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88" r:id="rId3"/>
    <p:sldId id="385" r:id="rId4"/>
    <p:sldId id="386" r:id="rId5"/>
    <p:sldId id="387" r:id="rId6"/>
    <p:sldId id="357" r:id="rId7"/>
    <p:sldId id="351" r:id="rId8"/>
    <p:sldId id="319" r:id="rId9"/>
    <p:sldId id="320" r:id="rId10"/>
    <p:sldId id="381" r:id="rId11"/>
    <p:sldId id="354" r:id="rId12"/>
    <p:sldId id="353" r:id="rId13"/>
    <p:sldId id="359" r:id="rId14"/>
    <p:sldId id="361" r:id="rId15"/>
    <p:sldId id="364" r:id="rId16"/>
    <p:sldId id="362" r:id="rId17"/>
    <p:sldId id="327" r:id="rId18"/>
    <p:sldId id="380" r:id="rId19"/>
    <p:sldId id="375" r:id="rId20"/>
    <p:sldId id="376" r:id="rId21"/>
    <p:sldId id="333" r:id="rId22"/>
    <p:sldId id="328" r:id="rId23"/>
    <p:sldId id="365" r:id="rId24"/>
    <p:sldId id="366" r:id="rId25"/>
    <p:sldId id="367" r:id="rId26"/>
    <p:sldId id="368" r:id="rId27"/>
    <p:sldId id="369" r:id="rId28"/>
    <p:sldId id="373" r:id="rId29"/>
    <p:sldId id="370" r:id="rId30"/>
    <p:sldId id="371" r:id="rId31"/>
    <p:sldId id="372" r:id="rId32"/>
    <p:sldId id="384" r:id="rId33"/>
    <p:sldId id="329" r:id="rId34"/>
    <p:sldId id="382" r:id="rId35"/>
    <p:sldId id="377" r:id="rId36"/>
    <p:sldId id="383" r:id="rId37"/>
    <p:sldId id="330" r:id="rId38"/>
    <p:sldId id="336" r:id="rId39"/>
    <p:sldId id="349" r:id="rId40"/>
    <p:sldId id="350" r:id="rId41"/>
    <p:sldId id="358" r:id="rId4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9476"/>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2375" autoAdjust="0"/>
  </p:normalViewPr>
  <p:slideViewPr>
    <p:cSldViewPr>
      <p:cViewPr>
        <p:scale>
          <a:sx n="60" d="100"/>
          <a:sy n="60" d="100"/>
        </p:scale>
        <p:origin x="-142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icrosoft%20Office%20PowerPoint%20&#20013;&#30340;&#22270;&#34920;"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7719;&#25253;&#26448;&#26009;\&#21488;&#28207;&#28595;&#20132;&#25442;&#2998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barChart>
        <c:barDir val="col"/>
        <c:grouping val="stacked"/>
        <c:ser>
          <c:idx val="0"/>
          <c:order val="0"/>
          <c:tx>
            <c:strRef>
              <c:f>'[Microsoft Office PowerPoint 中的图表]Sheet1'!$B$1:$C$1</c:f>
              <c:strCache>
                <c:ptCount val="1"/>
                <c:pt idx="0">
                  <c:v>台湾 香港</c:v>
                </c:pt>
              </c:strCache>
            </c:strRef>
          </c:tx>
          <c:dLbls>
            <c:dLbl>
              <c:idx val="0"/>
              <c:layout>
                <c:manualLayout>
                  <c:x val="0"/>
                  <c:y val="-0.2458468212306795"/>
                </c:manualLayout>
              </c:layout>
              <c:tx>
                <c:rich>
                  <a:bodyPr/>
                  <a:lstStyle/>
                  <a:p>
                    <a:r>
                      <a:rPr lang="en-US" altLang="en-US"/>
                      <a:t>142</a:t>
                    </a:r>
                  </a:p>
                </c:rich>
              </c:tx>
              <c:dLblPos val="ctr"/>
              <c:showVal val="1"/>
            </c:dLbl>
            <c:dLbl>
              <c:idx val="1"/>
              <c:layout>
                <c:manualLayout>
                  <c:x val="5.5555555555555558E-3"/>
                  <c:y val="-0.28591207349081404"/>
                </c:manualLayout>
              </c:layout>
              <c:tx>
                <c:rich>
                  <a:bodyPr/>
                  <a:lstStyle/>
                  <a:p>
                    <a:r>
                      <a:rPr lang="en-US" altLang="en-US"/>
                      <a:t>166</a:t>
                    </a:r>
                  </a:p>
                </c:rich>
              </c:tx>
              <c:dLblPos val="ctr"/>
              <c:showVal val="1"/>
            </c:dLbl>
            <c:dLbl>
              <c:idx val="2"/>
              <c:layout>
                <c:manualLayout>
                  <c:x val="0"/>
                  <c:y val="-0.411854403616215"/>
                </c:manualLayout>
              </c:layout>
              <c:tx>
                <c:rich>
                  <a:bodyPr/>
                  <a:lstStyle/>
                  <a:p>
                    <a:r>
                      <a:rPr lang="en-US" altLang="en-US"/>
                      <a:t>239</a:t>
                    </a:r>
                  </a:p>
                </c:rich>
              </c:tx>
              <c:dLblPos val="ctr"/>
              <c:showVal val="1"/>
            </c:dLbl>
            <c:dLbl>
              <c:idx val="3"/>
              <c:layout>
                <c:manualLayout>
                  <c:x val="0"/>
                  <c:y val="-0.37959317585301838"/>
                </c:manualLayout>
              </c:layout>
              <c:tx>
                <c:rich>
                  <a:bodyPr/>
                  <a:lstStyle/>
                  <a:p>
                    <a:r>
                      <a:rPr lang="en-US" altLang="en-US"/>
                      <a:t>219</a:t>
                    </a:r>
                  </a:p>
                </c:rich>
              </c:tx>
              <c:dLblPos val="ctr"/>
              <c:showVal val="1"/>
            </c:dLbl>
            <c:dLbl>
              <c:idx val="4"/>
              <c:layout>
                <c:manualLayout>
                  <c:x val="0"/>
                  <c:y val="-0.4307844852726751"/>
                </c:manualLayout>
              </c:layout>
              <c:tx>
                <c:rich>
                  <a:bodyPr/>
                  <a:lstStyle/>
                  <a:p>
                    <a:r>
                      <a:rPr lang="en-US" altLang="en-US"/>
                      <a:t>246</a:t>
                    </a:r>
                  </a:p>
                </c:rich>
              </c:tx>
              <c:dLblPos val="ctr"/>
              <c:showVal val="1"/>
            </c:dLbl>
            <c:dLblPos val="inEnd"/>
            <c:showVal val="1"/>
          </c:dLbls>
          <c:cat>
            <c:strRef>
              <c:f>'[Microsoft Office PowerPoint 中的图表]Sheet1'!$A$2:$A$6</c:f>
              <c:strCache>
                <c:ptCount val="5"/>
                <c:pt idx="0">
                  <c:v>2012年</c:v>
                </c:pt>
                <c:pt idx="1">
                  <c:v>2013年</c:v>
                </c:pt>
                <c:pt idx="2">
                  <c:v>2014年</c:v>
                </c:pt>
                <c:pt idx="3">
                  <c:v>2015年</c:v>
                </c:pt>
                <c:pt idx="4">
                  <c:v>2016年</c:v>
                </c:pt>
              </c:strCache>
            </c:strRef>
          </c:cat>
          <c:val>
            <c:numRef>
              <c:f>'[Microsoft Office PowerPoint 中的图表]Sheet1'!$B$2:$B$6</c:f>
              <c:numCache>
                <c:formatCode>General</c:formatCode>
                <c:ptCount val="5"/>
                <c:pt idx="0">
                  <c:v>123</c:v>
                </c:pt>
                <c:pt idx="1">
                  <c:v>152</c:v>
                </c:pt>
                <c:pt idx="2">
                  <c:v>213</c:v>
                </c:pt>
                <c:pt idx="3">
                  <c:v>193</c:v>
                </c:pt>
                <c:pt idx="4">
                  <c:v>220</c:v>
                </c:pt>
              </c:numCache>
            </c:numRef>
          </c:val>
        </c:ser>
        <c:ser>
          <c:idx val="1"/>
          <c:order val="1"/>
          <c:tx>
            <c:strRef>
              <c:f>'[Microsoft Office PowerPoint 中的图表]Sheet1'!$C$1</c:f>
              <c:strCache>
                <c:ptCount val="1"/>
                <c:pt idx="0">
                  <c:v>香港</c:v>
                </c:pt>
              </c:strCache>
            </c:strRef>
          </c:tx>
          <c:cat>
            <c:strRef>
              <c:f>'[Microsoft Office PowerPoint 中的图表]Sheet1'!$A$2:$A$6</c:f>
              <c:strCache>
                <c:ptCount val="5"/>
                <c:pt idx="0">
                  <c:v>2012年</c:v>
                </c:pt>
                <c:pt idx="1">
                  <c:v>2013年</c:v>
                </c:pt>
                <c:pt idx="2">
                  <c:v>2014年</c:v>
                </c:pt>
                <c:pt idx="3">
                  <c:v>2015年</c:v>
                </c:pt>
                <c:pt idx="4">
                  <c:v>2016年</c:v>
                </c:pt>
              </c:strCache>
            </c:strRef>
          </c:cat>
          <c:val>
            <c:numRef>
              <c:f>'[Microsoft Office PowerPoint 中的图表]Sheet1'!$C$2:$C$6</c:f>
              <c:numCache>
                <c:formatCode>General</c:formatCode>
                <c:ptCount val="5"/>
                <c:pt idx="0">
                  <c:v>19</c:v>
                </c:pt>
                <c:pt idx="1">
                  <c:v>14</c:v>
                </c:pt>
                <c:pt idx="2">
                  <c:v>26</c:v>
                </c:pt>
                <c:pt idx="3">
                  <c:v>26</c:v>
                </c:pt>
                <c:pt idx="4">
                  <c:v>26</c:v>
                </c:pt>
              </c:numCache>
            </c:numRef>
          </c:val>
        </c:ser>
        <c:overlap val="100"/>
        <c:axId val="72028544"/>
        <c:axId val="72030080"/>
      </c:barChart>
      <c:catAx>
        <c:axId val="72028544"/>
        <c:scaling>
          <c:orientation val="minMax"/>
        </c:scaling>
        <c:axPos val="b"/>
        <c:tickLblPos val="nextTo"/>
        <c:crossAx val="72030080"/>
        <c:crosses val="autoZero"/>
        <c:auto val="1"/>
        <c:lblAlgn val="ctr"/>
        <c:lblOffset val="100"/>
      </c:catAx>
      <c:valAx>
        <c:axId val="72030080"/>
        <c:scaling>
          <c:orientation val="minMax"/>
        </c:scaling>
        <c:axPos val="l"/>
        <c:majorGridlines/>
        <c:numFmt formatCode="General" sourceLinked="1"/>
        <c:tickLblPos val="nextTo"/>
        <c:crossAx val="72028544"/>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plotArea>
      <c:layout/>
      <c:barChart>
        <c:barDir val="col"/>
        <c:grouping val="stacked"/>
        <c:ser>
          <c:idx val="0"/>
          <c:order val="0"/>
          <c:tx>
            <c:strRef>
              <c:f>Sheet1!$B$11</c:f>
              <c:strCache>
                <c:ptCount val="1"/>
                <c:pt idx="0">
                  <c:v>台湾</c:v>
                </c:pt>
              </c:strCache>
            </c:strRef>
          </c:tx>
          <c:dLbls>
            <c:dLbl>
              <c:idx val="0"/>
              <c:layout>
                <c:manualLayout>
                  <c:x val="0"/>
                  <c:y val="-0.31481481481481577"/>
                </c:manualLayout>
              </c:layout>
              <c:tx>
                <c:rich>
                  <a:bodyPr/>
                  <a:lstStyle/>
                  <a:p>
                    <a:r>
                      <a:rPr lang="en-US" altLang="en-US"/>
                      <a:t>70</a:t>
                    </a:r>
                  </a:p>
                </c:rich>
              </c:tx>
              <c:showVal val="1"/>
            </c:dLbl>
            <c:dLbl>
              <c:idx val="1"/>
              <c:layout>
                <c:manualLayout>
                  <c:x val="0"/>
                  <c:y val="-0.39814814814814831"/>
                </c:manualLayout>
              </c:layout>
              <c:tx>
                <c:rich>
                  <a:bodyPr/>
                  <a:lstStyle/>
                  <a:p>
                    <a:r>
                      <a:rPr lang="en-US" altLang="en-US"/>
                      <a:t>99</a:t>
                    </a:r>
                  </a:p>
                </c:rich>
              </c:tx>
              <c:showVal val="1"/>
            </c:dLbl>
            <c:dLbl>
              <c:idx val="2"/>
              <c:layout>
                <c:manualLayout>
                  <c:x val="0"/>
                  <c:y val="-0.44907407407407451"/>
                </c:manualLayout>
              </c:layout>
              <c:tx>
                <c:rich>
                  <a:bodyPr/>
                  <a:lstStyle/>
                  <a:p>
                    <a:r>
                      <a:rPr lang="en-US" altLang="en-US"/>
                      <a:t>125</a:t>
                    </a:r>
                  </a:p>
                </c:rich>
              </c:tx>
              <c:showVal val="1"/>
            </c:dLbl>
            <c:dLbl>
              <c:idx val="3"/>
              <c:layout>
                <c:manualLayout>
                  <c:x val="2.7777777777777861E-3"/>
                  <c:y val="-0.43981481481481577"/>
                </c:manualLayout>
              </c:layout>
              <c:tx>
                <c:rich>
                  <a:bodyPr/>
                  <a:lstStyle/>
                  <a:p>
                    <a:r>
                      <a:rPr lang="en-US" altLang="en-US"/>
                      <a:t>122</a:t>
                    </a:r>
                  </a:p>
                </c:rich>
              </c:tx>
              <c:showVal val="1"/>
            </c:dLbl>
            <c:dLbl>
              <c:idx val="4"/>
              <c:layout>
                <c:manualLayout>
                  <c:x val="1.0185067526416045E-16"/>
                  <c:y val="-0.40277777777777812"/>
                </c:manualLayout>
              </c:layout>
              <c:tx>
                <c:rich>
                  <a:bodyPr/>
                  <a:lstStyle/>
                  <a:p>
                    <a:r>
                      <a:rPr lang="en-US" altLang="en-US"/>
                      <a:t>117</a:t>
                    </a:r>
                  </a:p>
                </c:rich>
              </c:tx>
              <c:showVal val="1"/>
            </c:dLbl>
            <c:showVal val="1"/>
          </c:dLbls>
          <c:cat>
            <c:strRef>
              <c:f>Sheet1!$A$12:$A$16</c:f>
              <c:strCache>
                <c:ptCount val="5"/>
                <c:pt idx="0">
                  <c:v>2012年</c:v>
                </c:pt>
                <c:pt idx="1">
                  <c:v>2013年</c:v>
                </c:pt>
                <c:pt idx="2">
                  <c:v>2014年</c:v>
                </c:pt>
                <c:pt idx="3">
                  <c:v>2015年</c:v>
                </c:pt>
                <c:pt idx="4">
                  <c:v>2016年</c:v>
                </c:pt>
              </c:strCache>
            </c:strRef>
          </c:cat>
          <c:val>
            <c:numRef>
              <c:f>Sheet1!$B$12:$B$16</c:f>
              <c:numCache>
                <c:formatCode>General</c:formatCode>
                <c:ptCount val="5"/>
                <c:pt idx="0">
                  <c:v>50</c:v>
                </c:pt>
                <c:pt idx="1">
                  <c:v>79</c:v>
                </c:pt>
                <c:pt idx="2">
                  <c:v>113</c:v>
                </c:pt>
                <c:pt idx="3">
                  <c:v>110</c:v>
                </c:pt>
                <c:pt idx="4">
                  <c:v>113</c:v>
                </c:pt>
              </c:numCache>
            </c:numRef>
          </c:val>
        </c:ser>
        <c:ser>
          <c:idx val="1"/>
          <c:order val="1"/>
          <c:tx>
            <c:strRef>
              <c:f>Sheet1!$C$11</c:f>
              <c:strCache>
                <c:ptCount val="1"/>
                <c:pt idx="0">
                  <c:v>香港</c:v>
                </c:pt>
              </c:strCache>
            </c:strRef>
          </c:tx>
          <c:cat>
            <c:strRef>
              <c:f>Sheet1!$A$12:$A$16</c:f>
              <c:strCache>
                <c:ptCount val="5"/>
                <c:pt idx="0">
                  <c:v>2012年</c:v>
                </c:pt>
                <c:pt idx="1">
                  <c:v>2013年</c:v>
                </c:pt>
                <c:pt idx="2">
                  <c:v>2014年</c:v>
                </c:pt>
                <c:pt idx="3">
                  <c:v>2015年</c:v>
                </c:pt>
                <c:pt idx="4">
                  <c:v>2016年</c:v>
                </c:pt>
              </c:strCache>
            </c:strRef>
          </c:cat>
          <c:val>
            <c:numRef>
              <c:f>Sheet1!$C$12:$C$16</c:f>
              <c:numCache>
                <c:formatCode>General</c:formatCode>
                <c:ptCount val="5"/>
                <c:pt idx="0">
                  <c:v>20</c:v>
                </c:pt>
                <c:pt idx="1">
                  <c:v>20</c:v>
                </c:pt>
                <c:pt idx="2">
                  <c:v>12</c:v>
                </c:pt>
                <c:pt idx="3">
                  <c:v>12</c:v>
                </c:pt>
                <c:pt idx="4">
                  <c:v>4</c:v>
                </c:pt>
              </c:numCache>
            </c:numRef>
          </c:val>
        </c:ser>
        <c:overlap val="100"/>
        <c:axId val="72050944"/>
        <c:axId val="72060928"/>
      </c:barChart>
      <c:catAx>
        <c:axId val="72050944"/>
        <c:scaling>
          <c:orientation val="minMax"/>
        </c:scaling>
        <c:axPos val="b"/>
        <c:tickLblPos val="nextTo"/>
        <c:crossAx val="72060928"/>
        <c:crosses val="autoZero"/>
        <c:auto val="1"/>
        <c:lblAlgn val="ctr"/>
        <c:lblOffset val="100"/>
      </c:catAx>
      <c:valAx>
        <c:axId val="72060928"/>
        <c:scaling>
          <c:orientation val="minMax"/>
        </c:scaling>
        <c:axPos val="l"/>
        <c:majorGridlines/>
        <c:numFmt formatCode="General" sourceLinked="1"/>
        <c:tickLblPos val="nextTo"/>
        <c:crossAx val="72050944"/>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758A8783-8EA7-49D1-9A86-E97E69652C4C}" type="datetimeFigureOut">
              <a:rPr lang="zh-CN" altLang="en-US"/>
              <a:pPr>
                <a:defRPr/>
              </a:pPr>
              <a:t>2016/7/29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8EEEB3F-0483-4ABE-82AC-63F19B9A61F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81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17B9C0-6139-430E-85EF-6C163207FA65}" type="slidenum">
              <a:rPr lang="zh-CN" altLang="en-US"/>
              <a:pPr fontAlgn="base">
                <a:spcBef>
                  <a:spcPct val="0"/>
                </a:spcBef>
                <a:spcAft>
                  <a:spcPct val="0"/>
                </a:spcAft>
              </a:pPr>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91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D8E0A4-3A88-4107-AC0F-E43D5AC8FBCA}" type="slidenum">
              <a:rPr lang="zh-CN" altLang="en-US"/>
              <a:pPr fontAlgn="base">
                <a:spcBef>
                  <a:spcPct val="0"/>
                </a:spcBef>
                <a:spcAft>
                  <a:spcPct val="0"/>
                </a:spcAft>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5" name="矩形 4"/>
          <p:cNvSpPr/>
          <p:nvPr/>
        </p:nvSpPr>
        <p:spPr>
          <a:xfrm>
            <a:off x="2771775" y="6538913"/>
            <a:ext cx="4227513" cy="360362"/>
          </a:xfrm>
          <a:prstGeom prst="rect">
            <a:avLst/>
          </a:prstGeom>
        </p:spPr>
        <p:txBody>
          <a:bodyPr wrap="none" anchor="ctr"/>
          <a:lstStyle/>
          <a:p>
            <a:pPr algn="ctr" fontAlgn="auto">
              <a:spcBef>
                <a:spcPts val="0"/>
              </a:spcBef>
              <a:spcAft>
                <a:spcPts val="0"/>
              </a:spcAft>
              <a:defRPr/>
            </a:pPr>
            <a:r>
              <a:rPr lang="en-US" altLang="ja-JP" sz="1200" dirty="0">
                <a:solidFill>
                  <a:schemeClr val="bg1"/>
                </a:solidFill>
                <a:latin typeface="Calibri" pitchFamily="34" charset="0"/>
                <a:ea typeface="HGP創英角ｺﾞｼｯｸUB" pitchFamily="50" charset="-128"/>
              </a:rPr>
              <a:t>Copyright © 2014. All Rights Reserved.</a:t>
            </a:r>
          </a:p>
        </p:txBody>
      </p:sp>
      <p:sp>
        <p:nvSpPr>
          <p:cNvPr id="6" name="矩形 5"/>
          <p:cNvSpPr/>
          <p:nvPr/>
        </p:nvSpPr>
        <p:spPr>
          <a:xfrm>
            <a:off x="0" y="2276475"/>
            <a:ext cx="9144000" cy="2214563"/>
          </a:xfrm>
          <a:prstGeom prst="rect">
            <a:avLst/>
          </a:prstGeom>
          <a:solidFill>
            <a:srgbClr val="0052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zh-CN" altLang="en-US"/>
          </a:p>
        </p:txBody>
      </p:sp>
      <p:grpSp>
        <p:nvGrpSpPr>
          <p:cNvPr id="7" name="Group 140"/>
          <p:cNvGrpSpPr>
            <a:grpSpLocks/>
          </p:cNvGrpSpPr>
          <p:nvPr/>
        </p:nvGrpSpPr>
        <p:grpSpPr bwMode="auto">
          <a:xfrm>
            <a:off x="1071563" y="2347913"/>
            <a:ext cx="7551737" cy="2000250"/>
            <a:chOff x="664" y="1951"/>
            <a:chExt cx="4308" cy="2120"/>
          </a:xfrm>
        </p:grpSpPr>
        <p:sp>
          <p:nvSpPr>
            <p:cNvPr id="8" name="Freeform 141"/>
            <p:cNvSpPr>
              <a:spLocks/>
            </p:cNvSpPr>
            <p:nvPr/>
          </p:nvSpPr>
          <p:spPr bwMode="gray">
            <a:xfrm>
              <a:off x="743" y="2045"/>
              <a:ext cx="1267" cy="1938"/>
            </a:xfrm>
            <a:custGeom>
              <a:avLst/>
              <a:gdLst>
                <a:gd name="T0" fmla="*/ 65 w 1692"/>
                <a:gd name="T1" fmla="*/ 145 h 2586"/>
                <a:gd name="T2" fmla="*/ 180 w 1692"/>
                <a:gd name="T3" fmla="*/ 118 h 2586"/>
                <a:gd name="T4" fmla="*/ 243 w 1692"/>
                <a:gd name="T5" fmla="*/ 135 h 2586"/>
                <a:gd name="T6" fmla="*/ 234 w 1692"/>
                <a:gd name="T7" fmla="*/ 250 h 2586"/>
                <a:gd name="T8" fmla="*/ 153 w 1692"/>
                <a:gd name="T9" fmla="*/ 327 h 2586"/>
                <a:gd name="T10" fmla="*/ 122 w 1692"/>
                <a:gd name="T11" fmla="*/ 401 h 2586"/>
                <a:gd name="T12" fmla="*/ 159 w 1692"/>
                <a:gd name="T13" fmla="*/ 541 h 2586"/>
                <a:gd name="T14" fmla="*/ 177 w 1692"/>
                <a:gd name="T15" fmla="*/ 539 h 2586"/>
                <a:gd name="T16" fmla="*/ 184 w 1692"/>
                <a:gd name="T17" fmla="*/ 509 h 2586"/>
                <a:gd name="T18" fmla="*/ 268 w 1692"/>
                <a:gd name="T19" fmla="*/ 648 h 2586"/>
                <a:gd name="T20" fmla="*/ 365 w 1692"/>
                <a:gd name="T21" fmla="*/ 674 h 2586"/>
                <a:gd name="T22" fmla="*/ 446 w 1692"/>
                <a:gd name="T23" fmla="*/ 758 h 2586"/>
                <a:gd name="T24" fmla="*/ 478 w 1692"/>
                <a:gd name="T25" fmla="*/ 799 h 2586"/>
                <a:gd name="T26" fmla="*/ 432 w 1692"/>
                <a:gd name="T27" fmla="*/ 903 h 2586"/>
                <a:gd name="T28" fmla="*/ 514 w 1692"/>
                <a:gd name="T29" fmla="*/ 1000 h 2586"/>
                <a:gd name="T30" fmla="*/ 580 w 1692"/>
                <a:gd name="T31" fmla="*/ 1135 h 2586"/>
                <a:gd name="T32" fmla="*/ 613 w 1692"/>
                <a:gd name="T33" fmla="*/ 1297 h 2586"/>
                <a:gd name="T34" fmla="*/ 669 w 1692"/>
                <a:gd name="T35" fmla="*/ 1427 h 2586"/>
                <a:gd name="T36" fmla="*/ 717 w 1692"/>
                <a:gd name="T37" fmla="*/ 1416 h 2586"/>
                <a:gd name="T38" fmla="*/ 698 w 1692"/>
                <a:gd name="T39" fmla="*/ 1344 h 2586"/>
                <a:gd name="T40" fmla="*/ 722 w 1692"/>
                <a:gd name="T41" fmla="*/ 1295 h 2586"/>
                <a:gd name="T42" fmla="*/ 767 w 1692"/>
                <a:gd name="T43" fmla="*/ 1252 h 2586"/>
                <a:gd name="T44" fmla="*/ 812 w 1692"/>
                <a:gd name="T45" fmla="*/ 1166 h 2586"/>
                <a:gd name="T46" fmla="*/ 879 w 1692"/>
                <a:gd name="T47" fmla="*/ 1095 h 2586"/>
                <a:gd name="T48" fmla="*/ 910 w 1692"/>
                <a:gd name="T49" fmla="*/ 980 h 2586"/>
                <a:gd name="T50" fmla="*/ 870 w 1692"/>
                <a:gd name="T51" fmla="*/ 864 h 2586"/>
                <a:gd name="T52" fmla="*/ 771 w 1692"/>
                <a:gd name="T53" fmla="*/ 792 h 2586"/>
                <a:gd name="T54" fmla="*/ 619 w 1692"/>
                <a:gd name="T55" fmla="*/ 719 h 2586"/>
                <a:gd name="T56" fmla="*/ 546 w 1692"/>
                <a:gd name="T57" fmla="*/ 707 h 2586"/>
                <a:gd name="T58" fmla="*/ 507 w 1692"/>
                <a:gd name="T59" fmla="*/ 712 h 2586"/>
                <a:gd name="T60" fmla="*/ 446 w 1692"/>
                <a:gd name="T61" fmla="*/ 734 h 2586"/>
                <a:gd name="T62" fmla="*/ 425 w 1692"/>
                <a:gd name="T63" fmla="*/ 659 h 2586"/>
                <a:gd name="T64" fmla="*/ 413 w 1692"/>
                <a:gd name="T65" fmla="*/ 597 h 2586"/>
                <a:gd name="T66" fmla="*/ 354 w 1692"/>
                <a:gd name="T67" fmla="*/ 620 h 2586"/>
                <a:gd name="T68" fmla="*/ 318 w 1692"/>
                <a:gd name="T69" fmla="*/ 534 h 2586"/>
                <a:gd name="T70" fmla="*/ 415 w 1692"/>
                <a:gd name="T71" fmla="*/ 512 h 2586"/>
                <a:gd name="T72" fmla="*/ 473 w 1692"/>
                <a:gd name="T73" fmla="*/ 509 h 2586"/>
                <a:gd name="T74" fmla="*/ 502 w 1692"/>
                <a:gd name="T75" fmla="*/ 505 h 2586"/>
                <a:gd name="T76" fmla="*/ 593 w 1692"/>
                <a:gd name="T77" fmla="*/ 421 h 2586"/>
                <a:gd name="T78" fmla="*/ 664 w 1692"/>
                <a:gd name="T79" fmla="*/ 381 h 2586"/>
                <a:gd name="T80" fmla="*/ 717 w 1692"/>
                <a:gd name="T81" fmla="*/ 357 h 2586"/>
                <a:gd name="T82" fmla="*/ 751 w 1692"/>
                <a:gd name="T83" fmla="*/ 302 h 2586"/>
                <a:gd name="T84" fmla="*/ 722 w 1692"/>
                <a:gd name="T85" fmla="*/ 288 h 2586"/>
                <a:gd name="T86" fmla="*/ 856 w 1692"/>
                <a:gd name="T87" fmla="*/ 256 h 2586"/>
                <a:gd name="T88" fmla="*/ 789 w 1692"/>
                <a:gd name="T89" fmla="*/ 192 h 2586"/>
                <a:gd name="T90" fmla="*/ 744 w 1692"/>
                <a:gd name="T91" fmla="*/ 148 h 2586"/>
                <a:gd name="T92" fmla="*/ 685 w 1692"/>
                <a:gd name="T93" fmla="*/ 205 h 2586"/>
                <a:gd name="T94" fmla="*/ 622 w 1692"/>
                <a:gd name="T95" fmla="*/ 250 h 2586"/>
                <a:gd name="T96" fmla="*/ 573 w 1692"/>
                <a:gd name="T97" fmla="*/ 171 h 2586"/>
                <a:gd name="T98" fmla="*/ 680 w 1692"/>
                <a:gd name="T99" fmla="*/ 135 h 2586"/>
                <a:gd name="T100" fmla="*/ 710 w 1692"/>
                <a:gd name="T101" fmla="*/ 111 h 2586"/>
                <a:gd name="T102" fmla="*/ 744 w 1692"/>
                <a:gd name="T103" fmla="*/ 97 h 2586"/>
                <a:gd name="T104" fmla="*/ 721 w 1692"/>
                <a:gd name="T105" fmla="*/ 81 h 2586"/>
                <a:gd name="T106" fmla="*/ 708 w 1692"/>
                <a:gd name="T107" fmla="*/ 67 h 2586"/>
                <a:gd name="T108" fmla="*/ 674 w 1692"/>
                <a:gd name="T109" fmla="*/ 57 h 2586"/>
                <a:gd name="T110" fmla="*/ 620 w 1692"/>
                <a:gd name="T111" fmla="*/ 76 h 2586"/>
                <a:gd name="T112" fmla="*/ 532 w 1692"/>
                <a:gd name="T113" fmla="*/ 67 h 2586"/>
                <a:gd name="T114" fmla="*/ 309 w 1692"/>
                <a:gd name="T115" fmla="*/ 0 h 2586"/>
                <a:gd name="T116" fmla="*/ 193 w 1692"/>
                <a:gd name="T117" fmla="*/ 18 h 2586"/>
                <a:gd name="T118" fmla="*/ 162 w 1692"/>
                <a:gd name="T119" fmla="*/ 57 h 2586"/>
                <a:gd name="T120" fmla="*/ 72 w 1692"/>
                <a:gd name="T121" fmla="*/ 97 h 2586"/>
                <a:gd name="T122" fmla="*/ 72 w 1692"/>
                <a:gd name="T123" fmla="*/ 121 h 2586"/>
                <a:gd name="T124" fmla="*/ 1 w 1692"/>
                <a:gd name="T125" fmla="*/ 14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 name="Freeform 142"/>
            <p:cNvSpPr>
              <a:spLocks/>
            </p:cNvSpPr>
            <p:nvPr/>
          </p:nvSpPr>
          <p:spPr bwMode="gray">
            <a:xfrm>
              <a:off x="703" y="2230"/>
              <a:ext cx="34" cy="27"/>
            </a:xfrm>
            <a:custGeom>
              <a:avLst/>
              <a:gdLst>
                <a:gd name="T0" fmla="*/ 9 w 46"/>
                <a:gd name="T1" fmla="*/ 2 h 38"/>
                <a:gd name="T2" fmla="*/ 0 w 46"/>
                <a:gd name="T3" fmla="*/ 12 h 38"/>
                <a:gd name="T4" fmla="*/ 12 w 46"/>
                <a:gd name="T5" fmla="*/ 21 h 38"/>
                <a:gd name="T6" fmla="*/ 25 w 46"/>
                <a:gd name="T7" fmla="*/ 14 h 38"/>
                <a:gd name="T8" fmla="*/ 16 w 46"/>
                <a:gd name="T9" fmla="*/ 0 h 38"/>
                <a:gd name="T10" fmla="*/ 9 w 46"/>
                <a:gd name="T11" fmla="*/ 2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 name="Freeform 143"/>
            <p:cNvSpPr>
              <a:spLocks/>
            </p:cNvSpPr>
            <p:nvPr/>
          </p:nvSpPr>
          <p:spPr bwMode="gray">
            <a:xfrm>
              <a:off x="1010" y="2353"/>
              <a:ext cx="39" cy="32"/>
            </a:xfrm>
            <a:custGeom>
              <a:avLst/>
              <a:gdLst>
                <a:gd name="T0" fmla="*/ 7 w 52"/>
                <a:gd name="T1" fmla="*/ 0 h 44"/>
                <a:gd name="T2" fmla="*/ 15 w 52"/>
                <a:gd name="T3" fmla="*/ 23 h 44"/>
                <a:gd name="T4" fmla="*/ 24 w 52"/>
                <a:gd name="T5" fmla="*/ 23 h 44"/>
                <a:gd name="T6" fmla="*/ 22 w 52"/>
                <a:gd name="T7" fmla="*/ 9 h 44"/>
                <a:gd name="T8" fmla="*/ 15 w 52"/>
                <a:gd name="T9" fmla="*/ 1 h 44"/>
                <a:gd name="T10" fmla="*/ 7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1" name="Freeform 144"/>
            <p:cNvSpPr>
              <a:spLocks/>
            </p:cNvSpPr>
            <p:nvPr/>
          </p:nvSpPr>
          <p:spPr bwMode="gray">
            <a:xfrm>
              <a:off x="1792" y="2409"/>
              <a:ext cx="98" cy="74"/>
            </a:xfrm>
            <a:custGeom>
              <a:avLst/>
              <a:gdLst>
                <a:gd name="T0" fmla="*/ 55 w 131"/>
                <a:gd name="T1" fmla="*/ 0 h 98"/>
                <a:gd name="T2" fmla="*/ 44 w 131"/>
                <a:gd name="T3" fmla="*/ 5 h 98"/>
                <a:gd name="T4" fmla="*/ 30 w 131"/>
                <a:gd name="T5" fmla="*/ 14 h 98"/>
                <a:gd name="T6" fmla="*/ 22 w 131"/>
                <a:gd name="T7" fmla="*/ 23 h 98"/>
                <a:gd name="T8" fmla="*/ 12 w 131"/>
                <a:gd name="T9" fmla="*/ 29 h 98"/>
                <a:gd name="T10" fmla="*/ 35 w 131"/>
                <a:gd name="T11" fmla="*/ 47 h 98"/>
                <a:gd name="T12" fmla="*/ 44 w 131"/>
                <a:gd name="T13" fmla="*/ 54 h 98"/>
                <a:gd name="T14" fmla="*/ 48 w 131"/>
                <a:gd name="T15" fmla="*/ 52 h 98"/>
                <a:gd name="T16" fmla="*/ 50 w 131"/>
                <a:gd name="T17" fmla="*/ 49 h 98"/>
                <a:gd name="T18" fmla="*/ 55 w 131"/>
                <a:gd name="T19" fmla="*/ 56 h 98"/>
                <a:gd name="T20" fmla="*/ 69 w 131"/>
                <a:gd name="T21" fmla="*/ 49 h 98"/>
                <a:gd name="T22" fmla="*/ 73 w 131"/>
                <a:gd name="T23" fmla="*/ 42 h 98"/>
                <a:gd name="T24" fmla="*/ 57 w 131"/>
                <a:gd name="T25" fmla="*/ 23 h 98"/>
                <a:gd name="T26" fmla="*/ 64 w 131"/>
                <a:gd name="T27" fmla="*/ 14 h 98"/>
                <a:gd name="T28" fmla="*/ 62 w 131"/>
                <a:gd name="T29" fmla="*/ 2 h 98"/>
                <a:gd name="T30" fmla="*/ 55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2" name="Freeform 145"/>
            <p:cNvSpPr>
              <a:spLocks/>
            </p:cNvSpPr>
            <p:nvPr/>
          </p:nvSpPr>
          <p:spPr bwMode="gray">
            <a:xfrm>
              <a:off x="1318" y="2792"/>
              <a:ext cx="158" cy="84"/>
            </a:xfrm>
            <a:custGeom>
              <a:avLst/>
              <a:gdLst>
                <a:gd name="T0" fmla="*/ 26 w 212"/>
                <a:gd name="T1" fmla="*/ 7 h 112"/>
                <a:gd name="T2" fmla="*/ 10 w 212"/>
                <a:gd name="T3" fmla="*/ 7 h 112"/>
                <a:gd name="T4" fmla="*/ 3 w 212"/>
                <a:gd name="T5" fmla="*/ 9 h 112"/>
                <a:gd name="T6" fmla="*/ 14 w 212"/>
                <a:gd name="T7" fmla="*/ 29 h 112"/>
                <a:gd name="T8" fmla="*/ 28 w 212"/>
                <a:gd name="T9" fmla="*/ 25 h 112"/>
                <a:gd name="T10" fmla="*/ 51 w 212"/>
                <a:gd name="T11" fmla="*/ 31 h 112"/>
                <a:gd name="T12" fmla="*/ 62 w 212"/>
                <a:gd name="T13" fmla="*/ 34 h 112"/>
                <a:gd name="T14" fmla="*/ 74 w 212"/>
                <a:gd name="T15" fmla="*/ 50 h 112"/>
                <a:gd name="T16" fmla="*/ 78 w 212"/>
                <a:gd name="T17" fmla="*/ 63 h 112"/>
                <a:gd name="T18" fmla="*/ 87 w 212"/>
                <a:gd name="T19" fmla="*/ 56 h 112"/>
                <a:gd name="T20" fmla="*/ 94 w 212"/>
                <a:gd name="T21" fmla="*/ 54 h 112"/>
                <a:gd name="T22" fmla="*/ 104 w 212"/>
                <a:gd name="T23" fmla="*/ 58 h 112"/>
                <a:gd name="T24" fmla="*/ 108 w 212"/>
                <a:gd name="T25" fmla="*/ 45 h 112"/>
                <a:gd name="T26" fmla="*/ 85 w 212"/>
                <a:gd name="T27" fmla="*/ 31 h 112"/>
                <a:gd name="T28" fmla="*/ 58 w 212"/>
                <a:gd name="T29" fmla="*/ 11 h 112"/>
                <a:gd name="T30" fmla="*/ 30 w 212"/>
                <a:gd name="T31" fmla="*/ 15 h 112"/>
                <a:gd name="T32" fmla="*/ 26 w 212"/>
                <a:gd name="T33" fmla="*/ 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3" name="Freeform 146"/>
            <p:cNvSpPr>
              <a:spLocks/>
            </p:cNvSpPr>
            <p:nvPr/>
          </p:nvSpPr>
          <p:spPr bwMode="gray">
            <a:xfrm>
              <a:off x="1448" y="2856"/>
              <a:ext cx="99" cy="42"/>
            </a:xfrm>
            <a:custGeom>
              <a:avLst/>
              <a:gdLst>
                <a:gd name="T0" fmla="*/ 31 w 133"/>
                <a:gd name="T1" fmla="*/ 0 h 54"/>
                <a:gd name="T2" fmla="*/ 24 w 133"/>
                <a:gd name="T3" fmla="*/ 4 h 54"/>
                <a:gd name="T4" fmla="*/ 17 w 133"/>
                <a:gd name="T5" fmla="*/ 17 h 54"/>
                <a:gd name="T6" fmla="*/ 8 w 133"/>
                <a:gd name="T7" fmla="*/ 20 h 54"/>
                <a:gd name="T8" fmla="*/ 1 w 133"/>
                <a:gd name="T9" fmla="*/ 24 h 54"/>
                <a:gd name="T10" fmla="*/ 7 w 133"/>
                <a:gd name="T11" fmla="*/ 31 h 54"/>
                <a:gd name="T12" fmla="*/ 74 w 133"/>
                <a:gd name="T13" fmla="*/ 20 h 54"/>
                <a:gd name="T14" fmla="*/ 68 w 133"/>
                <a:gd name="T15" fmla="*/ 9 h 54"/>
                <a:gd name="T16" fmla="*/ 58 w 133"/>
                <a:gd name="T17" fmla="*/ 5 h 54"/>
                <a:gd name="T18" fmla="*/ 56 w 133"/>
                <a:gd name="T19" fmla="*/ 14 h 54"/>
                <a:gd name="T20" fmla="*/ 49 w 133"/>
                <a:gd name="T21" fmla="*/ 11 h 54"/>
                <a:gd name="T22" fmla="*/ 37 w 133"/>
                <a:gd name="T23" fmla="*/ 8 h 54"/>
                <a:gd name="T24" fmla="*/ 31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4" name="Freeform 147"/>
            <p:cNvSpPr>
              <a:spLocks/>
            </p:cNvSpPr>
            <p:nvPr/>
          </p:nvSpPr>
          <p:spPr bwMode="gray">
            <a:xfrm>
              <a:off x="1553" y="2883"/>
              <a:ext cx="38" cy="19"/>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5" name="Freeform 148"/>
            <p:cNvSpPr>
              <a:spLocks/>
            </p:cNvSpPr>
            <p:nvPr/>
          </p:nvSpPr>
          <p:spPr bwMode="gray">
            <a:xfrm>
              <a:off x="1609" y="2886"/>
              <a:ext cx="13" cy="25"/>
            </a:xfrm>
            <a:custGeom>
              <a:avLst/>
              <a:gdLst>
                <a:gd name="T0" fmla="*/ 7 w 16"/>
                <a:gd name="T1" fmla="*/ 0 h 34"/>
                <a:gd name="T2" fmla="*/ 0 w 16"/>
                <a:gd name="T3" fmla="*/ 7 h 34"/>
                <a:gd name="T4" fmla="*/ 9 w 16"/>
                <a:gd name="T5" fmla="*/ 18 h 34"/>
                <a:gd name="T6" fmla="*/ 7 w 16"/>
                <a:gd name="T7" fmla="*/ 10 h 34"/>
                <a:gd name="T8" fmla="*/ 9 w 16"/>
                <a:gd name="T9" fmla="*/ 3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6" name="Freeform 149"/>
            <p:cNvSpPr>
              <a:spLocks/>
            </p:cNvSpPr>
            <p:nvPr/>
          </p:nvSpPr>
          <p:spPr bwMode="gray">
            <a:xfrm>
              <a:off x="1426" y="2040"/>
              <a:ext cx="180" cy="87"/>
            </a:xfrm>
            <a:custGeom>
              <a:avLst/>
              <a:gdLst>
                <a:gd name="T0" fmla="*/ 36 w 240"/>
                <a:gd name="T1" fmla="*/ 1 h 117"/>
                <a:gd name="T2" fmla="*/ 14 w 240"/>
                <a:gd name="T3" fmla="*/ 17 h 117"/>
                <a:gd name="T4" fmla="*/ 4 w 240"/>
                <a:gd name="T5" fmla="*/ 21 h 117"/>
                <a:gd name="T6" fmla="*/ 0 w 240"/>
                <a:gd name="T7" fmla="*/ 22 h 117"/>
                <a:gd name="T8" fmla="*/ 15 w 240"/>
                <a:gd name="T9" fmla="*/ 33 h 117"/>
                <a:gd name="T10" fmla="*/ 22 w 240"/>
                <a:gd name="T11" fmla="*/ 35 h 117"/>
                <a:gd name="T12" fmla="*/ 38 w 240"/>
                <a:gd name="T13" fmla="*/ 26 h 117"/>
                <a:gd name="T14" fmla="*/ 45 w 240"/>
                <a:gd name="T15" fmla="*/ 24 h 117"/>
                <a:gd name="T16" fmla="*/ 46 w 240"/>
                <a:gd name="T17" fmla="*/ 31 h 117"/>
                <a:gd name="T18" fmla="*/ 36 w 240"/>
                <a:gd name="T19" fmla="*/ 35 h 117"/>
                <a:gd name="T20" fmla="*/ 41 w 240"/>
                <a:gd name="T21" fmla="*/ 41 h 117"/>
                <a:gd name="T22" fmla="*/ 23 w 240"/>
                <a:gd name="T23" fmla="*/ 49 h 117"/>
                <a:gd name="T24" fmla="*/ 40 w 240"/>
                <a:gd name="T25" fmla="*/ 62 h 117"/>
                <a:gd name="T26" fmla="*/ 46 w 240"/>
                <a:gd name="T27" fmla="*/ 64 h 117"/>
                <a:gd name="T28" fmla="*/ 67 w 240"/>
                <a:gd name="T29" fmla="*/ 58 h 117"/>
                <a:gd name="T30" fmla="*/ 85 w 240"/>
                <a:gd name="T31" fmla="*/ 59 h 117"/>
                <a:gd name="T32" fmla="*/ 94 w 240"/>
                <a:gd name="T33" fmla="*/ 66 h 117"/>
                <a:gd name="T34" fmla="*/ 115 w 240"/>
                <a:gd name="T35" fmla="*/ 62 h 117"/>
                <a:gd name="T36" fmla="*/ 126 w 240"/>
                <a:gd name="T37" fmla="*/ 58 h 117"/>
                <a:gd name="T38" fmla="*/ 125 w 240"/>
                <a:gd name="T39" fmla="*/ 44 h 117"/>
                <a:gd name="T40" fmla="*/ 132 w 240"/>
                <a:gd name="T41" fmla="*/ 39 h 117"/>
                <a:gd name="T42" fmla="*/ 134 w 240"/>
                <a:gd name="T43" fmla="*/ 26 h 117"/>
                <a:gd name="T44" fmla="*/ 119 w 240"/>
                <a:gd name="T45" fmla="*/ 32 h 117"/>
                <a:gd name="T46" fmla="*/ 113 w 240"/>
                <a:gd name="T47" fmla="*/ 24 h 117"/>
                <a:gd name="T48" fmla="*/ 97 w 240"/>
                <a:gd name="T49" fmla="*/ 26 h 117"/>
                <a:gd name="T50" fmla="*/ 76 w 240"/>
                <a:gd name="T51" fmla="*/ 5 h 117"/>
                <a:gd name="T52" fmla="*/ 53 w 240"/>
                <a:gd name="T53" fmla="*/ 6 h 117"/>
                <a:gd name="T54" fmla="*/ 46 w 240"/>
                <a:gd name="T55" fmla="*/ 1 h 117"/>
                <a:gd name="T56" fmla="*/ 3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7" name="Freeform 150"/>
            <p:cNvSpPr>
              <a:spLocks/>
            </p:cNvSpPr>
            <p:nvPr/>
          </p:nvSpPr>
          <p:spPr bwMode="gray">
            <a:xfrm>
              <a:off x="1506" y="2000"/>
              <a:ext cx="146" cy="59"/>
            </a:xfrm>
            <a:custGeom>
              <a:avLst/>
              <a:gdLst>
                <a:gd name="T0" fmla="*/ 55 w 194"/>
                <a:gd name="T1" fmla="*/ 6 h 80"/>
                <a:gd name="T2" fmla="*/ 8 w 194"/>
                <a:gd name="T3" fmla="*/ 14 h 80"/>
                <a:gd name="T4" fmla="*/ 5 w 194"/>
                <a:gd name="T5" fmla="*/ 19 h 80"/>
                <a:gd name="T6" fmla="*/ 32 w 194"/>
                <a:gd name="T7" fmla="*/ 29 h 80"/>
                <a:gd name="T8" fmla="*/ 77 w 194"/>
                <a:gd name="T9" fmla="*/ 42 h 80"/>
                <a:gd name="T10" fmla="*/ 99 w 194"/>
                <a:gd name="T11" fmla="*/ 38 h 80"/>
                <a:gd name="T12" fmla="*/ 106 w 194"/>
                <a:gd name="T13" fmla="*/ 36 h 80"/>
                <a:gd name="T14" fmla="*/ 99 w 194"/>
                <a:gd name="T15" fmla="*/ 25 h 80"/>
                <a:gd name="T16" fmla="*/ 93 w 194"/>
                <a:gd name="T17" fmla="*/ 20 h 80"/>
                <a:gd name="T18" fmla="*/ 73 w 194"/>
                <a:gd name="T19" fmla="*/ 14 h 80"/>
                <a:gd name="T20" fmla="*/ 55 w 194"/>
                <a:gd name="T21" fmla="*/ 6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8" name="Freeform 151"/>
            <p:cNvSpPr>
              <a:spLocks/>
            </p:cNvSpPr>
            <p:nvPr/>
          </p:nvSpPr>
          <p:spPr bwMode="gray">
            <a:xfrm>
              <a:off x="1711" y="2069"/>
              <a:ext cx="233" cy="190"/>
            </a:xfrm>
            <a:custGeom>
              <a:avLst/>
              <a:gdLst>
                <a:gd name="T0" fmla="*/ 38 w 310"/>
                <a:gd name="T1" fmla="*/ 5 h 254"/>
                <a:gd name="T2" fmla="*/ 29 w 310"/>
                <a:gd name="T3" fmla="*/ 13 h 254"/>
                <a:gd name="T4" fmla="*/ 12 w 310"/>
                <a:gd name="T5" fmla="*/ 22 h 254"/>
                <a:gd name="T6" fmla="*/ 30 w 310"/>
                <a:gd name="T7" fmla="*/ 43 h 254"/>
                <a:gd name="T8" fmla="*/ 44 w 310"/>
                <a:gd name="T9" fmla="*/ 48 h 254"/>
                <a:gd name="T10" fmla="*/ 58 w 310"/>
                <a:gd name="T11" fmla="*/ 55 h 254"/>
                <a:gd name="T12" fmla="*/ 71 w 310"/>
                <a:gd name="T13" fmla="*/ 48 h 254"/>
                <a:gd name="T14" fmla="*/ 80 w 310"/>
                <a:gd name="T15" fmla="*/ 57 h 254"/>
                <a:gd name="T16" fmla="*/ 84 w 310"/>
                <a:gd name="T17" fmla="*/ 71 h 254"/>
                <a:gd name="T18" fmla="*/ 65 w 310"/>
                <a:gd name="T19" fmla="*/ 85 h 254"/>
                <a:gd name="T20" fmla="*/ 50 w 310"/>
                <a:gd name="T21" fmla="*/ 96 h 254"/>
                <a:gd name="T22" fmla="*/ 39 w 310"/>
                <a:gd name="T23" fmla="*/ 94 h 254"/>
                <a:gd name="T24" fmla="*/ 32 w 310"/>
                <a:gd name="T25" fmla="*/ 92 h 254"/>
                <a:gd name="T26" fmla="*/ 24 w 310"/>
                <a:gd name="T27" fmla="*/ 105 h 254"/>
                <a:gd name="T28" fmla="*/ 22 w 310"/>
                <a:gd name="T29" fmla="*/ 111 h 254"/>
                <a:gd name="T30" fmla="*/ 41 w 310"/>
                <a:gd name="T31" fmla="*/ 114 h 254"/>
                <a:gd name="T32" fmla="*/ 53 w 310"/>
                <a:gd name="T33" fmla="*/ 114 h 254"/>
                <a:gd name="T34" fmla="*/ 65 w 310"/>
                <a:gd name="T35" fmla="*/ 129 h 254"/>
                <a:gd name="T36" fmla="*/ 71 w 310"/>
                <a:gd name="T37" fmla="*/ 132 h 254"/>
                <a:gd name="T38" fmla="*/ 78 w 310"/>
                <a:gd name="T39" fmla="*/ 134 h 254"/>
                <a:gd name="T40" fmla="*/ 88 w 310"/>
                <a:gd name="T41" fmla="*/ 141 h 254"/>
                <a:gd name="T42" fmla="*/ 102 w 310"/>
                <a:gd name="T43" fmla="*/ 132 h 254"/>
                <a:gd name="T44" fmla="*/ 115 w 310"/>
                <a:gd name="T45" fmla="*/ 132 h 254"/>
                <a:gd name="T46" fmla="*/ 129 w 310"/>
                <a:gd name="T47" fmla="*/ 119 h 254"/>
                <a:gd name="T48" fmla="*/ 127 w 310"/>
                <a:gd name="T49" fmla="*/ 103 h 254"/>
                <a:gd name="T50" fmla="*/ 123 w 310"/>
                <a:gd name="T51" fmla="*/ 96 h 254"/>
                <a:gd name="T52" fmla="*/ 132 w 310"/>
                <a:gd name="T53" fmla="*/ 94 h 254"/>
                <a:gd name="T54" fmla="*/ 138 w 310"/>
                <a:gd name="T55" fmla="*/ 102 h 254"/>
                <a:gd name="T56" fmla="*/ 140 w 310"/>
                <a:gd name="T57" fmla="*/ 110 h 254"/>
                <a:gd name="T58" fmla="*/ 147 w 310"/>
                <a:gd name="T59" fmla="*/ 108 h 254"/>
                <a:gd name="T60" fmla="*/ 171 w 310"/>
                <a:gd name="T61" fmla="*/ 94 h 254"/>
                <a:gd name="T62" fmla="*/ 165 w 310"/>
                <a:gd name="T63" fmla="*/ 82 h 254"/>
                <a:gd name="T64" fmla="*/ 147 w 310"/>
                <a:gd name="T65" fmla="*/ 69 h 254"/>
                <a:gd name="T66" fmla="*/ 150 w 310"/>
                <a:gd name="T67" fmla="*/ 60 h 254"/>
                <a:gd name="T68" fmla="*/ 156 w 310"/>
                <a:gd name="T69" fmla="*/ 58 h 254"/>
                <a:gd name="T70" fmla="*/ 143 w 310"/>
                <a:gd name="T71" fmla="*/ 35 h 254"/>
                <a:gd name="T72" fmla="*/ 132 w 310"/>
                <a:gd name="T73" fmla="*/ 33 h 254"/>
                <a:gd name="T74" fmla="*/ 125 w 310"/>
                <a:gd name="T75" fmla="*/ 31 h 254"/>
                <a:gd name="T76" fmla="*/ 113 w 310"/>
                <a:gd name="T77" fmla="*/ 19 h 254"/>
                <a:gd name="T78" fmla="*/ 88 w 310"/>
                <a:gd name="T79" fmla="*/ 25 h 254"/>
                <a:gd name="T80" fmla="*/ 95 w 310"/>
                <a:gd name="T81" fmla="*/ 14 h 254"/>
                <a:gd name="T82" fmla="*/ 78 w 310"/>
                <a:gd name="T83" fmla="*/ 10 h 254"/>
                <a:gd name="T84" fmla="*/ 67 w 310"/>
                <a:gd name="T85" fmla="*/ 10 h 254"/>
                <a:gd name="T86" fmla="*/ 38 w 310"/>
                <a:gd name="T87" fmla="*/ 5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9" name="Freeform 152"/>
            <p:cNvSpPr>
              <a:spLocks/>
            </p:cNvSpPr>
            <p:nvPr/>
          </p:nvSpPr>
          <p:spPr bwMode="gray">
            <a:xfrm>
              <a:off x="1709" y="1986"/>
              <a:ext cx="44" cy="37"/>
            </a:xfrm>
            <a:custGeom>
              <a:avLst/>
              <a:gdLst>
                <a:gd name="T0" fmla="*/ 14 w 59"/>
                <a:gd name="T1" fmla="*/ 0 h 50"/>
                <a:gd name="T2" fmla="*/ 0 w 59"/>
                <a:gd name="T3" fmla="*/ 5 h 50"/>
                <a:gd name="T4" fmla="*/ 16 w 59"/>
                <a:gd name="T5" fmla="*/ 22 h 50"/>
                <a:gd name="T6" fmla="*/ 27 w 59"/>
                <a:gd name="T7" fmla="*/ 27 h 50"/>
                <a:gd name="T8" fmla="*/ 32 w 59"/>
                <a:gd name="T9" fmla="*/ 16 h 50"/>
                <a:gd name="T10" fmla="*/ 25 w 59"/>
                <a:gd name="T11" fmla="*/ 4 h 50"/>
                <a:gd name="T12" fmla="*/ 14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0" name="Freeform 153"/>
            <p:cNvSpPr>
              <a:spLocks/>
            </p:cNvSpPr>
            <p:nvPr/>
          </p:nvSpPr>
          <p:spPr bwMode="gray">
            <a:xfrm>
              <a:off x="1625" y="2057"/>
              <a:ext cx="65" cy="42"/>
            </a:xfrm>
            <a:custGeom>
              <a:avLst/>
              <a:gdLst>
                <a:gd name="T0" fmla="*/ 25 w 86"/>
                <a:gd name="T1" fmla="*/ 4 h 57"/>
                <a:gd name="T2" fmla="*/ 14 w 86"/>
                <a:gd name="T3" fmla="*/ 13 h 57"/>
                <a:gd name="T4" fmla="*/ 2 w 86"/>
                <a:gd name="T5" fmla="*/ 15 h 57"/>
                <a:gd name="T6" fmla="*/ 9 w 86"/>
                <a:gd name="T7" fmla="*/ 31 h 57"/>
                <a:gd name="T8" fmla="*/ 42 w 86"/>
                <a:gd name="T9" fmla="*/ 19 h 57"/>
                <a:gd name="T10" fmla="*/ 49 w 86"/>
                <a:gd name="T11" fmla="*/ 10 h 57"/>
                <a:gd name="T12" fmla="*/ 32 w 86"/>
                <a:gd name="T13" fmla="*/ 4 h 57"/>
                <a:gd name="T14" fmla="*/ 25 w 86"/>
                <a:gd name="T15" fmla="*/ 4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1" name="Freeform 154"/>
            <p:cNvSpPr>
              <a:spLocks/>
            </p:cNvSpPr>
            <p:nvPr/>
          </p:nvSpPr>
          <p:spPr bwMode="gray">
            <a:xfrm>
              <a:off x="1693" y="2065"/>
              <a:ext cx="54" cy="25"/>
            </a:xfrm>
            <a:custGeom>
              <a:avLst/>
              <a:gdLst>
                <a:gd name="T0" fmla="*/ 22 w 73"/>
                <a:gd name="T1" fmla="*/ 0 h 34"/>
                <a:gd name="T2" fmla="*/ 5 w 73"/>
                <a:gd name="T3" fmla="*/ 9 h 34"/>
                <a:gd name="T4" fmla="*/ 13 w 73"/>
                <a:gd name="T5" fmla="*/ 18 h 34"/>
                <a:gd name="T6" fmla="*/ 28 w 73"/>
                <a:gd name="T7" fmla="*/ 15 h 34"/>
                <a:gd name="T8" fmla="*/ 35 w 73"/>
                <a:gd name="T9" fmla="*/ 11 h 34"/>
                <a:gd name="T10" fmla="*/ 22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2" name="Freeform 155"/>
            <p:cNvSpPr>
              <a:spLocks/>
            </p:cNvSpPr>
            <p:nvPr/>
          </p:nvSpPr>
          <p:spPr bwMode="gray">
            <a:xfrm>
              <a:off x="1664" y="2028"/>
              <a:ext cx="64" cy="35"/>
            </a:xfrm>
            <a:custGeom>
              <a:avLst/>
              <a:gdLst>
                <a:gd name="T0" fmla="*/ 33 w 85"/>
                <a:gd name="T1" fmla="*/ 6 h 45"/>
                <a:gd name="T2" fmla="*/ 16 w 85"/>
                <a:gd name="T3" fmla="*/ 2 h 45"/>
                <a:gd name="T4" fmla="*/ 0 w 85"/>
                <a:gd name="T5" fmla="*/ 11 h 45"/>
                <a:gd name="T6" fmla="*/ 23 w 85"/>
                <a:gd name="T7" fmla="*/ 18 h 45"/>
                <a:gd name="T8" fmla="*/ 36 w 85"/>
                <a:gd name="T9" fmla="*/ 23 h 45"/>
                <a:gd name="T10" fmla="*/ 47 w 85"/>
                <a:gd name="T11" fmla="*/ 11 h 45"/>
                <a:gd name="T12" fmla="*/ 47 w 85"/>
                <a:gd name="T13" fmla="*/ 4 h 45"/>
                <a:gd name="T14" fmla="*/ 36 w 85"/>
                <a:gd name="T15" fmla="*/ 0 h 45"/>
                <a:gd name="T16" fmla="*/ 33 w 85"/>
                <a:gd name="T17" fmla="*/ 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3" name="Freeform 156"/>
            <p:cNvSpPr>
              <a:spLocks/>
            </p:cNvSpPr>
            <p:nvPr/>
          </p:nvSpPr>
          <p:spPr bwMode="gray">
            <a:xfrm>
              <a:off x="1637" y="1996"/>
              <a:ext cx="44" cy="25"/>
            </a:xfrm>
            <a:custGeom>
              <a:avLst/>
              <a:gdLst>
                <a:gd name="T0" fmla="*/ 9 w 58"/>
                <a:gd name="T1" fmla="*/ 2 h 31"/>
                <a:gd name="T2" fmla="*/ 0 w 58"/>
                <a:gd name="T3" fmla="*/ 11 h 31"/>
                <a:gd name="T4" fmla="*/ 11 w 58"/>
                <a:gd name="T5" fmla="*/ 17 h 31"/>
                <a:gd name="T6" fmla="*/ 16 w 58"/>
                <a:gd name="T7" fmla="*/ 12 h 31"/>
                <a:gd name="T8" fmla="*/ 30 w 58"/>
                <a:gd name="T9" fmla="*/ 7 h 31"/>
                <a:gd name="T10" fmla="*/ 25 w 58"/>
                <a:gd name="T11" fmla="*/ 0 h 31"/>
                <a:gd name="T12" fmla="*/ 9 w 58"/>
                <a:gd name="T13" fmla="*/ 2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4" name="Freeform 157"/>
            <p:cNvSpPr>
              <a:spLocks/>
            </p:cNvSpPr>
            <p:nvPr/>
          </p:nvSpPr>
          <p:spPr bwMode="gray">
            <a:xfrm>
              <a:off x="1751" y="2000"/>
              <a:ext cx="114" cy="77"/>
            </a:xfrm>
            <a:custGeom>
              <a:avLst/>
              <a:gdLst>
                <a:gd name="T0" fmla="*/ 22 w 152"/>
                <a:gd name="T1" fmla="*/ 0 h 102"/>
                <a:gd name="T2" fmla="*/ 7 w 152"/>
                <a:gd name="T3" fmla="*/ 4 h 102"/>
                <a:gd name="T4" fmla="*/ 2 w 152"/>
                <a:gd name="T5" fmla="*/ 22 h 102"/>
                <a:gd name="T6" fmla="*/ 7 w 152"/>
                <a:gd name="T7" fmla="*/ 32 h 102"/>
                <a:gd name="T8" fmla="*/ 0 w 152"/>
                <a:gd name="T9" fmla="*/ 41 h 102"/>
                <a:gd name="T10" fmla="*/ 31 w 152"/>
                <a:gd name="T11" fmla="*/ 49 h 102"/>
                <a:gd name="T12" fmla="*/ 46 w 152"/>
                <a:gd name="T13" fmla="*/ 52 h 102"/>
                <a:gd name="T14" fmla="*/ 85 w 152"/>
                <a:gd name="T15" fmla="*/ 49 h 102"/>
                <a:gd name="T16" fmla="*/ 43 w 152"/>
                <a:gd name="T17" fmla="*/ 40 h 102"/>
                <a:gd name="T18" fmla="*/ 30 w 152"/>
                <a:gd name="T19" fmla="*/ 35 h 102"/>
                <a:gd name="T20" fmla="*/ 25 w 152"/>
                <a:gd name="T21" fmla="*/ 29 h 102"/>
                <a:gd name="T22" fmla="*/ 28 w 152"/>
                <a:gd name="T23" fmla="*/ 20 h 102"/>
                <a:gd name="T24" fmla="*/ 22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5" name="Freeform 158"/>
            <p:cNvSpPr>
              <a:spLocks/>
            </p:cNvSpPr>
            <p:nvPr/>
          </p:nvSpPr>
          <p:spPr bwMode="gray">
            <a:xfrm>
              <a:off x="664" y="2245"/>
              <a:ext cx="25" cy="15"/>
            </a:xfrm>
            <a:custGeom>
              <a:avLst/>
              <a:gdLst>
                <a:gd name="T0" fmla="*/ 18 w 34"/>
                <a:gd name="T1" fmla="*/ 0 h 20"/>
                <a:gd name="T2" fmla="*/ 13 w 34"/>
                <a:gd name="T3" fmla="*/ 11 h 20"/>
                <a:gd name="T4" fmla="*/ 2 w 34"/>
                <a:gd name="T5" fmla="*/ 10 h 20"/>
                <a:gd name="T6" fmla="*/ 2 w 34"/>
                <a:gd name="T7" fmla="*/ 3 h 20"/>
                <a:gd name="T8" fmla="*/ 18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6" name="Freeform 159"/>
            <p:cNvSpPr>
              <a:spLocks/>
            </p:cNvSpPr>
            <p:nvPr/>
          </p:nvSpPr>
          <p:spPr bwMode="gray">
            <a:xfrm>
              <a:off x="1421" y="2755"/>
              <a:ext cx="16" cy="13"/>
            </a:xfrm>
            <a:custGeom>
              <a:avLst/>
              <a:gdLst>
                <a:gd name="T0" fmla="*/ 2 w 21"/>
                <a:gd name="T1" fmla="*/ 0 h 16"/>
                <a:gd name="T2" fmla="*/ 8 w 21"/>
                <a:gd name="T3" fmla="*/ 9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7" name="Freeform 160"/>
            <p:cNvSpPr>
              <a:spLocks/>
            </p:cNvSpPr>
            <p:nvPr/>
          </p:nvSpPr>
          <p:spPr bwMode="gray">
            <a:xfrm>
              <a:off x="1424" y="2780"/>
              <a:ext cx="16" cy="12"/>
            </a:xfrm>
            <a:custGeom>
              <a:avLst/>
              <a:gdLst>
                <a:gd name="T0" fmla="*/ 2 w 21"/>
                <a:gd name="T1" fmla="*/ 0 h 16"/>
                <a:gd name="T2" fmla="*/ 8 w 21"/>
                <a:gd name="T3" fmla="*/ 9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8" name="Freeform 161"/>
            <p:cNvSpPr>
              <a:spLocks/>
            </p:cNvSpPr>
            <p:nvPr/>
          </p:nvSpPr>
          <p:spPr bwMode="gray">
            <a:xfrm>
              <a:off x="1628" y="2913"/>
              <a:ext cx="15" cy="12"/>
            </a:xfrm>
            <a:custGeom>
              <a:avLst/>
              <a:gdLst>
                <a:gd name="T0" fmla="*/ 1 w 21"/>
                <a:gd name="T1" fmla="*/ 0 h 16"/>
                <a:gd name="T2" fmla="*/ 6 w 21"/>
                <a:gd name="T3" fmla="*/ 9 h 16"/>
                <a:gd name="T4" fmla="*/ 1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9" name="Freeform 162"/>
            <p:cNvSpPr>
              <a:spLocks/>
            </p:cNvSpPr>
            <p:nvPr/>
          </p:nvSpPr>
          <p:spPr bwMode="gray">
            <a:xfrm>
              <a:off x="1752" y="2429"/>
              <a:ext cx="38" cy="19"/>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0" name="Freeform 163"/>
            <p:cNvSpPr>
              <a:spLocks/>
            </p:cNvSpPr>
            <p:nvPr/>
          </p:nvSpPr>
          <p:spPr bwMode="gray">
            <a:xfrm>
              <a:off x="1652" y="2224"/>
              <a:ext cx="38" cy="19"/>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1" name="Freeform 164"/>
            <p:cNvSpPr>
              <a:spLocks/>
            </p:cNvSpPr>
            <p:nvPr/>
          </p:nvSpPr>
          <p:spPr bwMode="gray">
            <a:xfrm>
              <a:off x="1717" y="2045"/>
              <a:ext cx="39" cy="19"/>
            </a:xfrm>
            <a:custGeom>
              <a:avLst/>
              <a:gdLst>
                <a:gd name="T0" fmla="*/ 8 w 51"/>
                <a:gd name="T1" fmla="*/ 0 h 24"/>
                <a:gd name="T2" fmla="*/ 4 w 51"/>
                <a:gd name="T3" fmla="*/ 10 h 24"/>
                <a:gd name="T4" fmla="*/ 16 w 51"/>
                <a:gd name="T5" fmla="*/ 14 h 24"/>
                <a:gd name="T6" fmla="*/ 19 w 51"/>
                <a:gd name="T7" fmla="*/ 2 h 24"/>
                <a:gd name="T8" fmla="*/ 8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2" name="Freeform 165"/>
            <p:cNvSpPr>
              <a:spLocks/>
            </p:cNvSpPr>
            <p:nvPr/>
          </p:nvSpPr>
          <p:spPr bwMode="gray">
            <a:xfrm>
              <a:off x="1780" y="2153"/>
              <a:ext cx="38" cy="19"/>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3" name="Freeform 166"/>
            <p:cNvSpPr>
              <a:spLocks/>
            </p:cNvSpPr>
            <p:nvPr/>
          </p:nvSpPr>
          <p:spPr bwMode="gray">
            <a:xfrm>
              <a:off x="1796" y="1951"/>
              <a:ext cx="696" cy="347"/>
            </a:xfrm>
            <a:custGeom>
              <a:avLst/>
              <a:gdLst>
                <a:gd name="T0" fmla="*/ 16 w 929"/>
                <a:gd name="T1" fmla="*/ 31 h 462"/>
                <a:gd name="T2" fmla="*/ 3 w 929"/>
                <a:gd name="T3" fmla="*/ 52 h 462"/>
                <a:gd name="T4" fmla="*/ 20 w 929"/>
                <a:gd name="T5" fmla="*/ 56 h 462"/>
                <a:gd name="T6" fmla="*/ 9 w 929"/>
                <a:gd name="T7" fmla="*/ 65 h 462"/>
                <a:gd name="T8" fmla="*/ 58 w 929"/>
                <a:gd name="T9" fmla="*/ 76 h 462"/>
                <a:gd name="T10" fmla="*/ 79 w 929"/>
                <a:gd name="T11" fmla="*/ 73 h 462"/>
                <a:gd name="T12" fmla="*/ 140 w 929"/>
                <a:gd name="T13" fmla="*/ 43 h 462"/>
                <a:gd name="T14" fmla="*/ 169 w 929"/>
                <a:gd name="T15" fmla="*/ 37 h 462"/>
                <a:gd name="T16" fmla="*/ 182 w 929"/>
                <a:gd name="T17" fmla="*/ 45 h 462"/>
                <a:gd name="T18" fmla="*/ 153 w 929"/>
                <a:gd name="T19" fmla="*/ 49 h 462"/>
                <a:gd name="T20" fmla="*/ 136 w 929"/>
                <a:gd name="T21" fmla="*/ 63 h 462"/>
                <a:gd name="T22" fmla="*/ 142 w 929"/>
                <a:gd name="T23" fmla="*/ 67 h 462"/>
                <a:gd name="T24" fmla="*/ 146 w 929"/>
                <a:gd name="T25" fmla="*/ 88 h 462"/>
                <a:gd name="T26" fmla="*/ 196 w 929"/>
                <a:gd name="T27" fmla="*/ 108 h 462"/>
                <a:gd name="T28" fmla="*/ 189 w 929"/>
                <a:gd name="T29" fmla="*/ 118 h 462"/>
                <a:gd name="T30" fmla="*/ 207 w 929"/>
                <a:gd name="T31" fmla="*/ 138 h 462"/>
                <a:gd name="T32" fmla="*/ 196 w 929"/>
                <a:gd name="T33" fmla="*/ 149 h 462"/>
                <a:gd name="T34" fmla="*/ 182 w 929"/>
                <a:gd name="T35" fmla="*/ 165 h 462"/>
                <a:gd name="T36" fmla="*/ 165 w 929"/>
                <a:gd name="T37" fmla="*/ 182 h 462"/>
                <a:gd name="T38" fmla="*/ 164 w 929"/>
                <a:gd name="T39" fmla="*/ 236 h 462"/>
                <a:gd name="T40" fmla="*/ 187 w 929"/>
                <a:gd name="T41" fmla="*/ 250 h 462"/>
                <a:gd name="T42" fmla="*/ 218 w 929"/>
                <a:gd name="T43" fmla="*/ 252 h 462"/>
                <a:gd name="T44" fmla="*/ 232 w 929"/>
                <a:gd name="T45" fmla="*/ 237 h 462"/>
                <a:gd name="T46" fmla="*/ 284 w 929"/>
                <a:gd name="T47" fmla="*/ 200 h 462"/>
                <a:gd name="T48" fmla="*/ 321 w 929"/>
                <a:gd name="T49" fmla="*/ 187 h 462"/>
                <a:gd name="T50" fmla="*/ 363 w 929"/>
                <a:gd name="T51" fmla="*/ 173 h 462"/>
                <a:gd name="T52" fmla="*/ 404 w 929"/>
                <a:gd name="T53" fmla="*/ 163 h 462"/>
                <a:gd name="T54" fmla="*/ 428 w 929"/>
                <a:gd name="T55" fmla="*/ 146 h 462"/>
                <a:gd name="T56" fmla="*/ 449 w 929"/>
                <a:gd name="T57" fmla="*/ 112 h 462"/>
                <a:gd name="T58" fmla="*/ 450 w 929"/>
                <a:gd name="T59" fmla="*/ 86 h 462"/>
                <a:gd name="T60" fmla="*/ 450 w 929"/>
                <a:gd name="T61" fmla="*/ 70 h 462"/>
                <a:gd name="T62" fmla="*/ 467 w 929"/>
                <a:gd name="T63" fmla="*/ 50 h 462"/>
                <a:gd name="T64" fmla="*/ 491 w 929"/>
                <a:gd name="T65" fmla="*/ 52 h 462"/>
                <a:gd name="T66" fmla="*/ 518 w 929"/>
                <a:gd name="T67" fmla="*/ 29 h 462"/>
                <a:gd name="T68" fmla="*/ 498 w 929"/>
                <a:gd name="T69" fmla="*/ 31 h 462"/>
                <a:gd name="T70" fmla="*/ 476 w 929"/>
                <a:gd name="T71" fmla="*/ 25 h 462"/>
                <a:gd name="T72" fmla="*/ 446 w 929"/>
                <a:gd name="T73" fmla="*/ 12 h 462"/>
                <a:gd name="T74" fmla="*/ 360 w 929"/>
                <a:gd name="T75" fmla="*/ 14 h 462"/>
                <a:gd name="T76" fmla="*/ 328 w 929"/>
                <a:gd name="T77" fmla="*/ 21 h 462"/>
                <a:gd name="T78" fmla="*/ 312 w 929"/>
                <a:gd name="T79" fmla="*/ 21 h 462"/>
                <a:gd name="T80" fmla="*/ 290 w 929"/>
                <a:gd name="T81" fmla="*/ 30 h 462"/>
                <a:gd name="T82" fmla="*/ 268 w 929"/>
                <a:gd name="T83" fmla="*/ 16 h 462"/>
                <a:gd name="T84" fmla="*/ 243 w 929"/>
                <a:gd name="T85" fmla="*/ 22 h 462"/>
                <a:gd name="T86" fmla="*/ 205 w 929"/>
                <a:gd name="T87" fmla="*/ 29 h 462"/>
                <a:gd name="T88" fmla="*/ 230 w 929"/>
                <a:gd name="T89" fmla="*/ 21 h 462"/>
                <a:gd name="T90" fmla="*/ 198 w 929"/>
                <a:gd name="T91" fmla="*/ 4 h 462"/>
                <a:gd name="T92" fmla="*/ 187 w 929"/>
                <a:gd name="T93" fmla="*/ 1 h 462"/>
                <a:gd name="T94" fmla="*/ 176 w 929"/>
                <a:gd name="T95" fmla="*/ 4 h 462"/>
                <a:gd name="T96" fmla="*/ 135 w 929"/>
                <a:gd name="T97" fmla="*/ 9 h 462"/>
                <a:gd name="T98" fmla="*/ 90 w 929"/>
                <a:gd name="T99" fmla="*/ 16 h 462"/>
                <a:gd name="T100" fmla="*/ 61 w 929"/>
                <a:gd name="T101" fmla="*/ 14 h 462"/>
                <a:gd name="T102" fmla="*/ 64 w 929"/>
                <a:gd name="T103" fmla="*/ 38 h 462"/>
                <a:gd name="T104" fmla="*/ 58 w 929"/>
                <a:gd name="T105" fmla="*/ 29 h 462"/>
                <a:gd name="T106" fmla="*/ 34 w 929"/>
                <a:gd name="T107" fmla="*/ 23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4" name="Freeform 167"/>
            <p:cNvSpPr>
              <a:spLocks/>
            </p:cNvSpPr>
            <p:nvPr/>
          </p:nvSpPr>
          <p:spPr bwMode="gray">
            <a:xfrm>
              <a:off x="2009" y="2134"/>
              <a:ext cx="39" cy="25"/>
            </a:xfrm>
            <a:custGeom>
              <a:avLst/>
              <a:gdLst>
                <a:gd name="T0" fmla="*/ 20 w 52"/>
                <a:gd name="T1" fmla="*/ 0 h 32"/>
                <a:gd name="T2" fmla="*/ 5 w 52"/>
                <a:gd name="T3" fmla="*/ 11 h 32"/>
                <a:gd name="T4" fmla="*/ 14 w 52"/>
                <a:gd name="T5" fmla="*/ 18 h 32"/>
                <a:gd name="T6" fmla="*/ 24 w 52"/>
                <a:gd name="T7" fmla="*/ 16 h 32"/>
                <a:gd name="T8" fmla="*/ 20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5" name="Freeform 168"/>
            <p:cNvSpPr>
              <a:spLocks/>
            </p:cNvSpPr>
            <p:nvPr/>
          </p:nvSpPr>
          <p:spPr bwMode="gray">
            <a:xfrm>
              <a:off x="2292" y="2202"/>
              <a:ext cx="128" cy="54"/>
            </a:xfrm>
            <a:custGeom>
              <a:avLst/>
              <a:gdLst>
                <a:gd name="T0" fmla="*/ 57 w 172"/>
                <a:gd name="T1" fmla="*/ 4 h 72"/>
                <a:gd name="T2" fmla="*/ 36 w 172"/>
                <a:gd name="T3" fmla="*/ 2 h 72"/>
                <a:gd name="T4" fmla="*/ 30 w 172"/>
                <a:gd name="T5" fmla="*/ 0 h 72"/>
                <a:gd name="T6" fmla="*/ 0 w 172"/>
                <a:gd name="T7" fmla="*/ 16 h 72"/>
                <a:gd name="T8" fmla="*/ 16 w 172"/>
                <a:gd name="T9" fmla="*/ 22 h 72"/>
                <a:gd name="T10" fmla="*/ 23 w 172"/>
                <a:gd name="T11" fmla="*/ 34 h 72"/>
                <a:gd name="T12" fmla="*/ 36 w 172"/>
                <a:gd name="T13" fmla="*/ 38 h 72"/>
                <a:gd name="T14" fmla="*/ 43 w 172"/>
                <a:gd name="T15" fmla="*/ 40 h 72"/>
                <a:gd name="T16" fmla="*/ 72 w 172"/>
                <a:gd name="T17" fmla="*/ 34 h 72"/>
                <a:gd name="T18" fmla="*/ 95 w 172"/>
                <a:gd name="T19" fmla="*/ 25 h 72"/>
                <a:gd name="T20" fmla="*/ 82 w 172"/>
                <a:gd name="T21" fmla="*/ 10 h 72"/>
                <a:gd name="T22" fmla="*/ 75 w 172"/>
                <a:gd name="T23" fmla="*/ 2 h 72"/>
                <a:gd name="T24" fmla="*/ 57 w 172"/>
                <a:gd name="T25" fmla="*/ 4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6" name="Freeform 169"/>
            <p:cNvSpPr>
              <a:spLocks/>
            </p:cNvSpPr>
            <p:nvPr/>
          </p:nvSpPr>
          <p:spPr bwMode="gray">
            <a:xfrm>
              <a:off x="2393" y="2038"/>
              <a:ext cx="39" cy="24"/>
            </a:xfrm>
            <a:custGeom>
              <a:avLst/>
              <a:gdLst>
                <a:gd name="T0" fmla="*/ 20 w 52"/>
                <a:gd name="T1" fmla="*/ 0 h 32"/>
                <a:gd name="T2" fmla="*/ 5 w 52"/>
                <a:gd name="T3" fmla="*/ 11 h 32"/>
                <a:gd name="T4" fmla="*/ 14 w 52"/>
                <a:gd name="T5" fmla="*/ 18 h 32"/>
                <a:gd name="T6" fmla="*/ 24 w 52"/>
                <a:gd name="T7" fmla="*/ 16 h 32"/>
                <a:gd name="T8" fmla="*/ 20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7" name="Freeform 170"/>
            <p:cNvSpPr>
              <a:spLocks/>
            </p:cNvSpPr>
            <p:nvPr/>
          </p:nvSpPr>
          <p:spPr bwMode="gray">
            <a:xfrm>
              <a:off x="2662" y="2007"/>
              <a:ext cx="155" cy="62"/>
            </a:xfrm>
            <a:custGeom>
              <a:avLst/>
              <a:gdLst>
                <a:gd name="T0" fmla="*/ 108 w 206"/>
                <a:gd name="T1" fmla="*/ 4 h 85"/>
                <a:gd name="T2" fmla="*/ 59 w 206"/>
                <a:gd name="T3" fmla="*/ 5 h 85"/>
                <a:gd name="T4" fmla="*/ 62 w 206"/>
                <a:gd name="T5" fmla="*/ 14 h 85"/>
                <a:gd name="T6" fmla="*/ 61 w 206"/>
                <a:gd name="T7" fmla="*/ 18 h 85"/>
                <a:gd name="T8" fmla="*/ 50 w 206"/>
                <a:gd name="T9" fmla="*/ 15 h 85"/>
                <a:gd name="T10" fmla="*/ 44 w 206"/>
                <a:gd name="T11" fmla="*/ 10 h 85"/>
                <a:gd name="T12" fmla="*/ 13 w 206"/>
                <a:gd name="T13" fmla="*/ 15 h 85"/>
                <a:gd name="T14" fmla="*/ 17 w 206"/>
                <a:gd name="T15" fmla="*/ 27 h 85"/>
                <a:gd name="T16" fmla="*/ 31 w 206"/>
                <a:gd name="T17" fmla="*/ 29 h 85"/>
                <a:gd name="T18" fmla="*/ 42 w 206"/>
                <a:gd name="T19" fmla="*/ 40 h 85"/>
                <a:gd name="T20" fmla="*/ 50 w 206"/>
                <a:gd name="T21" fmla="*/ 47 h 85"/>
                <a:gd name="T22" fmla="*/ 62 w 206"/>
                <a:gd name="T23" fmla="*/ 37 h 85"/>
                <a:gd name="T24" fmla="*/ 68 w 206"/>
                <a:gd name="T25" fmla="*/ 33 h 85"/>
                <a:gd name="T26" fmla="*/ 72 w 206"/>
                <a:gd name="T27" fmla="*/ 26 h 85"/>
                <a:gd name="T28" fmla="*/ 95 w 206"/>
                <a:gd name="T29" fmla="*/ 19 h 85"/>
                <a:gd name="T30" fmla="*/ 106 w 206"/>
                <a:gd name="T31" fmla="*/ 17 h 85"/>
                <a:gd name="T32" fmla="*/ 113 w 206"/>
                <a:gd name="T33" fmla="*/ 15 h 85"/>
                <a:gd name="T34" fmla="*/ 108 w 206"/>
                <a:gd name="T35" fmla="*/ 4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8" name="Freeform 171"/>
            <p:cNvSpPr>
              <a:spLocks/>
            </p:cNvSpPr>
            <p:nvPr/>
          </p:nvSpPr>
          <p:spPr bwMode="gray">
            <a:xfrm>
              <a:off x="2759" y="2038"/>
              <a:ext cx="48" cy="22"/>
            </a:xfrm>
            <a:custGeom>
              <a:avLst/>
              <a:gdLst>
                <a:gd name="T0" fmla="*/ 20 w 64"/>
                <a:gd name="T1" fmla="*/ 4 h 28"/>
                <a:gd name="T2" fmla="*/ 4 w 64"/>
                <a:gd name="T3" fmla="*/ 2 h 28"/>
                <a:gd name="T4" fmla="*/ 13 w 64"/>
                <a:gd name="T5" fmla="*/ 16 h 28"/>
                <a:gd name="T6" fmla="*/ 30 w 64"/>
                <a:gd name="T7" fmla="*/ 8 h 28"/>
                <a:gd name="T8" fmla="*/ 20 w 64"/>
                <a:gd name="T9" fmla="*/ 4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9" name="Freeform 172"/>
            <p:cNvSpPr>
              <a:spLocks/>
            </p:cNvSpPr>
            <p:nvPr/>
          </p:nvSpPr>
          <p:spPr bwMode="gray">
            <a:xfrm>
              <a:off x="2467" y="2311"/>
              <a:ext cx="109" cy="131"/>
            </a:xfrm>
            <a:custGeom>
              <a:avLst/>
              <a:gdLst>
                <a:gd name="T0" fmla="*/ 13 w 146"/>
                <a:gd name="T1" fmla="*/ 10 h 176"/>
                <a:gd name="T2" fmla="*/ 0 w 146"/>
                <a:gd name="T3" fmla="*/ 14 h 176"/>
                <a:gd name="T4" fmla="*/ 7 w 146"/>
                <a:gd name="T5" fmla="*/ 24 h 176"/>
                <a:gd name="T6" fmla="*/ 19 w 146"/>
                <a:gd name="T7" fmla="*/ 49 h 176"/>
                <a:gd name="T8" fmla="*/ 29 w 146"/>
                <a:gd name="T9" fmla="*/ 51 h 176"/>
                <a:gd name="T10" fmla="*/ 28 w 146"/>
                <a:gd name="T11" fmla="*/ 60 h 176"/>
                <a:gd name="T12" fmla="*/ 16 w 146"/>
                <a:gd name="T13" fmla="*/ 64 h 176"/>
                <a:gd name="T14" fmla="*/ 9 w 146"/>
                <a:gd name="T15" fmla="*/ 73 h 176"/>
                <a:gd name="T16" fmla="*/ 10 w 146"/>
                <a:gd name="T17" fmla="*/ 77 h 176"/>
                <a:gd name="T18" fmla="*/ 16 w 146"/>
                <a:gd name="T19" fmla="*/ 79 h 176"/>
                <a:gd name="T20" fmla="*/ 10 w 146"/>
                <a:gd name="T21" fmla="*/ 95 h 176"/>
                <a:gd name="T22" fmla="*/ 11 w 146"/>
                <a:gd name="T23" fmla="*/ 98 h 176"/>
                <a:gd name="T24" fmla="*/ 19 w 146"/>
                <a:gd name="T25" fmla="*/ 96 h 176"/>
                <a:gd name="T26" fmla="*/ 32 w 146"/>
                <a:gd name="T27" fmla="*/ 95 h 176"/>
                <a:gd name="T28" fmla="*/ 52 w 146"/>
                <a:gd name="T29" fmla="*/ 96 h 176"/>
                <a:gd name="T30" fmla="*/ 61 w 146"/>
                <a:gd name="T31" fmla="*/ 95 h 176"/>
                <a:gd name="T32" fmla="*/ 68 w 146"/>
                <a:gd name="T33" fmla="*/ 93 h 176"/>
                <a:gd name="T34" fmla="*/ 72 w 146"/>
                <a:gd name="T35" fmla="*/ 79 h 176"/>
                <a:gd name="T36" fmla="*/ 81 w 146"/>
                <a:gd name="T37" fmla="*/ 75 h 176"/>
                <a:gd name="T38" fmla="*/ 61 w 146"/>
                <a:gd name="T39" fmla="*/ 62 h 176"/>
                <a:gd name="T40" fmla="*/ 49 w 146"/>
                <a:gd name="T41" fmla="*/ 46 h 176"/>
                <a:gd name="T42" fmla="*/ 46 w 146"/>
                <a:gd name="T43" fmla="*/ 39 h 176"/>
                <a:gd name="T44" fmla="*/ 36 w 146"/>
                <a:gd name="T45" fmla="*/ 34 h 176"/>
                <a:gd name="T46" fmla="*/ 48 w 146"/>
                <a:gd name="T47" fmla="*/ 26 h 176"/>
                <a:gd name="T48" fmla="*/ 36 w 146"/>
                <a:gd name="T49" fmla="*/ 17 h 176"/>
                <a:gd name="T50" fmla="*/ 39 w 146"/>
                <a:gd name="T51" fmla="*/ 8 h 176"/>
                <a:gd name="T52" fmla="*/ 25 w 146"/>
                <a:gd name="T53" fmla="*/ 1 h 176"/>
                <a:gd name="T54" fmla="*/ 16 w 146"/>
                <a:gd name="T55" fmla="*/ 5 h 176"/>
                <a:gd name="T56" fmla="*/ 13 w 146"/>
                <a:gd name="T57" fmla="*/ 10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0" name="Freeform 173"/>
            <p:cNvSpPr>
              <a:spLocks/>
            </p:cNvSpPr>
            <p:nvPr/>
          </p:nvSpPr>
          <p:spPr bwMode="gray">
            <a:xfrm>
              <a:off x="2413" y="2358"/>
              <a:ext cx="69" cy="69"/>
            </a:xfrm>
            <a:custGeom>
              <a:avLst/>
              <a:gdLst>
                <a:gd name="T0" fmla="*/ 32 w 92"/>
                <a:gd name="T1" fmla="*/ 3 h 92"/>
                <a:gd name="T2" fmla="*/ 46 w 92"/>
                <a:gd name="T3" fmla="*/ 4 h 92"/>
                <a:gd name="T4" fmla="*/ 52 w 92"/>
                <a:gd name="T5" fmla="*/ 14 h 92"/>
                <a:gd name="T6" fmla="*/ 44 w 92"/>
                <a:gd name="T7" fmla="*/ 26 h 92"/>
                <a:gd name="T8" fmla="*/ 26 w 92"/>
                <a:gd name="T9" fmla="*/ 41 h 92"/>
                <a:gd name="T10" fmla="*/ 10 w 92"/>
                <a:gd name="T11" fmla="*/ 50 h 92"/>
                <a:gd name="T12" fmla="*/ 4 w 92"/>
                <a:gd name="T13" fmla="*/ 39 h 92"/>
                <a:gd name="T14" fmla="*/ 11 w 92"/>
                <a:gd name="T15" fmla="*/ 35 h 92"/>
                <a:gd name="T16" fmla="*/ 8 w 92"/>
                <a:gd name="T17" fmla="*/ 25 h 92"/>
                <a:gd name="T18" fmla="*/ 22 w 92"/>
                <a:gd name="T19" fmla="*/ 16 h 92"/>
                <a:gd name="T20" fmla="*/ 32 w 92"/>
                <a:gd name="T21" fmla="*/ 3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1" name="Freeform 174"/>
            <p:cNvSpPr>
              <a:spLocks/>
            </p:cNvSpPr>
            <p:nvPr/>
          </p:nvSpPr>
          <p:spPr bwMode="gray">
            <a:xfrm>
              <a:off x="4099" y="3502"/>
              <a:ext cx="474" cy="495"/>
            </a:xfrm>
            <a:custGeom>
              <a:avLst/>
              <a:gdLst>
                <a:gd name="T0" fmla="*/ 119 w 633"/>
                <a:gd name="T1" fmla="*/ 6 h 660"/>
                <a:gd name="T2" fmla="*/ 99 w 633"/>
                <a:gd name="T3" fmla="*/ 10 h 660"/>
                <a:gd name="T4" fmla="*/ 81 w 633"/>
                <a:gd name="T5" fmla="*/ 29 h 660"/>
                <a:gd name="T6" fmla="*/ 58 w 633"/>
                <a:gd name="T7" fmla="*/ 33 h 660"/>
                <a:gd name="T8" fmla="*/ 47 w 633"/>
                <a:gd name="T9" fmla="*/ 42 h 660"/>
                <a:gd name="T10" fmla="*/ 38 w 633"/>
                <a:gd name="T11" fmla="*/ 64 h 660"/>
                <a:gd name="T12" fmla="*/ 20 w 633"/>
                <a:gd name="T13" fmla="*/ 94 h 660"/>
                <a:gd name="T14" fmla="*/ 0 w 633"/>
                <a:gd name="T15" fmla="*/ 101 h 660"/>
                <a:gd name="T16" fmla="*/ 40 w 633"/>
                <a:gd name="T17" fmla="*/ 181 h 660"/>
                <a:gd name="T18" fmla="*/ 67 w 633"/>
                <a:gd name="T19" fmla="*/ 240 h 660"/>
                <a:gd name="T20" fmla="*/ 81 w 633"/>
                <a:gd name="T21" fmla="*/ 249 h 660"/>
                <a:gd name="T22" fmla="*/ 94 w 633"/>
                <a:gd name="T23" fmla="*/ 253 h 660"/>
                <a:gd name="T24" fmla="*/ 128 w 633"/>
                <a:gd name="T25" fmla="*/ 242 h 660"/>
                <a:gd name="T26" fmla="*/ 142 w 633"/>
                <a:gd name="T27" fmla="*/ 238 h 660"/>
                <a:gd name="T28" fmla="*/ 168 w 633"/>
                <a:gd name="T29" fmla="*/ 253 h 660"/>
                <a:gd name="T30" fmla="*/ 182 w 633"/>
                <a:gd name="T31" fmla="*/ 296 h 660"/>
                <a:gd name="T32" fmla="*/ 189 w 633"/>
                <a:gd name="T33" fmla="*/ 294 h 660"/>
                <a:gd name="T34" fmla="*/ 193 w 633"/>
                <a:gd name="T35" fmla="*/ 287 h 660"/>
                <a:gd name="T36" fmla="*/ 207 w 633"/>
                <a:gd name="T37" fmla="*/ 307 h 660"/>
                <a:gd name="T38" fmla="*/ 227 w 633"/>
                <a:gd name="T39" fmla="*/ 321 h 660"/>
                <a:gd name="T40" fmla="*/ 244 w 633"/>
                <a:gd name="T41" fmla="*/ 339 h 660"/>
                <a:gd name="T42" fmla="*/ 249 w 633"/>
                <a:gd name="T43" fmla="*/ 346 h 660"/>
                <a:gd name="T44" fmla="*/ 255 w 633"/>
                <a:gd name="T45" fmla="*/ 350 h 660"/>
                <a:gd name="T46" fmla="*/ 271 w 633"/>
                <a:gd name="T47" fmla="*/ 368 h 660"/>
                <a:gd name="T48" fmla="*/ 276 w 633"/>
                <a:gd name="T49" fmla="*/ 355 h 660"/>
                <a:gd name="T50" fmla="*/ 303 w 633"/>
                <a:gd name="T51" fmla="*/ 370 h 660"/>
                <a:gd name="T52" fmla="*/ 329 w 633"/>
                <a:gd name="T53" fmla="*/ 368 h 660"/>
                <a:gd name="T54" fmla="*/ 345 w 633"/>
                <a:gd name="T55" fmla="*/ 298 h 660"/>
                <a:gd name="T56" fmla="*/ 354 w 633"/>
                <a:gd name="T57" fmla="*/ 260 h 660"/>
                <a:gd name="T58" fmla="*/ 347 w 633"/>
                <a:gd name="T59" fmla="*/ 206 h 660"/>
                <a:gd name="T60" fmla="*/ 300 w 633"/>
                <a:gd name="T61" fmla="*/ 152 h 660"/>
                <a:gd name="T62" fmla="*/ 296 w 633"/>
                <a:gd name="T63" fmla="*/ 132 h 660"/>
                <a:gd name="T64" fmla="*/ 258 w 633"/>
                <a:gd name="T65" fmla="*/ 101 h 660"/>
                <a:gd name="T66" fmla="*/ 264 w 633"/>
                <a:gd name="T67" fmla="*/ 87 h 660"/>
                <a:gd name="T68" fmla="*/ 255 w 633"/>
                <a:gd name="T69" fmla="*/ 73 h 660"/>
                <a:gd name="T70" fmla="*/ 234 w 633"/>
                <a:gd name="T71" fmla="*/ 44 h 660"/>
                <a:gd name="T72" fmla="*/ 220 w 633"/>
                <a:gd name="T73" fmla="*/ 17 h 660"/>
                <a:gd name="T74" fmla="*/ 218 w 633"/>
                <a:gd name="T75" fmla="*/ 10 h 660"/>
                <a:gd name="T76" fmla="*/ 204 w 633"/>
                <a:gd name="T77" fmla="*/ 85 h 660"/>
                <a:gd name="T78" fmla="*/ 182 w 633"/>
                <a:gd name="T79" fmla="*/ 64 h 660"/>
                <a:gd name="T80" fmla="*/ 164 w 633"/>
                <a:gd name="T81" fmla="*/ 62 h 660"/>
                <a:gd name="T82" fmla="*/ 153 w 633"/>
                <a:gd name="T83" fmla="*/ 49 h 660"/>
                <a:gd name="T84" fmla="*/ 148 w 633"/>
                <a:gd name="T85" fmla="*/ 35 h 660"/>
                <a:gd name="T86" fmla="*/ 155 w 633"/>
                <a:gd name="T87" fmla="*/ 31 h 660"/>
                <a:gd name="T88" fmla="*/ 135 w 633"/>
                <a:gd name="T89" fmla="*/ 10 h 660"/>
                <a:gd name="T90" fmla="*/ 121 w 633"/>
                <a:gd name="T91" fmla="*/ 6 h 660"/>
                <a:gd name="T92" fmla="*/ 115 w 633"/>
                <a:gd name="T93" fmla="*/ 4 h 660"/>
                <a:gd name="T94" fmla="*/ 119 w 633"/>
                <a:gd name="T95" fmla="*/ 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2" name="Freeform 175"/>
            <p:cNvSpPr>
              <a:spLocks/>
            </p:cNvSpPr>
            <p:nvPr/>
          </p:nvSpPr>
          <p:spPr bwMode="gray">
            <a:xfrm>
              <a:off x="4246" y="3242"/>
              <a:ext cx="320" cy="210"/>
            </a:xfrm>
            <a:custGeom>
              <a:avLst/>
              <a:gdLst>
                <a:gd name="T0" fmla="*/ 47 w 426"/>
                <a:gd name="T1" fmla="*/ 34 h 280"/>
                <a:gd name="T2" fmla="*/ 38 w 426"/>
                <a:gd name="T3" fmla="*/ 20 h 280"/>
                <a:gd name="T4" fmla="*/ 36 w 426"/>
                <a:gd name="T5" fmla="*/ 9 h 280"/>
                <a:gd name="T6" fmla="*/ 29 w 426"/>
                <a:gd name="T7" fmla="*/ 7 h 280"/>
                <a:gd name="T8" fmla="*/ 9 w 426"/>
                <a:gd name="T9" fmla="*/ 9 h 280"/>
                <a:gd name="T10" fmla="*/ 25 w 426"/>
                <a:gd name="T11" fmla="*/ 22 h 280"/>
                <a:gd name="T12" fmla="*/ 27 w 426"/>
                <a:gd name="T13" fmla="*/ 29 h 280"/>
                <a:gd name="T14" fmla="*/ 13 w 426"/>
                <a:gd name="T15" fmla="*/ 38 h 280"/>
                <a:gd name="T16" fmla="*/ 49 w 426"/>
                <a:gd name="T17" fmla="*/ 52 h 280"/>
                <a:gd name="T18" fmla="*/ 70 w 426"/>
                <a:gd name="T19" fmla="*/ 63 h 280"/>
                <a:gd name="T20" fmla="*/ 72 w 426"/>
                <a:gd name="T21" fmla="*/ 70 h 280"/>
                <a:gd name="T22" fmla="*/ 79 w 426"/>
                <a:gd name="T23" fmla="*/ 74 h 280"/>
                <a:gd name="T24" fmla="*/ 83 w 426"/>
                <a:gd name="T25" fmla="*/ 88 h 280"/>
                <a:gd name="T26" fmla="*/ 74 w 426"/>
                <a:gd name="T27" fmla="*/ 110 h 280"/>
                <a:gd name="T28" fmla="*/ 101 w 426"/>
                <a:gd name="T29" fmla="*/ 106 h 280"/>
                <a:gd name="T30" fmla="*/ 108 w 426"/>
                <a:gd name="T31" fmla="*/ 121 h 280"/>
                <a:gd name="T32" fmla="*/ 121 w 426"/>
                <a:gd name="T33" fmla="*/ 126 h 280"/>
                <a:gd name="T34" fmla="*/ 128 w 426"/>
                <a:gd name="T35" fmla="*/ 128 h 280"/>
                <a:gd name="T36" fmla="*/ 142 w 426"/>
                <a:gd name="T37" fmla="*/ 126 h 280"/>
                <a:gd name="T38" fmla="*/ 155 w 426"/>
                <a:gd name="T39" fmla="*/ 110 h 280"/>
                <a:gd name="T40" fmla="*/ 189 w 426"/>
                <a:gd name="T41" fmla="*/ 142 h 280"/>
                <a:gd name="T42" fmla="*/ 204 w 426"/>
                <a:gd name="T43" fmla="*/ 157 h 280"/>
                <a:gd name="T44" fmla="*/ 202 w 426"/>
                <a:gd name="T45" fmla="*/ 126 h 280"/>
                <a:gd name="T46" fmla="*/ 189 w 426"/>
                <a:gd name="T47" fmla="*/ 112 h 280"/>
                <a:gd name="T48" fmla="*/ 209 w 426"/>
                <a:gd name="T49" fmla="*/ 94 h 280"/>
                <a:gd name="T50" fmla="*/ 229 w 426"/>
                <a:gd name="T51" fmla="*/ 88 h 280"/>
                <a:gd name="T52" fmla="*/ 236 w 426"/>
                <a:gd name="T53" fmla="*/ 85 h 280"/>
                <a:gd name="T54" fmla="*/ 238 w 426"/>
                <a:gd name="T55" fmla="*/ 79 h 280"/>
                <a:gd name="T56" fmla="*/ 200 w 426"/>
                <a:gd name="T57" fmla="*/ 83 h 280"/>
                <a:gd name="T58" fmla="*/ 171 w 426"/>
                <a:gd name="T59" fmla="*/ 79 h 280"/>
                <a:gd name="T60" fmla="*/ 168 w 426"/>
                <a:gd name="T61" fmla="*/ 72 h 280"/>
                <a:gd name="T62" fmla="*/ 164 w 426"/>
                <a:gd name="T63" fmla="*/ 65 h 280"/>
                <a:gd name="T64" fmla="*/ 124 w 426"/>
                <a:gd name="T65" fmla="*/ 45 h 280"/>
                <a:gd name="T66" fmla="*/ 90 w 426"/>
                <a:gd name="T67" fmla="*/ 34 h 280"/>
                <a:gd name="T68" fmla="*/ 76 w 426"/>
                <a:gd name="T69" fmla="*/ 29 h 280"/>
                <a:gd name="T70" fmla="*/ 45 w 426"/>
                <a:gd name="T71" fmla="*/ 29 h 280"/>
                <a:gd name="T72" fmla="*/ 38 w 426"/>
                <a:gd name="T73" fmla="*/ 18 h 280"/>
                <a:gd name="T74" fmla="*/ 3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3" name="Freeform 176"/>
            <p:cNvSpPr>
              <a:spLocks/>
            </p:cNvSpPr>
            <p:nvPr/>
          </p:nvSpPr>
          <p:spPr bwMode="gray">
            <a:xfrm>
              <a:off x="4255" y="3243"/>
              <a:ext cx="312" cy="210"/>
            </a:xfrm>
            <a:custGeom>
              <a:avLst/>
              <a:gdLst>
                <a:gd name="T0" fmla="*/ 0 w 416"/>
                <a:gd name="T1" fmla="*/ 1 h 282"/>
                <a:gd name="T2" fmla="*/ 11 w 416"/>
                <a:gd name="T3" fmla="*/ 21 h 282"/>
                <a:gd name="T4" fmla="*/ 16 w 416"/>
                <a:gd name="T5" fmla="*/ 28 h 282"/>
                <a:gd name="T6" fmla="*/ 47 w 416"/>
                <a:gd name="T7" fmla="*/ 50 h 282"/>
                <a:gd name="T8" fmla="*/ 67 w 416"/>
                <a:gd name="T9" fmla="*/ 64 h 282"/>
                <a:gd name="T10" fmla="*/ 74 w 416"/>
                <a:gd name="T11" fmla="*/ 68 h 282"/>
                <a:gd name="T12" fmla="*/ 76 w 416"/>
                <a:gd name="T13" fmla="*/ 94 h 282"/>
                <a:gd name="T14" fmla="*/ 65 w 416"/>
                <a:gd name="T15" fmla="*/ 112 h 282"/>
                <a:gd name="T16" fmla="*/ 76 w 416"/>
                <a:gd name="T17" fmla="*/ 110 h 282"/>
                <a:gd name="T18" fmla="*/ 83 w 416"/>
                <a:gd name="T19" fmla="*/ 106 h 282"/>
                <a:gd name="T20" fmla="*/ 90 w 416"/>
                <a:gd name="T21" fmla="*/ 112 h 282"/>
                <a:gd name="T22" fmla="*/ 103 w 416"/>
                <a:gd name="T23" fmla="*/ 121 h 282"/>
                <a:gd name="T24" fmla="*/ 117 w 416"/>
                <a:gd name="T25" fmla="*/ 130 h 282"/>
                <a:gd name="T26" fmla="*/ 134 w 416"/>
                <a:gd name="T27" fmla="*/ 123 h 282"/>
                <a:gd name="T28" fmla="*/ 138 w 416"/>
                <a:gd name="T29" fmla="*/ 110 h 282"/>
                <a:gd name="T30" fmla="*/ 150 w 416"/>
                <a:gd name="T31" fmla="*/ 112 h 282"/>
                <a:gd name="T32" fmla="*/ 163 w 416"/>
                <a:gd name="T33" fmla="*/ 117 h 282"/>
                <a:gd name="T34" fmla="*/ 190 w 416"/>
                <a:gd name="T35" fmla="*/ 157 h 282"/>
                <a:gd name="T36" fmla="*/ 199 w 416"/>
                <a:gd name="T37" fmla="*/ 155 h 282"/>
                <a:gd name="T38" fmla="*/ 197 w 416"/>
                <a:gd name="T39" fmla="*/ 141 h 282"/>
                <a:gd name="T40" fmla="*/ 176 w 416"/>
                <a:gd name="T41" fmla="*/ 110 h 282"/>
                <a:gd name="T42" fmla="*/ 201 w 416"/>
                <a:gd name="T43" fmla="*/ 97 h 282"/>
                <a:gd name="T44" fmla="*/ 228 w 416"/>
                <a:gd name="T45" fmla="*/ 81 h 282"/>
                <a:gd name="T46" fmla="*/ 229 w 416"/>
                <a:gd name="T47" fmla="*/ 67 h 282"/>
                <a:gd name="T48" fmla="*/ 205 w 416"/>
                <a:gd name="T49" fmla="*/ 77 h 282"/>
                <a:gd name="T50" fmla="*/ 172 w 416"/>
                <a:gd name="T51" fmla="*/ 77 h 282"/>
                <a:gd name="T52" fmla="*/ 147 w 416"/>
                <a:gd name="T53" fmla="*/ 55 h 282"/>
                <a:gd name="T54" fmla="*/ 101 w 416"/>
                <a:gd name="T55" fmla="*/ 34 h 282"/>
                <a:gd name="T56" fmla="*/ 74 w 416"/>
                <a:gd name="T57" fmla="*/ 19 h 282"/>
                <a:gd name="T58" fmla="*/ 52 w 416"/>
                <a:gd name="T59" fmla="*/ 23 h 282"/>
                <a:gd name="T60" fmla="*/ 43 w 416"/>
                <a:gd name="T61" fmla="*/ 32 h 282"/>
                <a:gd name="T62" fmla="*/ 31 w 416"/>
                <a:gd name="T63" fmla="*/ 10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4" name="Freeform 177"/>
            <p:cNvSpPr>
              <a:spLocks/>
            </p:cNvSpPr>
            <p:nvPr/>
          </p:nvSpPr>
          <p:spPr bwMode="gray">
            <a:xfrm>
              <a:off x="4485" y="4014"/>
              <a:ext cx="45" cy="57"/>
            </a:xfrm>
            <a:custGeom>
              <a:avLst/>
              <a:gdLst>
                <a:gd name="T0" fmla="*/ 18 w 60"/>
                <a:gd name="T1" fmla="*/ 10 h 78"/>
                <a:gd name="T2" fmla="*/ 0 w 60"/>
                <a:gd name="T3" fmla="*/ 10 h 78"/>
                <a:gd name="T4" fmla="*/ 11 w 60"/>
                <a:gd name="T5" fmla="*/ 23 h 78"/>
                <a:gd name="T6" fmla="*/ 16 w 60"/>
                <a:gd name="T7" fmla="*/ 36 h 78"/>
                <a:gd name="T8" fmla="*/ 18 w 60"/>
                <a:gd name="T9" fmla="*/ 43 h 78"/>
                <a:gd name="T10" fmla="*/ 34 w 60"/>
                <a:gd name="T11" fmla="*/ 28 h 78"/>
                <a:gd name="T12" fmla="*/ 18 w 60"/>
                <a:gd name="T13" fmla="*/ 10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5" name="Freeform 178"/>
            <p:cNvSpPr>
              <a:spLocks/>
            </p:cNvSpPr>
            <p:nvPr/>
          </p:nvSpPr>
          <p:spPr bwMode="gray">
            <a:xfrm>
              <a:off x="4621" y="3923"/>
              <a:ext cx="165" cy="86"/>
            </a:xfrm>
            <a:custGeom>
              <a:avLst/>
              <a:gdLst>
                <a:gd name="T0" fmla="*/ 26 w 219"/>
                <a:gd name="T1" fmla="*/ 41 h 113"/>
                <a:gd name="T2" fmla="*/ 22 w 219"/>
                <a:gd name="T3" fmla="*/ 35 h 113"/>
                <a:gd name="T4" fmla="*/ 8 w 219"/>
                <a:gd name="T5" fmla="*/ 39 h 113"/>
                <a:gd name="T6" fmla="*/ 22 w 219"/>
                <a:gd name="T7" fmla="*/ 64 h 113"/>
                <a:gd name="T8" fmla="*/ 69 w 219"/>
                <a:gd name="T9" fmla="*/ 50 h 113"/>
                <a:gd name="T10" fmla="*/ 82 w 219"/>
                <a:gd name="T11" fmla="*/ 41 h 113"/>
                <a:gd name="T12" fmla="*/ 96 w 219"/>
                <a:gd name="T13" fmla="*/ 37 h 113"/>
                <a:gd name="T14" fmla="*/ 123 w 219"/>
                <a:gd name="T15" fmla="*/ 11 h 113"/>
                <a:gd name="T16" fmla="*/ 118 w 219"/>
                <a:gd name="T17" fmla="*/ 0 h 113"/>
                <a:gd name="T18" fmla="*/ 100 w 219"/>
                <a:gd name="T19" fmla="*/ 10 h 113"/>
                <a:gd name="T20" fmla="*/ 60 w 219"/>
                <a:gd name="T21" fmla="*/ 23 h 113"/>
                <a:gd name="T22" fmla="*/ 46 w 219"/>
                <a:gd name="T23" fmla="*/ 26 h 113"/>
                <a:gd name="T24" fmla="*/ 33 w 219"/>
                <a:gd name="T25" fmla="*/ 30 h 113"/>
                <a:gd name="T26" fmla="*/ 26 w 219"/>
                <a:gd name="T27" fmla="*/ 41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6" name="Freeform 179"/>
            <p:cNvSpPr>
              <a:spLocks/>
            </p:cNvSpPr>
            <p:nvPr/>
          </p:nvSpPr>
          <p:spPr bwMode="gray">
            <a:xfrm>
              <a:off x="4791" y="3872"/>
              <a:ext cx="104" cy="93"/>
            </a:xfrm>
            <a:custGeom>
              <a:avLst/>
              <a:gdLst>
                <a:gd name="T0" fmla="*/ 7 w 139"/>
                <a:gd name="T1" fmla="*/ 34 h 122"/>
                <a:gd name="T2" fmla="*/ 4 w 139"/>
                <a:gd name="T3" fmla="*/ 48 h 122"/>
                <a:gd name="T4" fmla="*/ 0 w 139"/>
                <a:gd name="T5" fmla="*/ 61 h 122"/>
                <a:gd name="T6" fmla="*/ 20 w 139"/>
                <a:gd name="T7" fmla="*/ 66 h 122"/>
                <a:gd name="T8" fmla="*/ 29 w 139"/>
                <a:gd name="T9" fmla="*/ 54 h 122"/>
                <a:gd name="T10" fmla="*/ 70 w 139"/>
                <a:gd name="T11" fmla="*/ 38 h 122"/>
                <a:gd name="T12" fmla="*/ 76 w 139"/>
                <a:gd name="T13" fmla="*/ 25 h 122"/>
                <a:gd name="T14" fmla="*/ 63 w 139"/>
                <a:gd name="T15" fmla="*/ 16 h 122"/>
                <a:gd name="T16" fmla="*/ 56 w 139"/>
                <a:gd name="T17" fmla="*/ 11 h 122"/>
                <a:gd name="T18" fmla="*/ 36 w 139"/>
                <a:gd name="T19" fmla="*/ 7 h 122"/>
                <a:gd name="T20" fmla="*/ 29 w 139"/>
                <a:gd name="T21" fmla="*/ 20 h 122"/>
                <a:gd name="T22" fmla="*/ 7 w 139"/>
                <a:gd name="T23" fmla="*/ 34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7" name="Freeform 180"/>
            <p:cNvSpPr>
              <a:spLocks/>
            </p:cNvSpPr>
            <p:nvPr/>
          </p:nvSpPr>
          <p:spPr bwMode="gray">
            <a:xfrm>
              <a:off x="4846" y="3832"/>
              <a:ext cx="37" cy="25"/>
            </a:xfrm>
            <a:custGeom>
              <a:avLst/>
              <a:gdLst>
                <a:gd name="T0" fmla="*/ 17 w 49"/>
                <a:gd name="T1" fmla="*/ 0 h 35"/>
                <a:gd name="T2" fmla="*/ 5 w 49"/>
                <a:gd name="T3" fmla="*/ 6 h 35"/>
                <a:gd name="T4" fmla="*/ 14 w 49"/>
                <a:gd name="T5" fmla="*/ 19 h 35"/>
                <a:gd name="T6" fmla="*/ 22 w 49"/>
                <a:gd name="T7" fmla="*/ 14 h 35"/>
                <a:gd name="T8" fmla="*/ 17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8" name="Freeform 181"/>
            <p:cNvSpPr>
              <a:spLocks/>
            </p:cNvSpPr>
            <p:nvPr/>
          </p:nvSpPr>
          <p:spPr bwMode="gray">
            <a:xfrm>
              <a:off x="3123" y="3346"/>
              <a:ext cx="123" cy="202"/>
            </a:xfrm>
            <a:custGeom>
              <a:avLst/>
              <a:gdLst>
                <a:gd name="T0" fmla="*/ 72 w 164"/>
                <a:gd name="T1" fmla="*/ 0 h 268"/>
                <a:gd name="T2" fmla="*/ 59 w 164"/>
                <a:gd name="T3" fmla="*/ 16 h 268"/>
                <a:gd name="T4" fmla="*/ 50 w 164"/>
                <a:gd name="T5" fmla="*/ 36 h 268"/>
                <a:gd name="T6" fmla="*/ 20 w 164"/>
                <a:gd name="T7" fmla="*/ 47 h 268"/>
                <a:gd name="T8" fmla="*/ 16 w 164"/>
                <a:gd name="T9" fmla="*/ 54 h 268"/>
                <a:gd name="T10" fmla="*/ 9 w 164"/>
                <a:gd name="T11" fmla="*/ 56 h 268"/>
                <a:gd name="T12" fmla="*/ 11 w 164"/>
                <a:gd name="T13" fmla="*/ 74 h 268"/>
                <a:gd name="T14" fmla="*/ 16 w 164"/>
                <a:gd name="T15" fmla="*/ 88 h 268"/>
                <a:gd name="T16" fmla="*/ 0 w 164"/>
                <a:gd name="T17" fmla="*/ 112 h 268"/>
                <a:gd name="T18" fmla="*/ 16 w 164"/>
                <a:gd name="T19" fmla="*/ 146 h 268"/>
                <a:gd name="T20" fmla="*/ 29 w 164"/>
                <a:gd name="T21" fmla="*/ 151 h 268"/>
                <a:gd name="T22" fmla="*/ 50 w 164"/>
                <a:gd name="T23" fmla="*/ 121 h 268"/>
                <a:gd name="T24" fmla="*/ 59 w 164"/>
                <a:gd name="T25" fmla="*/ 108 h 268"/>
                <a:gd name="T26" fmla="*/ 72 w 164"/>
                <a:gd name="T27" fmla="*/ 65 h 268"/>
                <a:gd name="T28" fmla="*/ 79 w 164"/>
                <a:gd name="T29" fmla="*/ 43 h 268"/>
                <a:gd name="T30" fmla="*/ 92 w 164"/>
                <a:gd name="T31" fmla="*/ 40 h 268"/>
                <a:gd name="T32" fmla="*/ 72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9" name="Freeform 182"/>
            <p:cNvSpPr>
              <a:spLocks/>
            </p:cNvSpPr>
            <p:nvPr/>
          </p:nvSpPr>
          <p:spPr bwMode="gray">
            <a:xfrm>
              <a:off x="3655" y="3035"/>
              <a:ext cx="49" cy="61"/>
            </a:xfrm>
            <a:custGeom>
              <a:avLst/>
              <a:gdLst>
                <a:gd name="T0" fmla="*/ 16 w 66"/>
                <a:gd name="T1" fmla="*/ 0 h 81"/>
                <a:gd name="T2" fmla="*/ 14 w 66"/>
                <a:gd name="T3" fmla="*/ 34 h 81"/>
                <a:gd name="T4" fmla="*/ 16 w 66"/>
                <a:gd name="T5" fmla="*/ 43 h 81"/>
                <a:gd name="T6" fmla="*/ 22 w 66"/>
                <a:gd name="T7" fmla="*/ 45 h 81"/>
                <a:gd name="T8" fmla="*/ 31 w 66"/>
                <a:gd name="T9" fmla="*/ 43 h 81"/>
                <a:gd name="T10" fmla="*/ 16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0" name="Freeform 183"/>
            <p:cNvSpPr>
              <a:spLocks/>
            </p:cNvSpPr>
            <p:nvPr/>
          </p:nvSpPr>
          <p:spPr bwMode="gray">
            <a:xfrm>
              <a:off x="3988" y="3100"/>
              <a:ext cx="111" cy="183"/>
            </a:xfrm>
            <a:custGeom>
              <a:avLst/>
              <a:gdLst>
                <a:gd name="T0" fmla="*/ 54 w 148"/>
                <a:gd name="T1" fmla="*/ 0 h 244"/>
                <a:gd name="T2" fmla="*/ 34 w 148"/>
                <a:gd name="T3" fmla="*/ 47 h 244"/>
                <a:gd name="T4" fmla="*/ 20 w 148"/>
                <a:gd name="T5" fmla="*/ 52 h 244"/>
                <a:gd name="T6" fmla="*/ 7 w 148"/>
                <a:gd name="T7" fmla="*/ 61 h 244"/>
                <a:gd name="T8" fmla="*/ 22 w 148"/>
                <a:gd name="T9" fmla="*/ 106 h 244"/>
                <a:gd name="T10" fmla="*/ 29 w 148"/>
                <a:gd name="T11" fmla="*/ 126 h 244"/>
                <a:gd name="T12" fmla="*/ 34 w 148"/>
                <a:gd name="T13" fmla="*/ 133 h 244"/>
                <a:gd name="T14" fmla="*/ 47 w 148"/>
                <a:gd name="T15" fmla="*/ 137 h 244"/>
                <a:gd name="T16" fmla="*/ 54 w 148"/>
                <a:gd name="T17" fmla="*/ 110 h 244"/>
                <a:gd name="T18" fmla="*/ 70 w 148"/>
                <a:gd name="T19" fmla="*/ 94 h 244"/>
                <a:gd name="T20" fmla="*/ 63 w 148"/>
                <a:gd name="T21" fmla="*/ 38 h 244"/>
                <a:gd name="T22" fmla="*/ 79 w 148"/>
                <a:gd name="T23" fmla="*/ 27 h 244"/>
                <a:gd name="T24" fmla="*/ 63 w 148"/>
                <a:gd name="T25" fmla="*/ 11 h 244"/>
                <a:gd name="T26" fmla="*/ 54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1" name="Freeform 184"/>
            <p:cNvSpPr>
              <a:spLocks/>
            </p:cNvSpPr>
            <p:nvPr/>
          </p:nvSpPr>
          <p:spPr bwMode="gray">
            <a:xfrm>
              <a:off x="3894" y="3043"/>
              <a:ext cx="72" cy="136"/>
            </a:xfrm>
            <a:custGeom>
              <a:avLst/>
              <a:gdLst>
                <a:gd name="T0" fmla="*/ 27 w 96"/>
                <a:gd name="T1" fmla="*/ 1 h 183"/>
                <a:gd name="T2" fmla="*/ 29 w 96"/>
                <a:gd name="T3" fmla="*/ 19 h 183"/>
                <a:gd name="T4" fmla="*/ 34 w 96"/>
                <a:gd name="T5" fmla="*/ 34 h 183"/>
                <a:gd name="T6" fmla="*/ 35 w 96"/>
                <a:gd name="T7" fmla="*/ 52 h 183"/>
                <a:gd name="T8" fmla="*/ 38 w 96"/>
                <a:gd name="T9" fmla="*/ 59 h 183"/>
                <a:gd name="T10" fmla="*/ 40 w 96"/>
                <a:gd name="T11" fmla="*/ 70 h 183"/>
                <a:gd name="T12" fmla="*/ 32 w 96"/>
                <a:gd name="T13" fmla="*/ 52 h 183"/>
                <a:gd name="T14" fmla="*/ 19 w 96"/>
                <a:gd name="T15" fmla="*/ 43 h 183"/>
                <a:gd name="T16" fmla="*/ 3 w 96"/>
                <a:gd name="T17" fmla="*/ 46 h 183"/>
                <a:gd name="T18" fmla="*/ 5 w 96"/>
                <a:gd name="T19" fmla="*/ 57 h 183"/>
                <a:gd name="T20" fmla="*/ 23 w 96"/>
                <a:gd name="T21" fmla="*/ 64 h 183"/>
                <a:gd name="T22" fmla="*/ 32 w 96"/>
                <a:gd name="T23" fmla="*/ 76 h 183"/>
                <a:gd name="T24" fmla="*/ 40 w 96"/>
                <a:gd name="T25" fmla="*/ 76 h 183"/>
                <a:gd name="T26" fmla="*/ 44 w 96"/>
                <a:gd name="T27" fmla="*/ 84 h 183"/>
                <a:gd name="T28" fmla="*/ 54 w 96"/>
                <a:gd name="T29" fmla="*/ 100 h 183"/>
                <a:gd name="T30" fmla="*/ 46 w 96"/>
                <a:gd name="T31" fmla="*/ 70 h 183"/>
                <a:gd name="T32" fmla="*/ 45 w 96"/>
                <a:gd name="T33" fmla="*/ 52 h 183"/>
                <a:gd name="T34" fmla="*/ 40 w 96"/>
                <a:gd name="T35" fmla="*/ 35 h 183"/>
                <a:gd name="T36" fmla="*/ 35 w 96"/>
                <a:gd name="T37" fmla="*/ 23 h 183"/>
                <a:gd name="T38" fmla="*/ 32 w 96"/>
                <a:gd name="T39" fmla="*/ 11 h 183"/>
                <a:gd name="T40" fmla="*/ 27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2" name="Freeform 185"/>
            <p:cNvSpPr>
              <a:spLocks/>
            </p:cNvSpPr>
            <p:nvPr/>
          </p:nvSpPr>
          <p:spPr bwMode="gray">
            <a:xfrm>
              <a:off x="3943" y="3152"/>
              <a:ext cx="40" cy="131"/>
            </a:xfrm>
            <a:custGeom>
              <a:avLst/>
              <a:gdLst>
                <a:gd name="T0" fmla="*/ 3 w 54"/>
                <a:gd name="T1" fmla="*/ 0 h 175"/>
                <a:gd name="T2" fmla="*/ 0 w 54"/>
                <a:gd name="T3" fmla="*/ 14 h 175"/>
                <a:gd name="T4" fmla="*/ 5 w 54"/>
                <a:gd name="T5" fmla="*/ 30 h 175"/>
                <a:gd name="T6" fmla="*/ 10 w 54"/>
                <a:gd name="T7" fmla="*/ 52 h 175"/>
                <a:gd name="T8" fmla="*/ 19 w 54"/>
                <a:gd name="T9" fmla="*/ 73 h 175"/>
                <a:gd name="T10" fmla="*/ 30 w 54"/>
                <a:gd name="T11" fmla="*/ 98 h 175"/>
                <a:gd name="T12" fmla="*/ 22 w 54"/>
                <a:gd name="T13" fmla="*/ 64 h 175"/>
                <a:gd name="T14" fmla="*/ 19 w 54"/>
                <a:gd name="T15" fmla="*/ 52 h 175"/>
                <a:gd name="T16" fmla="*/ 16 w 54"/>
                <a:gd name="T17" fmla="*/ 34 h 175"/>
                <a:gd name="T18" fmla="*/ 14 w 54"/>
                <a:gd name="T19" fmla="*/ 25 h 175"/>
                <a:gd name="T20" fmla="*/ 9 w 54"/>
                <a:gd name="T21" fmla="*/ 2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3" name="Freeform 186"/>
            <p:cNvSpPr>
              <a:spLocks/>
            </p:cNvSpPr>
            <p:nvPr/>
          </p:nvSpPr>
          <p:spPr bwMode="gray">
            <a:xfrm>
              <a:off x="3988" y="3290"/>
              <a:ext cx="65" cy="54"/>
            </a:xfrm>
            <a:custGeom>
              <a:avLst/>
              <a:gdLst>
                <a:gd name="T0" fmla="*/ 2 w 86"/>
                <a:gd name="T1" fmla="*/ 0 h 73"/>
                <a:gd name="T2" fmla="*/ 5 w 86"/>
                <a:gd name="T3" fmla="*/ 18 h 73"/>
                <a:gd name="T4" fmla="*/ 13 w 86"/>
                <a:gd name="T5" fmla="*/ 24 h 73"/>
                <a:gd name="T6" fmla="*/ 27 w 86"/>
                <a:gd name="T7" fmla="*/ 27 h 73"/>
                <a:gd name="T8" fmla="*/ 36 w 86"/>
                <a:gd name="T9" fmla="*/ 31 h 73"/>
                <a:gd name="T10" fmla="*/ 42 w 86"/>
                <a:gd name="T11" fmla="*/ 36 h 73"/>
                <a:gd name="T12" fmla="*/ 49 w 86"/>
                <a:gd name="T13" fmla="*/ 38 h 73"/>
                <a:gd name="T14" fmla="*/ 41 w 86"/>
                <a:gd name="T15" fmla="*/ 21 h 73"/>
                <a:gd name="T16" fmla="*/ 36 w 86"/>
                <a:gd name="T17" fmla="*/ 12 h 73"/>
                <a:gd name="T18" fmla="*/ 20 w 86"/>
                <a:gd name="T19" fmla="*/ 13 h 73"/>
                <a:gd name="T20" fmla="*/ 14 w 86"/>
                <a:gd name="T21" fmla="*/ 10 h 73"/>
                <a:gd name="T22" fmla="*/ 4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4" name="Freeform 187"/>
            <p:cNvSpPr>
              <a:spLocks/>
            </p:cNvSpPr>
            <p:nvPr/>
          </p:nvSpPr>
          <p:spPr bwMode="gray">
            <a:xfrm>
              <a:off x="4092" y="3194"/>
              <a:ext cx="83" cy="118"/>
            </a:xfrm>
            <a:custGeom>
              <a:avLst/>
              <a:gdLst>
                <a:gd name="T0" fmla="*/ 55 w 111"/>
                <a:gd name="T1" fmla="*/ 0 h 156"/>
                <a:gd name="T2" fmla="*/ 42 w 111"/>
                <a:gd name="T3" fmla="*/ 5 h 156"/>
                <a:gd name="T4" fmla="*/ 13 w 111"/>
                <a:gd name="T5" fmla="*/ 8 h 156"/>
                <a:gd name="T6" fmla="*/ 7 w 111"/>
                <a:gd name="T7" fmla="*/ 19 h 156"/>
                <a:gd name="T8" fmla="*/ 6 w 111"/>
                <a:gd name="T9" fmla="*/ 34 h 156"/>
                <a:gd name="T10" fmla="*/ 7 w 111"/>
                <a:gd name="T11" fmla="*/ 42 h 156"/>
                <a:gd name="T12" fmla="*/ 1 w 111"/>
                <a:gd name="T13" fmla="*/ 50 h 156"/>
                <a:gd name="T14" fmla="*/ 7 w 111"/>
                <a:gd name="T15" fmla="*/ 61 h 156"/>
                <a:gd name="T16" fmla="*/ 13 w 111"/>
                <a:gd name="T17" fmla="*/ 70 h 156"/>
                <a:gd name="T18" fmla="*/ 8 w 111"/>
                <a:gd name="T19" fmla="*/ 81 h 156"/>
                <a:gd name="T20" fmla="*/ 13 w 111"/>
                <a:gd name="T21" fmla="*/ 88 h 156"/>
                <a:gd name="T22" fmla="*/ 23 w 111"/>
                <a:gd name="T23" fmla="*/ 81 h 156"/>
                <a:gd name="T24" fmla="*/ 28 w 111"/>
                <a:gd name="T25" fmla="*/ 53 h 156"/>
                <a:gd name="T26" fmla="*/ 31 w 111"/>
                <a:gd name="T27" fmla="*/ 70 h 156"/>
                <a:gd name="T28" fmla="*/ 37 w 111"/>
                <a:gd name="T29" fmla="*/ 82 h 156"/>
                <a:gd name="T30" fmla="*/ 34 w 111"/>
                <a:gd name="T31" fmla="*/ 63 h 156"/>
                <a:gd name="T32" fmla="*/ 40 w 111"/>
                <a:gd name="T33" fmla="*/ 41 h 156"/>
                <a:gd name="T34" fmla="*/ 39 w 111"/>
                <a:gd name="T35" fmla="*/ 29 h 156"/>
                <a:gd name="T36" fmla="*/ 30 w 111"/>
                <a:gd name="T37" fmla="*/ 34 h 156"/>
                <a:gd name="T38" fmla="*/ 19 w 111"/>
                <a:gd name="T39" fmla="*/ 30 h 156"/>
                <a:gd name="T40" fmla="*/ 23 w 111"/>
                <a:gd name="T41" fmla="*/ 20 h 156"/>
                <a:gd name="T42" fmla="*/ 34 w 111"/>
                <a:gd name="T43" fmla="*/ 19 h 156"/>
                <a:gd name="T44" fmla="*/ 43 w 111"/>
                <a:gd name="T45" fmla="*/ 22 h 156"/>
                <a:gd name="T46" fmla="*/ 55 w 111"/>
                <a:gd name="T47" fmla="*/ 16 h 156"/>
                <a:gd name="T48" fmla="*/ 62 w 111"/>
                <a:gd name="T49" fmla="*/ 7 h 156"/>
                <a:gd name="T50" fmla="*/ 55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5" name="Freeform 188"/>
            <p:cNvSpPr>
              <a:spLocks/>
            </p:cNvSpPr>
            <p:nvPr/>
          </p:nvSpPr>
          <p:spPr bwMode="gray">
            <a:xfrm>
              <a:off x="4064" y="2777"/>
              <a:ext cx="23" cy="71"/>
            </a:xfrm>
            <a:custGeom>
              <a:avLst/>
              <a:gdLst>
                <a:gd name="T0" fmla="*/ 7 w 30"/>
                <a:gd name="T1" fmla="*/ 0 h 94"/>
                <a:gd name="T2" fmla="*/ 0 w 30"/>
                <a:gd name="T3" fmla="*/ 9 h 94"/>
                <a:gd name="T4" fmla="*/ 3 w 30"/>
                <a:gd name="T5" fmla="*/ 21 h 94"/>
                <a:gd name="T6" fmla="*/ 1 w 30"/>
                <a:gd name="T7" fmla="*/ 35 h 94"/>
                <a:gd name="T8" fmla="*/ 9 w 30"/>
                <a:gd name="T9" fmla="*/ 54 h 94"/>
                <a:gd name="T10" fmla="*/ 16 w 30"/>
                <a:gd name="T11" fmla="*/ 47 h 94"/>
                <a:gd name="T12" fmla="*/ 12 w 30"/>
                <a:gd name="T13" fmla="*/ 35 h 94"/>
                <a:gd name="T14" fmla="*/ 7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6" name="Freeform 189"/>
            <p:cNvSpPr>
              <a:spLocks/>
            </p:cNvSpPr>
            <p:nvPr/>
          </p:nvSpPr>
          <p:spPr bwMode="gray">
            <a:xfrm>
              <a:off x="4078" y="2897"/>
              <a:ext cx="61" cy="118"/>
            </a:xfrm>
            <a:custGeom>
              <a:avLst/>
              <a:gdLst>
                <a:gd name="T0" fmla="*/ 7 w 81"/>
                <a:gd name="T1" fmla="*/ 1 h 158"/>
                <a:gd name="T2" fmla="*/ 0 w 81"/>
                <a:gd name="T3" fmla="*/ 11 h 158"/>
                <a:gd name="T4" fmla="*/ 5 w 81"/>
                <a:gd name="T5" fmla="*/ 28 h 158"/>
                <a:gd name="T6" fmla="*/ 4 w 81"/>
                <a:gd name="T7" fmla="*/ 60 h 158"/>
                <a:gd name="T8" fmla="*/ 10 w 81"/>
                <a:gd name="T9" fmla="*/ 58 h 158"/>
                <a:gd name="T10" fmla="*/ 11 w 81"/>
                <a:gd name="T11" fmla="*/ 64 h 158"/>
                <a:gd name="T12" fmla="*/ 17 w 81"/>
                <a:gd name="T13" fmla="*/ 68 h 158"/>
                <a:gd name="T14" fmla="*/ 22 w 81"/>
                <a:gd name="T15" fmla="*/ 78 h 158"/>
                <a:gd name="T16" fmla="*/ 27 w 81"/>
                <a:gd name="T17" fmla="*/ 72 h 158"/>
                <a:gd name="T18" fmla="*/ 37 w 81"/>
                <a:gd name="T19" fmla="*/ 75 h 158"/>
                <a:gd name="T20" fmla="*/ 35 w 81"/>
                <a:gd name="T21" fmla="*/ 60 h 158"/>
                <a:gd name="T22" fmla="*/ 27 w 81"/>
                <a:gd name="T23" fmla="*/ 58 h 158"/>
                <a:gd name="T24" fmla="*/ 22 w 81"/>
                <a:gd name="T25" fmla="*/ 51 h 158"/>
                <a:gd name="T26" fmla="*/ 19 w 81"/>
                <a:gd name="T27" fmla="*/ 41 h 158"/>
                <a:gd name="T28" fmla="*/ 23 w 81"/>
                <a:gd name="T29" fmla="*/ 30 h 158"/>
                <a:gd name="T30" fmla="*/ 20 w 81"/>
                <a:gd name="T31" fmla="*/ 19 h 158"/>
                <a:gd name="T32" fmla="*/ 24 w 81"/>
                <a:gd name="T33" fmla="*/ 11 h 158"/>
                <a:gd name="T34" fmla="*/ 17 w 81"/>
                <a:gd name="T35" fmla="*/ 2 h 158"/>
                <a:gd name="T36" fmla="*/ 11 w 81"/>
                <a:gd name="T37" fmla="*/ 4 h 158"/>
                <a:gd name="T38" fmla="*/ 7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7" name="Freeform 190"/>
            <p:cNvSpPr>
              <a:spLocks/>
            </p:cNvSpPr>
            <p:nvPr/>
          </p:nvSpPr>
          <p:spPr bwMode="gray">
            <a:xfrm>
              <a:off x="4121" y="3051"/>
              <a:ext cx="64" cy="79"/>
            </a:xfrm>
            <a:custGeom>
              <a:avLst/>
              <a:gdLst>
                <a:gd name="T0" fmla="*/ 29 w 85"/>
                <a:gd name="T1" fmla="*/ 0 h 105"/>
                <a:gd name="T2" fmla="*/ 25 w 85"/>
                <a:gd name="T3" fmla="*/ 11 h 105"/>
                <a:gd name="T4" fmla="*/ 18 w 85"/>
                <a:gd name="T5" fmla="*/ 17 h 105"/>
                <a:gd name="T6" fmla="*/ 9 w 85"/>
                <a:gd name="T7" fmla="*/ 20 h 105"/>
                <a:gd name="T8" fmla="*/ 5 w 85"/>
                <a:gd name="T9" fmla="*/ 27 h 105"/>
                <a:gd name="T10" fmla="*/ 2 w 85"/>
                <a:gd name="T11" fmla="*/ 42 h 105"/>
                <a:gd name="T12" fmla="*/ 8 w 85"/>
                <a:gd name="T13" fmla="*/ 40 h 105"/>
                <a:gd name="T14" fmla="*/ 14 w 85"/>
                <a:gd name="T15" fmla="*/ 35 h 105"/>
                <a:gd name="T16" fmla="*/ 20 w 85"/>
                <a:gd name="T17" fmla="*/ 39 h 105"/>
                <a:gd name="T18" fmla="*/ 33 w 85"/>
                <a:gd name="T19" fmla="*/ 56 h 105"/>
                <a:gd name="T20" fmla="*/ 40 w 85"/>
                <a:gd name="T21" fmla="*/ 41 h 105"/>
                <a:gd name="T22" fmla="*/ 48 w 85"/>
                <a:gd name="T23" fmla="*/ 38 h 105"/>
                <a:gd name="T24" fmla="*/ 42 w 85"/>
                <a:gd name="T25" fmla="*/ 22 h 105"/>
                <a:gd name="T26" fmla="*/ 29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8" name="Freeform 191"/>
            <p:cNvSpPr>
              <a:spLocks/>
            </p:cNvSpPr>
            <p:nvPr/>
          </p:nvSpPr>
          <p:spPr bwMode="gray">
            <a:xfrm>
              <a:off x="4197" y="3193"/>
              <a:ext cx="29" cy="49"/>
            </a:xfrm>
            <a:custGeom>
              <a:avLst/>
              <a:gdLst>
                <a:gd name="T0" fmla="*/ 4 w 38"/>
                <a:gd name="T1" fmla="*/ 15 h 66"/>
                <a:gd name="T2" fmla="*/ 15 w 38"/>
                <a:gd name="T3" fmla="*/ 36 h 66"/>
                <a:gd name="T4" fmla="*/ 18 w 38"/>
                <a:gd name="T5" fmla="*/ 29 h 66"/>
                <a:gd name="T6" fmla="*/ 22 w 38"/>
                <a:gd name="T7" fmla="*/ 22 h 66"/>
                <a:gd name="T8" fmla="*/ 18 w 38"/>
                <a:gd name="T9" fmla="*/ 14 h 66"/>
                <a:gd name="T10" fmla="*/ 11 w 38"/>
                <a:gd name="T11" fmla="*/ 7 h 66"/>
                <a:gd name="T12" fmla="*/ 6 w 38"/>
                <a:gd name="T13" fmla="*/ 1 h 66"/>
                <a:gd name="T14" fmla="*/ 2 w 38"/>
                <a:gd name="T15" fmla="*/ 7 h 66"/>
                <a:gd name="T16" fmla="*/ 4 w 38"/>
                <a:gd name="T17" fmla="*/ 1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9" name="Freeform 192"/>
            <p:cNvSpPr>
              <a:spLocks/>
            </p:cNvSpPr>
            <p:nvPr/>
          </p:nvSpPr>
          <p:spPr bwMode="gray">
            <a:xfrm>
              <a:off x="4181" y="3275"/>
              <a:ext cx="17" cy="17"/>
            </a:xfrm>
            <a:custGeom>
              <a:avLst/>
              <a:gdLst>
                <a:gd name="T0" fmla="*/ 0 w 24"/>
                <a:gd name="T1" fmla="*/ 0 h 23"/>
                <a:gd name="T2" fmla="*/ 4 w 24"/>
                <a:gd name="T3" fmla="*/ 13 h 23"/>
                <a:gd name="T4" fmla="*/ 14 w 24"/>
                <a:gd name="T5" fmla="*/ 6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0" name="Freeform 193"/>
            <p:cNvSpPr>
              <a:spLocks/>
            </p:cNvSpPr>
            <p:nvPr/>
          </p:nvSpPr>
          <p:spPr bwMode="gray">
            <a:xfrm>
              <a:off x="4208" y="3265"/>
              <a:ext cx="45" cy="37"/>
            </a:xfrm>
            <a:custGeom>
              <a:avLst/>
              <a:gdLst>
                <a:gd name="T0" fmla="*/ 5 w 60"/>
                <a:gd name="T1" fmla="*/ 0 h 49"/>
                <a:gd name="T2" fmla="*/ 0 w 60"/>
                <a:gd name="T3" fmla="*/ 11 h 49"/>
                <a:gd name="T4" fmla="*/ 16 w 60"/>
                <a:gd name="T5" fmla="*/ 19 h 49"/>
                <a:gd name="T6" fmla="*/ 24 w 60"/>
                <a:gd name="T7" fmla="*/ 26 h 49"/>
                <a:gd name="T8" fmla="*/ 34 w 60"/>
                <a:gd name="T9" fmla="*/ 24 h 49"/>
                <a:gd name="T10" fmla="*/ 28 w 60"/>
                <a:gd name="T11" fmla="*/ 14 h 49"/>
                <a:gd name="T12" fmla="*/ 16 w 60"/>
                <a:gd name="T13" fmla="*/ 2 h 49"/>
                <a:gd name="T14" fmla="*/ 11 w 60"/>
                <a:gd name="T15" fmla="*/ 9 h 49"/>
                <a:gd name="T16" fmla="*/ 5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1" name="Freeform 194"/>
            <p:cNvSpPr>
              <a:spLocks/>
            </p:cNvSpPr>
            <p:nvPr/>
          </p:nvSpPr>
          <p:spPr bwMode="gray">
            <a:xfrm>
              <a:off x="4277" y="3336"/>
              <a:ext cx="24" cy="32"/>
            </a:xfrm>
            <a:custGeom>
              <a:avLst/>
              <a:gdLst>
                <a:gd name="T0" fmla="*/ 16 w 32"/>
                <a:gd name="T1" fmla="*/ 0 h 44"/>
                <a:gd name="T2" fmla="*/ 5 w 32"/>
                <a:gd name="T3" fmla="*/ 6 h 44"/>
                <a:gd name="T4" fmla="*/ 7 w 32"/>
                <a:gd name="T5" fmla="*/ 18 h 44"/>
                <a:gd name="T6" fmla="*/ 13 w 32"/>
                <a:gd name="T7" fmla="*/ 20 h 44"/>
                <a:gd name="T8" fmla="*/ 1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2" name="Freeform 195"/>
            <p:cNvSpPr>
              <a:spLocks/>
            </p:cNvSpPr>
            <p:nvPr/>
          </p:nvSpPr>
          <p:spPr bwMode="gray">
            <a:xfrm>
              <a:off x="4544" y="3294"/>
              <a:ext cx="46" cy="47"/>
            </a:xfrm>
            <a:custGeom>
              <a:avLst/>
              <a:gdLst>
                <a:gd name="T0" fmla="*/ 4 w 61"/>
                <a:gd name="T1" fmla="*/ 0 h 63"/>
                <a:gd name="T2" fmla="*/ 0 w 61"/>
                <a:gd name="T3" fmla="*/ 7 h 63"/>
                <a:gd name="T4" fmla="*/ 14 w 61"/>
                <a:gd name="T5" fmla="*/ 19 h 63"/>
                <a:gd name="T6" fmla="*/ 20 w 61"/>
                <a:gd name="T7" fmla="*/ 30 h 63"/>
                <a:gd name="T8" fmla="*/ 26 w 61"/>
                <a:gd name="T9" fmla="*/ 35 h 63"/>
                <a:gd name="T10" fmla="*/ 35 w 61"/>
                <a:gd name="T11" fmla="*/ 31 h 63"/>
                <a:gd name="T12" fmla="*/ 19 w 61"/>
                <a:gd name="T13" fmla="*/ 10 h 63"/>
                <a:gd name="T14" fmla="*/ 4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3" name="Freeform 196"/>
            <p:cNvSpPr>
              <a:spLocks/>
            </p:cNvSpPr>
            <p:nvPr/>
          </p:nvSpPr>
          <p:spPr bwMode="gray">
            <a:xfrm>
              <a:off x="4147" y="3353"/>
              <a:ext cx="46" cy="49"/>
            </a:xfrm>
            <a:custGeom>
              <a:avLst/>
              <a:gdLst>
                <a:gd name="T0" fmla="*/ 16 w 61"/>
                <a:gd name="T1" fmla="*/ 4 h 67"/>
                <a:gd name="T2" fmla="*/ 17 w 61"/>
                <a:gd name="T3" fmla="*/ 19 h 67"/>
                <a:gd name="T4" fmla="*/ 9 w 61"/>
                <a:gd name="T5" fmla="*/ 24 h 67"/>
                <a:gd name="T6" fmla="*/ 13 w 61"/>
                <a:gd name="T7" fmla="*/ 37 h 67"/>
                <a:gd name="T8" fmla="*/ 27 w 61"/>
                <a:gd name="T9" fmla="*/ 32 h 67"/>
                <a:gd name="T10" fmla="*/ 34 w 61"/>
                <a:gd name="T11" fmla="*/ 26 h 67"/>
                <a:gd name="T12" fmla="*/ 29 w 61"/>
                <a:gd name="T13" fmla="*/ 16 h 67"/>
                <a:gd name="T14" fmla="*/ 32 w 61"/>
                <a:gd name="T15" fmla="*/ 7 h 67"/>
                <a:gd name="T16" fmla="*/ 31 w 61"/>
                <a:gd name="T17" fmla="*/ 1 h 67"/>
                <a:gd name="T18" fmla="*/ 26 w 61"/>
                <a:gd name="T19" fmla="*/ 2 h 67"/>
                <a:gd name="T20" fmla="*/ 29 w 61"/>
                <a:gd name="T21" fmla="*/ 3 h 67"/>
                <a:gd name="T22" fmla="*/ 28 w 61"/>
                <a:gd name="T23" fmla="*/ 9 h 67"/>
                <a:gd name="T24" fmla="*/ 24 w 61"/>
                <a:gd name="T25" fmla="*/ 13 h 67"/>
                <a:gd name="T26" fmla="*/ 16 w 61"/>
                <a:gd name="T27" fmla="*/ 4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4" name="Freeform 197"/>
            <p:cNvSpPr>
              <a:spLocks/>
            </p:cNvSpPr>
            <p:nvPr/>
          </p:nvSpPr>
          <p:spPr bwMode="gray">
            <a:xfrm>
              <a:off x="4098" y="3371"/>
              <a:ext cx="32" cy="27"/>
            </a:xfrm>
            <a:custGeom>
              <a:avLst/>
              <a:gdLst>
                <a:gd name="T0" fmla="*/ 12 w 43"/>
                <a:gd name="T1" fmla="*/ 2 h 36"/>
                <a:gd name="T2" fmla="*/ 3 w 43"/>
                <a:gd name="T3" fmla="*/ 3 h 36"/>
                <a:gd name="T4" fmla="*/ 19 w 43"/>
                <a:gd name="T5" fmla="*/ 20 h 36"/>
                <a:gd name="T6" fmla="*/ 23 w 43"/>
                <a:gd name="T7" fmla="*/ 16 h 36"/>
                <a:gd name="T8" fmla="*/ 12 w 43"/>
                <a:gd name="T9" fmla="*/ 2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5" name="Freeform 198"/>
            <p:cNvSpPr>
              <a:spLocks/>
            </p:cNvSpPr>
            <p:nvPr/>
          </p:nvSpPr>
          <p:spPr bwMode="gray">
            <a:xfrm>
              <a:off x="4077" y="3342"/>
              <a:ext cx="24" cy="30"/>
            </a:xfrm>
            <a:custGeom>
              <a:avLst/>
              <a:gdLst>
                <a:gd name="T0" fmla="*/ 12 w 32"/>
                <a:gd name="T1" fmla="*/ 0 h 41"/>
                <a:gd name="T2" fmla="*/ 0 w 32"/>
                <a:gd name="T3" fmla="*/ 15 h 41"/>
                <a:gd name="T4" fmla="*/ 9 w 32"/>
                <a:gd name="T5" fmla="*/ 14 h 41"/>
                <a:gd name="T6" fmla="*/ 10 w 32"/>
                <a:gd name="T7" fmla="*/ 17 h 41"/>
                <a:gd name="T8" fmla="*/ 9 w 32"/>
                <a:gd name="T9" fmla="*/ 20 h 41"/>
                <a:gd name="T10" fmla="*/ 16 w 32"/>
                <a:gd name="T11" fmla="*/ 12 h 41"/>
                <a:gd name="T12" fmla="*/ 13 w 32"/>
                <a:gd name="T13" fmla="*/ 5 h 41"/>
                <a:gd name="T14" fmla="*/ 12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6" name="Freeform 199"/>
            <p:cNvSpPr>
              <a:spLocks/>
            </p:cNvSpPr>
            <p:nvPr/>
          </p:nvSpPr>
          <p:spPr bwMode="gray">
            <a:xfrm>
              <a:off x="4111" y="3353"/>
              <a:ext cx="34" cy="25"/>
            </a:xfrm>
            <a:custGeom>
              <a:avLst/>
              <a:gdLst>
                <a:gd name="T0" fmla="*/ 12 w 45"/>
                <a:gd name="T1" fmla="*/ 0 h 32"/>
                <a:gd name="T2" fmla="*/ 0 w 45"/>
                <a:gd name="T3" fmla="*/ 4 h 32"/>
                <a:gd name="T4" fmla="*/ 15 w 45"/>
                <a:gd name="T5" fmla="*/ 17 h 32"/>
                <a:gd name="T6" fmla="*/ 26 w 45"/>
                <a:gd name="T7" fmla="*/ 13 h 32"/>
                <a:gd name="T8" fmla="*/ 13 w 45"/>
                <a:gd name="T9" fmla="*/ 5 h 32"/>
                <a:gd name="T10" fmla="*/ 12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7" name="Freeform 200"/>
            <p:cNvSpPr>
              <a:spLocks/>
            </p:cNvSpPr>
            <p:nvPr/>
          </p:nvSpPr>
          <p:spPr bwMode="gray">
            <a:xfrm>
              <a:off x="4062" y="3021"/>
              <a:ext cx="27" cy="56"/>
            </a:xfrm>
            <a:custGeom>
              <a:avLst/>
              <a:gdLst>
                <a:gd name="T0" fmla="*/ 18 w 35"/>
                <a:gd name="T1" fmla="*/ 0 h 74"/>
                <a:gd name="T2" fmla="*/ 12 w 35"/>
                <a:gd name="T3" fmla="*/ 8 h 74"/>
                <a:gd name="T4" fmla="*/ 5 w 35"/>
                <a:gd name="T5" fmla="*/ 20 h 74"/>
                <a:gd name="T6" fmla="*/ 0 w 35"/>
                <a:gd name="T7" fmla="*/ 33 h 74"/>
                <a:gd name="T8" fmla="*/ 5 w 35"/>
                <a:gd name="T9" fmla="*/ 41 h 74"/>
                <a:gd name="T10" fmla="*/ 12 w 35"/>
                <a:gd name="T11" fmla="*/ 33 h 74"/>
                <a:gd name="T12" fmla="*/ 21 w 35"/>
                <a:gd name="T13" fmla="*/ 18 h 74"/>
                <a:gd name="T14" fmla="*/ 18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8" name="Freeform 201"/>
            <p:cNvSpPr>
              <a:spLocks/>
            </p:cNvSpPr>
            <p:nvPr/>
          </p:nvSpPr>
          <p:spPr bwMode="gray">
            <a:xfrm>
              <a:off x="4113" y="3013"/>
              <a:ext cx="19" cy="54"/>
            </a:xfrm>
            <a:custGeom>
              <a:avLst/>
              <a:gdLst>
                <a:gd name="T0" fmla="*/ 8 w 25"/>
                <a:gd name="T1" fmla="*/ 4 h 73"/>
                <a:gd name="T2" fmla="*/ 2 w 25"/>
                <a:gd name="T3" fmla="*/ 5 h 73"/>
                <a:gd name="T4" fmla="*/ 0 w 25"/>
                <a:gd name="T5" fmla="*/ 13 h 73"/>
                <a:gd name="T6" fmla="*/ 8 w 25"/>
                <a:gd name="T7" fmla="*/ 23 h 73"/>
                <a:gd name="T8" fmla="*/ 14 w 25"/>
                <a:gd name="T9" fmla="*/ 32 h 73"/>
                <a:gd name="T10" fmla="*/ 9 w 25"/>
                <a:gd name="T11" fmla="*/ 11 h 73"/>
                <a:gd name="T12" fmla="*/ 8 w 25"/>
                <a:gd name="T13" fmla="*/ 4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9" name="Freeform 202"/>
            <p:cNvSpPr>
              <a:spLocks/>
            </p:cNvSpPr>
            <p:nvPr/>
          </p:nvSpPr>
          <p:spPr bwMode="gray">
            <a:xfrm>
              <a:off x="4135" y="2994"/>
              <a:ext cx="10" cy="25"/>
            </a:xfrm>
            <a:custGeom>
              <a:avLst/>
              <a:gdLst>
                <a:gd name="T0" fmla="*/ 6 w 14"/>
                <a:gd name="T1" fmla="*/ 0 h 33"/>
                <a:gd name="T2" fmla="*/ 1 w 14"/>
                <a:gd name="T3" fmla="*/ 6 h 33"/>
                <a:gd name="T4" fmla="*/ 6 w 14"/>
                <a:gd name="T5" fmla="*/ 14 h 33"/>
                <a:gd name="T6" fmla="*/ 6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0" name="Freeform 203"/>
            <p:cNvSpPr>
              <a:spLocks/>
            </p:cNvSpPr>
            <p:nvPr/>
          </p:nvSpPr>
          <p:spPr bwMode="gray">
            <a:xfrm>
              <a:off x="4145" y="3008"/>
              <a:ext cx="21" cy="47"/>
            </a:xfrm>
            <a:custGeom>
              <a:avLst/>
              <a:gdLst>
                <a:gd name="T0" fmla="*/ 3 w 28"/>
                <a:gd name="T1" fmla="*/ 0 h 64"/>
                <a:gd name="T2" fmla="*/ 6 w 28"/>
                <a:gd name="T3" fmla="*/ 7 h 64"/>
                <a:gd name="T4" fmla="*/ 11 w 28"/>
                <a:gd name="T5" fmla="*/ 12 h 64"/>
                <a:gd name="T6" fmla="*/ 5 w 28"/>
                <a:gd name="T7" fmla="*/ 22 h 64"/>
                <a:gd name="T8" fmla="*/ 0 w 28"/>
                <a:gd name="T9" fmla="*/ 31 h 64"/>
                <a:gd name="T10" fmla="*/ 6 w 28"/>
                <a:gd name="T11" fmla="*/ 32 h 64"/>
                <a:gd name="T12" fmla="*/ 15 w 28"/>
                <a:gd name="T13" fmla="*/ 14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1" name="Freeform 204"/>
            <p:cNvSpPr>
              <a:spLocks/>
            </p:cNvSpPr>
            <p:nvPr/>
          </p:nvSpPr>
          <p:spPr bwMode="gray">
            <a:xfrm>
              <a:off x="3876" y="3077"/>
              <a:ext cx="12" cy="27"/>
            </a:xfrm>
            <a:custGeom>
              <a:avLst/>
              <a:gdLst>
                <a:gd name="T0" fmla="*/ 7 w 16"/>
                <a:gd name="T1" fmla="*/ 2 h 36"/>
                <a:gd name="T2" fmla="*/ 0 w 16"/>
                <a:gd name="T3" fmla="*/ 4 h 36"/>
                <a:gd name="T4" fmla="*/ 4 w 16"/>
                <a:gd name="T5" fmla="*/ 12 h 36"/>
                <a:gd name="T6" fmla="*/ 7 w 16"/>
                <a:gd name="T7" fmla="*/ 2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2" name="Freeform 205"/>
            <p:cNvSpPr>
              <a:spLocks/>
            </p:cNvSpPr>
            <p:nvPr/>
          </p:nvSpPr>
          <p:spPr bwMode="gray">
            <a:xfrm>
              <a:off x="3866" y="3053"/>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3" name="Freeform 206"/>
            <p:cNvSpPr>
              <a:spLocks/>
            </p:cNvSpPr>
            <p:nvPr/>
          </p:nvSpPr>
          <p:spPr bwMode="gray">
            <a:xfrm>
              <a:off x="3862" y="3035"/>
              <a:ext cx="13" cy="15"/>
            </a:xfrm>
            <a:custGeom>
              <a:avLst/>
              <a:gdLst>
                <a:gd name="T0" fmla="*/ 5 w 16"/>
                <a:gd name="T1" fmla="*/ 3 h 19"/>
                <a:gd name="T2" fmla="*/ 0 w 16"/>
                <a:gd name="T3" fmla="*/ 5 h 19"/>
                <a:gd name="T4" fmla="*/ 7 w 16"/>
                <a:gd name="T5" fmla="*/ 10 h 19"/>
                <a:gd name="T6" fmla="*/ 5 w 16"/>
                <a:gd name="T7" fmla="*/ 3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4" name="Freeform 207"/>
            <p:cNvSpPr>
              <a:spLocks/>
            </p:cNvSpPr>
            <p:nvPr/>
          </p:nvSpPr>
          <p:spPr bwMode="gray">
            <a:xfrm>
              <a:off x="3850" y="2994"/>
              <a:ext cx="11" cy="20"/>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5" name="Freeform 208"/>
            <p:cNvSpPr>
              <a:spLocks/>
            </p:cNvSpPr>
            <p:nvPr/>
          </p:nvSpPr>
          <p:spPr bwMode="gray">
            <a:xfrm>
              <a:off x="3852" y="3019"/>
              <a:ext cx="16" cy="13"/>
            </a:xfrm>
            <a:custGeom>
              <a:avLst/>
              <a:gdLst>
                <a:gd name="T0" fmla="*/ 7 w 22"/>
                <a:gd name="T1" fmla="*/ 0 h 18"/>
                <a:gd name="T2" fmla="*/ 10 w 22"/>
                <a:gd name="T3" fmla="*/ 9 h 18"/>
                <a:gd name="T4" fmla="*/ 7 w 22"/>
                <a:gd name="T5" fmla="*/ 3 h 18"/>
                <a:gd name="T6" fmla="*/ 7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6" name="Freeform 209"/>
            <p:cNvSpPr>
              <a:spLocks/>
            </p:cNvSpPr>
            <p:nvPr/>
          </p:nvSpPr>
          <p:spPr bwMode="gray">
            <a:xfrm>
              <a:off x="4688" y="3644"/>
              <a:ext cx="45" cy="59"/>
            </a:xfrm>
            <a:custGeom>
              <a:avLst/>
              <a:gdLst>
                <a:gd name="T0" fmla="*/ 6 w 60"/>
                <a:gd name="T1" fmla="*/ 4 h 81"/>
                <a:gd name="T2" fmla="*/ 2 w 60"/>
                <a:gd name="T3" fmla="*/ 10 h 81"/>
                <a:gd name="T4" fmla="*/ 8 w 60"/>
                <a:gd name="T5" fmla="*/ 21 h 81"/>
                <a:gd name="T6" fmla="*/ 15 w 60"/>
                <a:gd name="T7" fmla="*/ 30 h 81"/>
                <a:gd name="T8" fmla="*/ 23 w 60"/>
                <a:gd name="T9" fmla="*/ 35 h 81"/>
                <a:gd name="T10" fmla="*/ 29 w 60"/>
                <a:gd name="T11" fmla="*/ 44 h 81"/>
                <a:gd name="T12" fmla="*/ 29 w 60"/>
                <a:gd name="T13" fmla="*/ 31 h 81"/>
                <a:gd name="T14" fmla="*/ 24 w 60"/>
                <a:gd name="T15" fmla="*/ 20 h 81"/>
                <a:gd name="T16" fmla="*/ 14 w 60"/>
                <a:gd name="T17" fmla="*/ 10 h 81"/>
                <a:gd name="T18" fmla="*/ 6 w 60"/>
                <a:gd name="T19" fmla="*/ 4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7" name="Freeform 210"/>
            <p:cNvSpPr>
              <a:spLocks/>
            </p:cNvSpPr>
            <p:nvPr/>
          </p:nvSpPr>
          <p:spPr bwMode="gray">
            <a:xfrm>
              <a:off x="4919" y="3595"/>
              <a:ext cx="53" cy="45"/>
            </a:xfrm>
            <a:custGeom>
              <a:avLst/>
              <a:gdLst>
                <a:gd name="T0" fmla="*/ 16 w 71"/>
                <a:gd name="T1" fmla="*/ 13 h 61"/>
                <a:gd name="T2" fmla="*/ 7 w 71"/>
                <a:gd name="T3" fmla="*/ 18 h 61"/>
                <a:gd name="T4" fmla="*/ 1 w 71"/>
                <a:gd name="T5" fmla="*/ 25 h 61"/>
                <a:gd name="T6" fmla="*/ 7 w 71"/>
                <a:gd name="T7" fmla="*/ 33 h 61"/>
                <a:gd name="T8" fmla="*/ 16 w 71"/>
                <a:gd name="T9" fmla="*/ 25 h 61"/>
                <a:gd name="T10" fmla="*/ 22 w 71"/>
                <a:gd name="T11" fmla="*/ 13 h 61"/>
                <a:gd name="T12" fmla="*/ 31 w 71"/>
                <a:gd name="T13" fmla="*/ 0 h 61"/>
                <a:gd name="T14" fmla="*/ 40 w 71"/>
                <a:gd name="T15" fmla="*/ 6 h 61"/>
                <a:gd name="T16" fmla="*/ 19 w 71"/>
                <a:gd name="T17" fmla="*/ 13 h 61"/>
                <a:gd name="T18" fmla="*/ 16 w 71"/>
                <a:gd name="T19" fmla="*/ 1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8" name="Freeform 211"/>
            <p:cNvSpPr>
              <a:spLocks/>
            </p:cNvSpPr>
            <p:nvPr/>
          </p:nvSpPr>
          <p:spPr bwMode="gray">
            <a:xfrm>
              <a:off x="4759" y="3570"/>
              <a:ext cx="17" cy="22"/>
            </a:xfrm>
            <a:custGeom>
              <a:avLst/>
              <a:gdLst>
                <a:gd name="T0" fmla="*/ 5 w 23"/>
                <a:gd name="T1" fmla="*/ 0 h 30"/>
                <a:gd name="T2" fmla="*/ 0 w 23"/>
                <a:gd name="T3" fmla="*/ 8 h 30"/>
                <a:gd name="T4" fmla="*/ 7 w 23"/>
                <a:gd name="T5" fmla="*/ 18 h 30"/>
                <a:gd name="T6" fmla="*/ 5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9" name="Freeform 212"/>
            <p:cNvSpPr>
              <a:spLocks/>
            </p:cNvSpPr>
            <p:nvPr/>
          </p:nvSpPr>
          <p:spPr bwMode="gray">
            <a:xfrm>
              <a:off x="4751" y="3548"/>
              <a:ext cx="20" cy="17"/>
            </a:xfrm>
            <a:custGeom>
              <a:avLst/>
              <a:gdLst>
                <a:gd name="T0" fmla="*/ 12 w 26"/>
                <a:gd name="T1" fmla="*/ 0 h 23"/>
                <a:gd name="T2" fmla="*/ 0 w 26"/>
                <a:gd name="T3" fmla="*/ 7 h 23"/>
                <a:gd name="T4" fmla="*/ 12 w 26"/>
                <a:gd name="T5" fmla="*/ 11 h 23"/>
                <a:gd name="T6" fmla="*/ 12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0" name="Freeform 213"/>
            <p:cNvSpPr>
              <a:spLocks/>
            </p:cNvSpPr>
            <p:nvPr/>
          </p:nvSpPr>
          <p:spPr bwMode="gray">
            <a:xfrm>
              <a:off x="4598" y="3353"/>
              <a:ext cx="24" cy="34"/>
            </a:xfrm>
            <a:custGeom>
              <a:avLst/>
              <a:gdLst>
                <a:gd name="T0" fmla="*/ 16 w 32"/>
                <a:gd name="T1" fmla="*/ 0 h 44"/>
                <a:gd name="T2" fmla="*/ 5 w 32"/>
                <a:gd name="T3" fmla="*/ 6 h 44"/>
                <a:gd name="T4" fmla="*/ 7 w 32"/>
                <a:gd name="T5" fmla="*/ 18 h 44"/>
                <a:gd name="T6" fmla="*/ 13 w 32"/>
                <a:gd name="T7" fmla="*/ 20 h 44"/>
                <a:gd name="T8" fmla="*/ 1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1" name="Freeform 214"/>
            <p:cNvSpPr>
              <a:spLocks/>
            </p:cNvSpPr>
            <p:nvPr/>
          </p:nvSpPr>
          <p:spPr bwMode="gray">
            <a:xfrm>
              <a:off x="4632" y="3396"/>
              <a:ext cx="25" cy="32"/>
            </a:xfrm>
            <a:custGeom>
              <a:avLst/>
              <a:gdLst>
                <a:gd name="T0" fmla="*/ 18 w 34"/>
                <a:gd name="T1" fmla="*/ 0 h 44"/>
                <a:gd name="T2" fmla="*/ 6 w 34"/>
                <a:gd name="T3" fmla="*/ 5 h 44"/>
                <a:gd name="T4" fmla="*/ 8 w 34"/>
                <a:gd name="T5" fmla="*/ 18 h 44"/>
                <a:gd name="T6" fmla="*/ 15 w 34"/>
                <a:gd name="T7" fmla="*/ 20 h 44"/>
                <a:gd name="T8" fmla="*/ 18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2" name="Freeform 215"/>
            <p:cNvSpPr>
              <a:spLocks/>
            </p:cNvSpPr>
            <p:nvPr/>
          </p:nvSpPr>
          <p:spPr bwMode="gray">
            <a:xfrm>
              <a:off x="4659" y="3459"/>
              <a:ext cx="28" cy="29"/>
            </a:xfrm>
            <a:custGeom>
              <a:avLst/>
              <a:gdLst>
                <a:gd name="T0" fmla="*/ 18 w 38"/>
                <a:gd name="T1" fmla="*/ 2 h 37"/>
                <a:gd name="T2" fmla="*/ 5 w 38"/>
                <a:gd name="T3" fmla="*/ 2 h 37"/>
                <a:gd name="T4" fmla="*/ 7 w 38"/>
                <a:gd name="T5" fmla="*/ 14 h 37"/>
                <a:gd name="T6" fmla="*/ 14 w 38"/>
                <a:gd name="T7" fmla="*/ 17 h 37"/>
                <a:gd name="T8" fmla="*/ 18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3" name="Freeform 216"/>
            <p:cNvSpPr>
              <a:spLocks/>
            </p:cNvSpPr>
            <p:nvPr/>
          </p:nvSpPr>
          <p:spPr bwMode="gray">
            <a:xfrm>
              <a:off x="4693" y="3448"/>
              <a:ext cx="28" cy="27"/>
            </a:xfrm>
            <a:custGeom>
              <a:avLst/>
              <a:gdLst>
                <a:gd name="T0" fmla="*/ 18 w 38"/>
                <a:gd name="T1" fmla="*/ 2 h 34"/>
                <a:gd name="T2" fmla="*/ 5 w 38"/>
                <a:gd name="T3" fmla="*/ 2 h 34"/>
                <a:gd name="T4" fmla="*/ 9 w 38"/>
                <a:gd name="T5" fmla="*/ 13 h 34"/>
                <a:gd name="T6" fmla="*/ 15 w 38"/>
                <a:gd name="T7" fmla="*/ 13 h 34"/>
                <a:gd name="T8" fmla="*/ 18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4" name="Freeform 217"/>
            <p:cNvSpPr>
              <a:spLocks/>
            </p:cNvSpPr>
            <p:nvPr/>
          </p:nvSpPr>
          <p:spPr bwMode="gray">
            <a:xfrm>
              <a:off x="4683" y="3413"/>
              <a:ext cx="26" cy="20"/>
            </a:xfrm>
            <a:custGeom>
              <a:avLst/>
              <a:gdLst>
                <a:gd name="T0" fmla="*/ 17 w 35"/>
                <a:gd name="T1" fmla="*/ 1 h 27"/>
                <a:gd name="T2" fmla="*/ 5 w 35"/>
                <a:gd name="T3" fmla="*/ 1 h 27"/>
                <a:gd name="T4" fmla="*/ 7 w 35"/>
                <a:gd name="T5" fmla="*/ 8 h 27"/>
                <a:gd name="T6" fmla="*/ 14 w 35"/>
                <a:gd name="T7" fmla="*/ 10 h 27"/>
                <a:gd name="T8" fmla="*/ 1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5" name="Freeform 218"/>
            <p:cNvSpPr>
              <a:spLocks/>
            </p:cNvSpPr>
            <p:nvPr/>
          </p:nvSpPr>
          <p:spPr bwMode="gray">
            <a:xfrm>
              <a:off x="4657" y="3388"/>
              <a:ext cx="26" cy="35"/>
            </a:xfrm>
            <a:custGeom>
              <a:avLst/>
              <a:gdLst>
                <a:gd name="T0" fmla="*/ 16 w 35"/>
                <a:gd name="T1" fmla="*/ 9 h 47"/>
                <a:gd name="T2" fmla="*/ 10 w 35"/>
                <a:gd name="T3" fmla="*/ 1 h 47"/>
                <a:gd name="T4" fmla="*/ 5 w 35"/>
                <a:gd name="T5" fmla="*/ 14 h 47"/>
                <a:gd name="T6" fmla="*/ 10 w 35"/>
                <a:gd name="T7" fmla="*/ 19 h 47"/>
                <a:gd name="T8" fmla="*/ 15 w 35"/>
                <a:gd name="T9" fmla="*/ 16 h 47"/>
                <a:gd name="T10" fmla="*/ 16 w 35"/>
                <a:gd name="T11" fmla="*/ 9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6" name="Freeform 219"/>
            <p:cNvSpPr>
              <a:spLocks/>
            </p:cNvSpPr>
            <p:nvPr/>
          </p:nvSpPr>
          <p:spPr bwMode="gray">
            <a:xfrm>
              <a:off x="4625" y="3373"/>
              <a:ext cx="24" cy="25"/>
            </a:xfrm>
            <a:custGeom>
              <a:avLst/>
              <a:gdLst>
                <a:gd name="T0" fmla="*/ 12 w 32"/>
                <a:gd name="T1" fmla="*/ 5 h 35"/>
                <a:gd name="T2" fmla="*/ 5 w 32"/>
                <a:gd name="T3" fmla="*/ 1 h 35"/>
                <a:gd name="T4" fmla="*/ 7 w 32"/>
                <a:gd name="T5" fmla="*/ 13 h 35"/>
                <a:gd name="T6" fmla="*/ 13 w 32"/>
                <a:gd name="T7" fmla="*/ 15 h 35"/>
                <a:gd name="T8" fmla="*/ 12 w 32"/>
                <a:gd name="T9" fmla="*/ 5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7" name="Freeform 220"/>
            <p:cNvSpPr>
              <a:spLocks/>
            </p:cNvSpPr>
            <p:nvPr/>
          </p:nvSpPr>
          <p:spPr bwMode="gray">
            <a:xfrm>
              <a:off x="4665" y="3425"/>
              <a:ext cx="24" cy="27"/>
            </a:xfrm>
            <a:custGeom>
              <a:avLst/>
              <a:gdLst>
                <a:gd name="T0" fmla="*/ 12 w 32"/>
                <a:gd name="T1" fmla="*/ 5 h 35"/>
                <a:gd name="T2" fmla="*/ 5 w 32"/>
                <a:gd name="T3" fmla="*/ 1 h 35"/>
                <a:gd name="T4" fmla="*/ 7 w 32"/>
                <a:gd name="T5" fmla="*/ 13 h 35"/>
                <a:gd name="T6" fmla="*/ 13 w 32"/>
                <a:gd name="T7" fmla="*/ 15 h 35"/>
                <a:gd name="T8" fmla="*/ 12 w 32"/>
                <a:gd name="T9" fmla="*/ 5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8" name="Freeform 221"/>
            <p:cNvSpPr>
              <a:spLocks/>
            </p:cNvSpPr>
            <p:nvPr/>
          </p:nvSpPr>
          <p:spPr bwMode="gray">
            <a:xfrm>
              <a:off x="3055" y="2050"/>
              <a:ext cx="141" cy="109"/>
            </a:xfrm>
            <a:custGeom>
              <a:avLst/>
              <a:gdLst>
                <a:gd name="T0" fmla="*/ 95 w 189"/>
                <a:gd name="T1" fmla="*/ 2 h 144"/>
                <a:gd name="T2" fmla="*/ 103 w 189"/>
                <a:gd name="T3" fmla="*/ 2 h 144"/>
                <a:gd name="T4" fmla="*/ 105 w 189"/>
                <a:gd name="T5" fmla="*/ 9 h 144"/>
                <a:gd name="T6" fmla="*/ 104 w 189"/>
                <a:gd name="T7" fmla="*/ 14 h 144"/>
                <a:gd name="T8" fmla="*/ 73 w 189"/>
                <a:gd name="T9" fmla="*/ 25 h 144"/>
                <a:gd name="T10" fmla="*/ 60 w 189"/>
                <a:gd name="T11" fmla="*/ 32 h 144"/>
                <a:gd name="T12" fmla="*/ 54 w 189"/>
                <a:gd name="T13" fmla="*/ 34 h 144"/>
                <a:gd name="T14" fmla="*/ 40 w 189"/>
                <a:gd name="T15" fmla="*/ 46 h 144"/>
                <a:gd name="T16" fmla="*/ 42 w 189"/>
                <a:gd name="T17" fmla="*/ 52 h 144"/>
                <a:gd name="T18" fmla="*/ 46 w 189"/>
                <a:gd name="T19" fmla="*/ 65 h 144"/>
                <a:gd name="T20" fmla="*/ 60 w 189"/>
                <a:gd name="T21" fmla="*/ 70 h 144"/>
                <a:gd name="T22" fmla="*/ 51 w 189"/>
                <a:gd name="T23" fmla="*/ 79 h 144"/>
                <a:gd name="T24" fmla="*/ 46 w 189"/>
                <a:gd name="T25" fmla="*/ 73 h 144"/>
                <a:gd name="T26" fmla="*/ 40 w 189"/>
                <a:gd name="T27" fmla="*/ 76 h 144"/>
                <a:gd name="T28" fmla="*/ 12 w 189"/>
                <a:gd name="T29" fmla="*/ 68 h 144"/>
                <a:gd name="T30" fmla="*/ 10 w 189"/>
                <a:gd name="T31" fmla="*/ 59 h 144"/>
                <a:gd name="T32" fmla="*/ 26 w 189"/>
                <a:gd name="T33" fmla="*/ 50 h 144"/>
                <a:gd name="T34" fmla="*/ 28 w 189"/>
                <a:gd name="T35" fmla="*/ 43 h 144"/>
                <a:gd name="T36" fmla="*/ 26 w 189"/>
                <a:gd name="T37" fmla="*/ 36 h 144"/>
                <a:gd name="T38" fmla="*/ 40 w 189"/>
                <a:gd name="T39" fmla="*/ 26 h 144"/>
                <a:gd name="T40" fmla="*/ 54 w 189"/>
                <a:gd name="T41" fmla="*/ 20 h 144"/>
                <a:gd name="T42" fmla="*/ 63 w 189"/>
                <a:gd name="T43" fmla="*/ 14 h 144"/>
                <a:gd name="T44" fmla="*/ 95 w 189"/>
                <a:gd name="T45" fmla="*/ 2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9" name="Freeform 222"/>
            <p:cNvSpPr>
              <a:spLocks/>
            </p:cNvSpPr>
            <p:nvPr/>
          </p:nvSpPr>
          <p:spPr bwMode="gray">
            <a:xfrm>
              <a:off x="3139" y="2155"/>
              <a:ext cx="40" cy="12"/>
            </a:xfrm>
            <a:custGeom>
              <a:avLst/>
              <a:gdLst>
                <a:gd name="T0" fmla="*/ 14 w 53"/>
                <a:gd name="T1" fmla="*/ 0 h 17"/>
                <a:gd name="T2" fmla="*/ 7 w 53"/>
                <a:gd name="T3" fmla="*/ 1 h 17"/>
                <a:gd name="T4" fmla="*/ 18 w 53"/>
                <a:gd name="T5" fmla="*/ 8 h 17"/>
                <a:gd name="T6" fmla="*/ 25 w 53"/>
                <a:gd name="T7" fmla="*/ 7 h 17"/>
                <a:gd name="T8" fmla="*/ 1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0" name="Freeform 223"/>
            <p:cNvSpPr>
              <a:spLocks/>
            </p:cNvSpPr>
            <p:nvPr/>
          </p:nvSpPr>
          <p:spPr bwMode="gray">
            <a:xfrm>
              <a:off x="3344" y="2000"/>
              <a:ext cx="43" cy="27"/>
            </a:xfrm>
            <a:custGeom>
              <a:avLst/>
              <a:gdLst>
                <a:gd name="T0" fmla="*/ 31 w 57"/>
                <a:gd name="T1" fmla="*/ 2 h 37"/>
                <a:gd name="T2" fmla="*/ 13 w 57"/>
                <a:gd name="T3" fmla="*/ 14 h 37"/>
                <a:gd name="T4" fmla="*/ 6 w 57"/>
                <a:gd name="T5" fmla="*/ 20 h 37"/>
                <a:gd name="T6" fmla="*/ 5 w 57"/>
                <a:gd name="T7" fmla="*/ 2 h 37"/>
                <a:gd name="T8" fmla="*/ 11 w 57"/>
                <a:gd name="T9" fmla="*/ 0 h 37"/>
                <a:gd name="T10" fmla="*/ 31 w 57"/>
                <a:gd name="T11" fmla="*/ 2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1" name="Freeform 224"/>
            <p:cNvSpPr>
              <a:spLocks/>
            </p:cNvSpPr>
            <p:nvPr/>
          </p:nvSpPr>
          <p:spPr bwMode="gray">
            <a:xfrm>
              <a:off x="3374" y="2012"/>
              <a:ext cx="51" cy="20"/>
            </a:xfrm>
            <a:custGeom>
              <a:avLst/>
              <a:gdLst>
                <a:gd name="T0" fmla="*/ 15 w 68"/>
                <a:gd name="T1" fmla="*/ 0 h 26"/>
                <a:gd name="T2" fmla="*/ 6 w 68"/>
                <a:gd name="T3" fmla="*/ 4 h 26"/>
                <a:gd name="T4" fmla="*/ 31 w 68"/>
                <a:gd name="T5" fmla="*/ 15 h 26"/>
                <a:gd name="T6" fmla="*/ 34 w 68"/>
                <a:gd name="T7" fmla="*/ 14 h 26"/>
                <a:gd name="T8" fmla="*/ 15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2" name="Freeform 225"/>
            <p:cNvSpPr>
              <a:spLocks/>
            </p:cNvSpPr>
            <p:nvPr/>
          </p:nvSpPr>
          <p:spPr bwMode="gray">
            <a:xfrm>
              <a:off x="3428" y="2015"/>
              <a:ext cx="50" cy="32"/>
            </a:xfrm>
            <a:custGeom>
              <a:avLst/>
              <a:gdLst>
                <a:gd name="T0" fmla="*/ 29 w 66"/>
                <a:gd name="T1" fmla="*/ 5 h 43"/>
                <a:gd name="T2" fmla="*/ 15 w 66"/>
                <a:gd name="T3" fmla="*/ 5 h 43"/>
                <a:gd name="T4" fmla="*/ 6 w 66"/>
                <a:gd name="T5" fmla="*/ 5 h 43"/>
                <a:gd name="T6" fmla="*/ 5 w 66"/>
                <a:gd name="T7" fmla="*/ 19 h 43"/>
                <a:gd name="T8" fmla="*/ 18 w 66"/>
                <a:gd name="T9" fmla="*/ 24 h 43"/>
                <a:gd name="T10" fmla="*/ 36 w 66"/>
                <a:gd name="T11" fmla="*/ 15 h 43"/>
                <a:gd name="T12" fmla="*/ 29 w 66"/>
                <a:gd name="T13" fmla="*/ 5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3" name="Freeform 226"/>
            <p:cNvSpPr>
              <a:spLocks/>
            </p:cNvSpPr>
            <p:nvPr/>
          </p:nvSpPr>
          <p:spPr bwMode="gray">
            <a:xfrm>
              <a:off x="3777" y="2042"/>
              <a:ext cx="89" cy="32"/>
            </a:xfrm>
            <a:custGeom>
              <a:avLst/>
              <a:gdLst>
                <a:gd name="T0" fmla="*/ 8 w 117"/>
                <a:gd name="T1" fmla="*/ 0 h 41"/>
                <a:gd name="T2" fmla="*/ 5 w 117"/>
                <a:gd name="T3" fmla="*/ 9 h 41"/>
                <a:gd name="T4" fmla="*/ 29 w 117"/>
                <a:gd name="T5" fmla="*/ 17 h 41"/>
                <a:gd name="T6" fmla="*/ 43 w 117"/>
                <a:gd name="T7" fmla="*/ 20 h 41"/>
                <a:gd name="T8" fmla="*/ 63 w 117"/>
                <a:gd name="T9" fmla="*/ 13 h 41"/>
                <a:gd name="T10" fmla="*/ 44 w 117"/>
                <a:gd name="T11" fmla="*/ 2 h 41"/>
                <a:gd name="T12" fmla="*/ 8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4" name="Freeform 227"/>
            <p:cNvSpPr>
              <a:spLocks/>
            </p:cNvSpPr>
            <p:nvPr/>
          </p:nvSpPr>
          <p:spPr bwMode="gray">
            <a:xfrm>
              <a:off x="3867" y="2040"/>
              <a:ext cx="46" cy="25"/>
            </a:xfrm>
            <a:custGeom>
              <a:avLst/>
              <a:gdLst>
                <a:gd name="T0" fmla="*/ 18 w 62"/>
                <a:gd name="T1" fmla="*/ 2 h 32"/>
                <a:gd name="T2" fmla="*/ 34 w 62"/>
                <a:gd name="T3" fmla="*/ 5 h 32"/>
                <a:gd name="T4" fmla="*/ 16 w 62"/>
                <a:gd name="T5" fmla="*/ 18 h 32"/>
                <a:gd name="T6" fmla="*/ 3 w 62"/>
                <a:gd name="T7" fmla="*/ 12 h 32"/>
                <a:gd name="T8" fmla="*/ 18 w 62"/>
                <a:gd name="T9" fmla="*/ 2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5" name="Freeform 228"/>
            <p:cNvSpPr>
              <a:spLocks/>
            </p:cNvSpPr>
            <p:nvPr/>
          </p:nvSpPr>
          <p:spPr bwMode="gray">
            <a:xfrm>
              <a:off x="3846" y="2070"/>
              <a:ext cx="36" cy="17"/>
            </a:xfrm>
            <a:custGeom>
              <a:avLst/>
              <a:gdLst>
                <a:gd name="T0" fmla="*/ 11 w 49"/>
                <a:gd name="T1" fmla="*/ 1 h 23"/>
                <a:gd name="T2" fmla="*/ 4 w 49"/>
                <a:gd name="T3" fmla="*/ 3 h 23"/>
                <a:gd name="T4" fmla="*/ 22 w 49"/>
                <a:gd name="T5" fmla="*/ 13 h 23"/>
                <a:gd name="T6" fmla="*/ 11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6" name="Freeform 229"/>
            <p:cNvSpPr>
              <a:spLocks/>
            </p:cNvSpPr>
            <p:nvPr/>
          </p:nvSpPr>
          <p:spPr bwMode="gray">
            <a:xfrm>
              <a:off x="4098" y="2294"/>
              <a:ext cx="76" cy="114"/>
            </a:xfrm>
            <a:custGeom>
              <a:avLst/>
              <a:gdLst>
                <a:gd name="T0" fmla="*/ 3 w 102"/>
                <a:gd name="T1" fmla="*/ 0 h 152"/>
                <a:gd name="T2" fmla="*/ 0 w 102"/>
                <a:gd name="T3" fmla="*/ 10 h 152"/>
                <a:gd name="T4" fmla="*/ 7 w 102"/>
                <a:gd name="T5" fmla="*/ 23 h 152"/>
                <a:gd name="T6" fmla="*/ 18 w 102"/>
                <a:gd name="T7" fmla="*/ 40 h 152"/>
                <a:gd name="T8" fmla="*/ 20 w 102"/>
                <a:gd name="T9" fmla="*/ 58 h 152"/>
                <a:gd name="T10" fmla="*/ 45 w 102"/>
                <a:gd name="T11" fmla="*/ 85 h 152"/>
                <a:gd name="T12" fmla="*/ 48 w 102"/>
                <a:gd name="T13" fmla="*/ 70 h 152"/>
                <a:gd name="T14" fmla="*/ 41 w 102"/>
                <a:gd name="T15" fmla="*/ 57 h 152"/>
                <a:gd name="T16" fmla="*/ 34 w 102"/>
                <a:gd name="T17" fmla="*/ 52 h 152"/>
                <a:gd name="T18" fmla="*/ 29 w 102"/>
                <a:gd name="T19" fmla="*/ 42 h 152"/>
                <a:gd name="T20" fmla="*/ 23 w 102"/>
                <a:gd name="T21" fmla="*/ 25 h 152"/>
                <a:gd name="T22" fmla="*/ 2 w 102"/>
                <a:gd name="T23" fmla="*/ 7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7" name="Freeform 230"/>
            <p:cNvSpPr>
              <a:spLocks/>
            </p:cNvSpPr>
            <p:nvPr/>
          </p:nvSpPr>
          <p:spPr bwMode="gray">
            <a:xfrm>
              <a:off x="4159" y="2412"/>
              <a:ext cx="55" cy="77"/>
            </a:xfrm>
            <a:custGeom>
              <a:avLst/>
              <a:gdLst>
                <a:gd name="T0" fmla="*/ 36 w 74"/>
                <a:gd name="T1" fmla="*/ 13 h 103"/>
                <a:gd name="T2" fmla="*/ 41 w 74"/>
                <a:gd name="T3" fmla="*/ 23 h 103"/>
                <a:gd name="T4" fmla="*/ 16 w 74"/>
                <a:gd name="T5" fmla="*/ 48 h 103"/>
                <a:gd name="T6" fmla="*/ 18 w 74"/>
                <a:gd name="T7" fmla="*/ 58 h 103"/>
                <a:gd name="T8" fmla="*/ 11 w 74"/>
                <a:gd name="T9" fmla="*/ 54 h 103"/>
                <a:gd name="T10" fmla="*/ 3 w 74"/>
                <a:gd name="T11" fmla="*/ 48 h 103"/>
                <a:gd name="T12" fmla="*/ 0 w 74"/>
                <a:gd name="T13" fmla="*/ 47 h 103"/>
                <a:gd name="T14" fmla="*/ 5 w 74"/>
                <a:gd name="T15" fmla="*/ 33 h 103"/>
                <a:gd name="T16" fmla="*/ 7 w 74"/>
                <a:gd name="T17" fmla="*/ 30 h 103"/>
                <a:gd name="T18" fmla="*/ 1 w 74"/>
                <a:gd name="T19" fmla="*/ 14 h 103"/>
                <a:gd name="T20" fmla="*/ 2 w 74"/>
                <a:gd name="T21" fmla="*/ 8 h 103"/>
                <a:gd name="T22" fmla="*/ 14 w 74"/>
                <a:gd name="T23" fmla="*/ 13 h 103"/>
                <a:gd name="T24" fmla="*/ 20 w 74"/>
                <a:gd name="T25" fmla="*/ 20 h 103"/>
                <a:gd name="T26" fmla="*/ 36 w 74"/>
                <a:gd name="T27" fmla="*/ 1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8" name="Freeform 231"/>
            <p:cNvSpPr>
              <a:spLocks/>
            </p:cNvSpPr>
            <p:nvPr/>
          </p:nvSpPr>
          <p:spPr bwMode="gray">
            <a:xfrm>
              <a:off x="4123" y="2493"/>
              <a:ext cx="109" cy="188"/>
            </a:xfrm>
            <a:custGeom>
              <a:avLst/>
              <a:gdLst>
                <a:gd name="T0" fmla="*/ 46 w 146"/>
                <a:gd name="T1" fmla="*/ 56 h 252"/>
                <a:gd name="T2" fmla="*/ 37 w 146"/>
                <a:gd name="T3" fmla="*/ 60 h 252"/>
                <a:gd name="T4" fmla="*/ 36 w 146"/>
                <a:gd name="T5" fmla="*/ 74 h 252"/>
                <a:gd name="T6" fmla="*/ 12 w 146"/>
                <a:gd name="T7" fmla="*/ 83 h 252"/>
                <a:gd name="T8" fmla="*/ 4 w 146"/>
                <a:gd name="T9" fmla="*/ 95 h 252"/>
                <a:gd name="T10" fmla="*/ 11 w 146"/>
                <a:gd name="T11" fmla="*/ 103 h 252"/>
                <a:gd name="T12" fmla="*/ 4 w 146"/>
                <a:gd name="T13" fmla="*/ 112 h 252"/>
                <a:gd name="T14" fmla="*/ 13 w 146"/>
                <a:gd name="T15" fmla="*/ 142 h 252"/>
                <a:gd name="T16" fmla="*/ 16 w 146"/>
                <a:gd name="T17" fmla="*/ 121 h 252"/>
                <a:gd name="T18" fmla="*/ 12 w 146"/>
                <a:gd name="T19" fmla="*/ 108 h 252"/>
                <a:gd name="T20" fmla="*/ 23 w 146"/>
                <a:gd name="T21" fmla="*/ 99 h 252"/>
                <a:gd name="T22" fmla="*/ 29 w 146"/>
                <a:gd name="T23" fmla="*/ 89 h 252"/>
                <a:gd name="T24" fmla="*/ 37 w 146"/>
                <a:gd name="T25" fmla="*/ 98 h 252"/>
                <a:gd name="T26" fmla="*/ 25 w 146"/>
                <a:gd name="T27" fmla="*/ 107 h 252"/>
                <a:gd name="T28" fmla="*/ 31 w 146"/>
                <a:gd name="T29" fmla="*/ 113 h 252"/>
                <a:gd name="T30" fmla="*/ 38 w 146"/>
                <a:gd name="T31" fmla="*/ 101 h 252"/>
                <a:gd name="T32" fmla="*/ 47 w 146"/>
                <a:gd name="T33" fmla="*/ 104 h 252"/>
                <a:gd name="T34" fmla="*/ 58 w 146"/>
                <a:gd name="T35" fmla="*/ 83 h 252"/>
                <a:gd name="T36" fmla="*/ 63 w 146"/>
                <a:gd name="T37" fmla="*/ 88 h 252"/>
                <a:gd name="T38" fmla="*/ 76 w 146"/>
                <a:gd name="T39" fmla="*/ 83 h 252"/>
                <a:gd name="T40" fmla="*/ 81 w 146"/>
                <a:gd name="T41" fmla="*/ 74 h 252"/>
                <a:gd name="T42" fmla="*/ 79 w 146"/>
                <a:gd name="T43" fmla="*/ 62 h 252"/>
                <a:gd name="T44" fmla="*/ 75 w 146"/>
                <a:gd name="T45" fmla="*/ 56 h 252"/>
                <a:gd name="T46" fmla="*/ 68 w 146"/>
                <a:gd name="T47" fmla="*/ 23 h 252"/>
                <a:gd name="T48" fmla="*/ 52 w 146"/>
                <a:gd name="T49" fmla="*/ 0 h 252"/>
                <a:gd name="T50" fmla="*/ 43 w 146"/>
                <a:gd name="T51" fmla="*/ 7 h 252"/>
                <a:gd name="T52" fmla="*/ 54 w 146"/>
                <a:gd name="T53" fmla="*/ 20 h 252"/>
                <a:gd name="T54" fmla="*/ 54 w 146"/>
                <a:gd name="T55" fmla="*/ 36 h 252"/>
                <a:gd name="T56" fmla="*/ 46 w 146"/>
                <a:gd name="T57" fmla="*/ 56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9" name="Freeform 232"/>
            <p:cNvSpPr>
              <a:spLocks/>
            </p:cNvSpPr>
            <p:nvPr/>
          </p:nvSpPr>
          <p:spPr bwMode="gray">
            <a:xfrm>
              <a:off x="3062" y="1988"/>
              <a:ext cx="52" cy="30"/>
            </a:xfrm>
            <a:custGeom>
              <a:avLst/>
              <a:gdLst>
                <a:gd name="T0" fmla="*/ 33 w 70"/>
                <a:gd name="T1" fmla="*/ 0 h 40"/>
                <a:gd name="T2" fmla="*/ 36 w 70"/>
                <a:gd name="T3" fmla="*/ 11 h 40"/>
                <a:gd name="T4" fmla="*/ 22 w 70"/>
                <a:gd name="T5" fmla="*/ 14 h 40"/>
                <a:gd name="T6" fmla="*/ 17 w 70"/>
                <a:gd name="T7" fmla="*/ 22 h 40"/>
                <a:gd name="T8" fmla="*/ 4 w 70"/>
                <a:gd name="T9" fmla="*/ 22 h 40"/>
                <a:gd name="T10" fmla="*/ 1 w 70"/>
                <a:gd name="T11" fmla="*/ 20 h 40"/>
                <a:gd name="T12" fmla="*/ 19 w 70"/>
                <a:gd name="T13" fmla="*/ 11 h 40"/>
                <a:gd name="T14" fmla="*/ 3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0" name="Freeform 233"/>
            <p:cNvSpPr>
              <a:spLocks/>
            </p:cNvSpPr>
            <p:nvPr/>
          </p:nvSpPr>
          <p:spPr bwMode="gray">
            <a:xfrm>
              <a:off x="2955" y="1996"/>
              <a:ext cx="19" cy="22"/>
            </a:xfrm>
            <a:custGeom>
              <a:avLst/>
              <a:gdLst>
                <a:gd name="T0" fmla="*/ 10 w 26"/>
                <a:gd name="T1" fmla="*/ 0 h 29"/>
                <a:gd name="T2" fmla="*/ 0 w 26"/>
                <a:gd name="T3" fmla="*/ 11 h 29"/>
                <a:gd name="T4" fmla="*/ 10 w 26"/>
                <a:gd name="T5" fmla="*/ 15 h 29"/>
                <a:gd name="T6" fmla="*/ 10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1" name="Freeform 234"/>
            <p:cNvSpPr>
              <a:spLocks/>
            </p:cNvSpPr>
            <p:nvPr/>
          </p:nvSpPr>
          <p:spPr bwMode="gray">
            <a:xfrm>
              <a:off x="2979" y="1996"/>
              <a:ext cx="37" cy="27"/>
            </a:xfrm>
            <a:custGeom>
              <a:avLst/>
              <a:gdLst>
                <a:gd name="T0" fmla="*/ 8 w 49"/>
                <a:gd name="T1" fmla="*/ 3 h 36"/>
                <a:gd name="T2" fmla="*/ 0 w 49"/>
                <a:gd name="T3" fmla="*/ 10 h 36"/>
                <a:gd name="T4" fmla="*/ 4 w 49"/>
                <a:gd name="T5" fmla="*/ 18 h 36"/>
                <a:gd name="T6" fmla="*/ 11 w 49"/>
                <a:gd name="T7" fmla="*/ 20 h 36"/>
                <a:gd name="T8" fmla="*/ 23 w 49"/>
                <a:gd name="T9" fmla="*/ 14 h 36"/>
                <a:gd name="T10" fmla="*/ 8 w 49"/>
                <a:gd name="T11" fmla="*/ 3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2" name="Freeform 235"/>
            <p:cNvSpPr>
              <a:spLocks/>
            </p:cNvSpPr>
            <p:nvPr/>
          </p:nvSpPr>
          <p:spPr bwMode="gray">
            <a:xfrm>
              <a:off x="3040" y="1986"/>
              <a:ext cx="20" cy="17"/>
            </a:xfrm>
            <a:custGeom>
              <a:avLst/>
              <a:gdLst>
                <a:gd name="T0" fmla="*/ 6 w 27"/>
                <a:gd name="T1" fmla="*/ 0 h 22"/>
                <a:gd name="T2" fmla="*/ 1 w 27"/>
                <a:gd name="T3" fmla="*/ 7 h 22"/>
                <a:gd name="T4" fmla="*/ 10 w 27"/>
                <a:gd name="T5" fmla="*/ 12 h 22"/>
                <a:gd name="T6" fmla="*/ 6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3" name="Freeform 236"/>
            <p:cNvSpPr>
              <a:spLocks/>
            </p:cNvSpPr>
            <p:nvPr/>
          </p:nvSpPr>
          <p:spPr bwMode="gray">
            <a:xfrm>
              <a:off x="3022" y="2005"/>
              <a:ext cx="14" cy="13"/>
            </a:xfrm>
            <a:custGeom>
              <a:avLst/>
              <a:gdLst>
                <a:gd name="T0" fmla="*/ 6 w 20"/>
                <a:gd name="T1" fmla="*/ 0 h 18"/>
                <a:gd name="T2" fmla="*/ 5 w 20"/>
                <a:gd name="T3" fmla="*/ 9 h 18"/>
                <a:gd name="T4" fmla="*/ 6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4" name="Freeform 237"/>
            <p:cNvSpPr>
              <a:spLocks/>
            </p:cNvSpPr>
            <p:nvPr/>
          </p:nvSpPr>
          <p:spPr bwMode="gray">
            <a:xfrm>
              <a:off x="4162" y="2022"/>
              <a:ext cx="17" cy="32"/>
            </a:xfrm>
            <a:custGeom>
              <a:avLst/>
              <a:gdLst>
                <a:gd name="T0" fmla="*/ 14 w 24"/>
                <a:gd name="T1" fmla="*/ 0 h 44"/>
                <a:gd name="T2" fmla="*/ 5 w 24"/>
                <a:gd name="T3" fmla="*/ 9 h 44"/>
                <a:gd name="T4" fmla="*/ 0 w 24"/>
                <a:gd name="T5" fmla="*/ 19 h 44"/>
                <a:gd name="T6" fmla="*/ 9 w 24"/>
                <a:gd name="T7" fmla="*/ 22 h 44"/>
                <a:gd name="T8" fmla="*/ 1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5" name="Freeform 238"/>
            <p:cNvSpPr>
              <a:spLocks/>
            </p:cNvSpPr>
            <p:nvPr/>
          </p:nvSpPr>
          <p:spPr bwMode="gray">
            <a:xfrm>
              <a:off x="3278" y="3474"/>
              <a:ext cx="32" cy="17"/>
            </a:xfrm>
            <a:custGeom>
              <a:avLst/>
              <a:gdLst>
                <a:gd name="T0" fmla="*/ 17 w 41"/>
                <a:gd name="T1" fmla="*/ 0 h 24"/>
                <a:gd name="T2" fmla="*/ 15 w 41"/>
                <a:gd name="T3" fmla="*/ 14 h 24"/>
                <a:gd name="T4" fmla="*/ 1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6" name="Freeform 239"/>
            <p:cNvSpPr>
              <a:spLocks/>
            </p:cNvSpPr>
            <p:nvPr/>
          </p:nvSpPr>
          <p:spPr bwMode="gray">
            <a:xfrm>
              <a:off x="3318" y="3465"/>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7" name="Freeform 240"/>
            <p:cNvSpPr>
              <a:spLocks/>
            </p:cNvSpPr>
            <p:nvPr/>
          </p:nvSpPr>
          <p:spPr bwMode="gray">
            <a:xfrm>
              <a:off x="3251" y="3312"/>
              <a:ext cx="9" cy="15"/>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8" name="Freeform 241"/>
            <p:cNvSpPr>
              <a:spLocks/>
            </p:cNvSpPr>
            <p:nvPr/>
          </p:nvSpPr>
          <p:spPr bwMode="gray">
            <a:xfrm>
              <a:off x="3311" y="3240"/>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9" name="Freeform 242"/>
            <p:cNvSpPr>
              <a:spLocks/>
            </p:cNvSpPr>
            <p:nvPr/>
          </p:nvSpPr>
          <p:spPr bwMode="gray">
            <a:xfrm>
              <a:off x="3287" y="3238"/>
              <a:ext cx="12"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10" name="Freeform 243"/>
            <p:cNvSpPr>
              <a:spLocks/>
            </p:cNvSpPr>
            <p:nvPr/>
          </p:nvSpPr>
          <p:spPr bwMode="gray">
            <a:xfrm>
              <a:off x="3276" y="3260"/>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11" name="Freeform 244"/>
            <p:cNvSpPr>
              <a:spLocks/>
            </p:cNvSpPr>
            <p:nvPr/>
          </p:nvSpPr>
          <p:spPr bwMode="gray">
            <a:xfrm>
              <a:off x="3251" y="3294"/>
              <a:ext cx="9" cy="15"/>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12" name="Freeform 245"/>
            <p:cNvSpPr>
              <a:spLocks/>
            </p:cNvSpPr>
            <p:nvPr/>
          </p:nvSpPr>
          <p:spPr bwMode="gray">
            <a:xfrm>
              <a:off x="3270" y="3280"/>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13" name="Freeform 246"/>
            <p:cNvSpPr>
              <a:spLocks/>
            </p:cNvSpPr>
            <p:nvPr/>
          </p:nvSpPr>
          <p:spPr bwMode="gray">
            <a:xfrm>
              <a:off x="2537" y="2293"/>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14" name="Freeform 247"/>
            <p:cNvSpPr>
              <a:spLocks/>
            </p:cNvSpPr>
            <p:nvPr/>
          </p:nvSpPr>
          <p:spPr bwMode="gray">
            <a:xfrm>
              <a:off x="2476" y="2259"/>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15" name="Freeform 248"/>
            <p:cNvSpPr>
              <a:spLocks/>
            </p:cNvSpPr>
            <p:nvPr/>
          </p:nvSpPr>
          <p:spPr bwMode="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grpSp>
      <p:pic>
        <p:nvPicPr>
          <p:cNvPr id="116" name="图片 112" descr="图片1.jpg"/>
          <p:cNvPicPr>
            <a:picLocks noChangeAspect="1"/>
          </p:cNvPicPr>
          <p:nvPr userDrawn="1"/>
        </p:nvPicPr>
        <p:blipFill>
          <a:blip r:embed="rId2" cstate="print"/>
          <a:srcRect/>
          <a:stretch>
            <a:fillRect/>
          </a:stretch>
        </p:blipFill>
        <p:spPr bwMode="auto">
          <a:xfrm>
            <a:off x="71438" y="285750"/>
            <a:ext cx="1428750" cy="792163"/>
          </a:xfrm>
          <a:prstGeom prst="rect">
            <a:avLst/>
          </a:prstGeom>
          <a:noFill/>
          <a:ln w="9525">
            <a:noFill/>
            <a:miter lim="800000"/>
            <a:headEnd/>
            <a:tailEnd/>
          </a:ln>
        </p:spPr>
      </p:pic>
      <p:pic>
        <p:nvPicPr>
          <p:cNvPr id="117" name="图片 113" descr="图片3.png"/>
          <p:cNvPicPr>
            <a:picLocks noChangeAspect="1"/>
          </p:cNvPicPr>
          <p:nvPr userDrawn="1"/>
        </p:nvPicPr>
        <p:blipFill>
          <a:blip r:embed="rId3" cstate="print"/>
          <a:srcRect/>
          <a:stretch>
            <a:fillRect/>
          </a:stretch>
        </p:blipFill>
        <p:spPr bwMode="auto">
          <a:xfrm>
            <a:off x="1643063" y="357188"/>
            <a:ext cx="1785937" cy="704850"/>
          </a:xfrm>
          <a:prstGeom prst="rect">
            <a:avLst/>
          </a:prstGeom>
          <a:noFill/>
          <a:ln w="9525">
            <a:noFill/>
            <a:miter lim="800000"/>
            <a:headEnd/>
            <a:tailEnd/>
          </a:ln>
        </p:spPr>
      </p:pic>
      <p:sp>
        <p:nvSpPr>
          <p:cNvPr id="118" name="文本占位符 145"/>
          <p:cNvSpPr>
            <a:spLocks noGrp="1"/>
          </p:cNvSpPr>
          <p:nvPr>
            <p:ph type="body" sz="quarter" idx="10"/>
          </p:nvPr>
        </p:nvSpPr>
        <p:spPr>
          <a:xfrm>
            <a:off x="1785918" y="4490876"/>
            <a:ext cx="5500726" cy="642947"/>
          </a:xfrm>
          <a:prstGeom prst="rect">
            <a:avLst/>
          </a:prstGeom>
        </p:spPr>
        <p:txBody>
          <a:bodyPr lIns="91408" tIns="45704" rIns="91408" bIns="45704"/>
          <a:lstStyle>
            <a:lvl1pPr algn="ctr">
              <a:buNone/>
              <a:defRPr sz="2400">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119" name="文本占位符 147"/>
          <p:cNvSpPr>
            <a:spLocks noGrp="1"/>
          </p:cNvSpPr>
          <p:nvPr>
            <p:ph type="body" sz="quarter" idx="11"/>
          </p:nvPr>
        </p:nvSpPr>
        <p:spPr>
          <a:xfrm>
            <a:off x="2071670" y="5133800"/>
            <a:ext cx="4857784" cy="571514"/>
          </a:xfrm>
          <a:prstGeom prst="rect">
            <a:avLst/>
          </a:prstGeom>
        </p:spPr>
        <p:txBody>
          <a:bodyPr lIns="91408" tIns="45704" rIns="91408" bIns="45704"/>
          <a:lstStyle>
            <a:lvl1pPr algn="ctr">
              <a:buNone/>
              <a:defRPr sz="2000">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128" name="标题 1"/>
          <p:cNvSpPr>
            <a:spLocks noGrp="1"/>
          </p:cNvSpPr>
          <p:nvPr>
            <p:ph type="title"/>
          </p:nvPr>
        </p:nvSpPr>
        <p:spPr>
          <a:xfrm>
            <a:off x="0" y="2919232"/>
            <a:ext cx="9144000" cy="1000132"/>
          </a:xfrm>
          <a:prstGeom prst="rect">
            <a:avLst/>
          </a:prstGeom>
        </p:spPr>
        <p:txBody>
          <a:bodyPr lIns="91408" tIns="45704" rIns="91408" bIns="45704" anchor="t"/>
          <a:lstStyle>
            <a:lvl1pPr algn="ctr">
              <a:defRPr sz="2800" b="1" cap="all">
                <a:solidFill>
                  <a:schemeClr val="bg1"/>
                </a:solidFill>
                <a:latin typeface="微软雅黑" pitchFamily="34" charset="-122"/>
                <a:ea typeface="微软雅黑" pitchFamily="34" charset="-122"/>
              </a:defRPr>
            </a:lvl1pPr>
          </a:lstStyle>
          <a:p>
            <a:r>
              <a:rPr lang="zh-CN" altLang="en-US" smtClean="0"/>
              <a:t>单击此处编辑母版标题样式</a:t>
            </a:r>
            <a:endParaRPr lang="zh-CN" alt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Content_Bottom"/>
          <p:cNvPicPr>
            <a:picLocks noChangeAspect="1" noChangeArrowheads="1"/>
          </p:cNvPicPr>
          <p:nvPr/>
        </p:nvPicPr>
        <p:blipFill>
          <a:blip r:embed="rId2" cstate="print"/>
          <a:srcRect b="13132"/>
          <a:stretch>
            <a:fillRect/>
          </a:stretch>
        </p:blipFill>
        <p:spPr bwMode="auto">
          <a:xfrm>
            <a:off x="1588" y="6527800"/>
            <a:ext cx="9140825" cy="357188"/>
          </a:xfrm>
          <a:prstGeom prst="rect">
            <a:avLst/>
          </a:prstGeom>
          <a:noFill/>
          <a:ln w="9525">
            <a:noFill/>
            <a:miter lim="800000"/>
            <a:headEnd/>
            <a:tailEnd/>
          </a:ln>
        </p:spPr>
      </p:pic>
      <p:grpSp>
        <p:nvGrpSpPr>
          <p:cNvPr id="5" name="组合 12"/>
          <p:cNvGrpSpPr>
            <a:grpSpLocks/>
          </p:cNvGrpSpPr>
          <p:nvPr/>
        </p:nvGrpSpPr>
        <p:grpSpPr bwMode="auto">
          <a:xfrm>
            <a:off x="3175" y="0"/>
            <a:ext cx="9140825" cy="592138"/>
            <a:chOff x="3175" y="0"/>
            <a:chExt cx="9140825" cy="592138"/>
          </a:xfrm>
        </p:grpSpPr>
        <p:pic>
          <p:nvPicPr>
            <p:cNvPr id="6" name="Picture 8" descr="Title_Regular"/>
            <p:cNvPicPr>
              <a:picLocks noChangeAspect="1" noChangeArrowheads="1"/>
            </p:cNvPicPr>
            <p:nvPr userDrawn="1"/>
          </p:nvPicPr>
          <p:blipFill>
            <a:blip r:embed="rId3" cstate="print"/>
            <a:srcRect t="59145"/>
            <a:stretch>
              <a:fillRect/>
            </a:stretch>
          </p:blipFill>
          <p:spPr bwMode="auto">
            <a:xfrm>
              <a:off x="3175" y="0"/>
              <a:ext cx="9140825" cy="592138"/>
            </a:xfrm>
            <a:prstGeom prst="rect">
              <a:avLst/>
            </a:prstGeom>
            <a:noFill/>
            <a:ln w="9525">
              <a:noFill/>
              <a:miter lim="800000"/>
              <a:headEnd/>
              <a:tailEnd/>
            </a:ln>
          </p:spPr>
        </p:pic>
        <p:sp>
          <p:nvSpPr>
            <p:cNvPr id="7" name="TextBox 6"/>
            <p:cNvSpPr txBox="1"/>
            <p:nvPr userDrawn="1"/>
          </p:nvSpPr>
          <p:spPr>
            <a:xfrm>
              <a:off x="119063" y="142875"/>
              <a:ext cx="1800225" cy="307975"/>
            </a:xfrm>
            <a:prstGeom prst="rect">
              <a:avLst/>
            </a:prstGeom>
            <a:noFill/>
          </p:spPr>
          <p:txBody>
            <a:bodyPr wrap="none">
              <a:spAutoFit/>
            </a:bodyPr>
            <a:lstStyle/>
            <a:p>
              <a:pPr fontAlgn="auto">
                <a:spcBef>
                  <a:spcPts val="0"/>
                </a:spcBef>
                <a:spcAft>
                  <a:spcPts val="0"/>
                </a:spcAft>
                <a:defRPr/>
              </a:pPr>
              <a:r>
                <a:rPr lang="zh-CN" altLang="en-US" sz="1400" b="1" dirty="0">
                  <a:solidFill>
                    <a:schemeClr val="bg1">
                      <a:lumMod val="85000"/>
                    </a:schemeClr>
                  </a:solidFill>
                  <a:latin typeface="幼圆" pitchFamily="49" charset="-122"/>
                  <a:ea typeface="幼圆" pitchFamily="49" charset="-122"/>
                </a:rPr>
                <a:t>誠樸雄偉，勵學敦行</a:t>
              </a:r>
            </a:p>
          </p:txBody>
        </p:sp>
      </p:grpSp>
      <p:sp>
        <p:nvSpPr>
          <p:cNvPr id="8" name="矩形 7"/>
          <p:cNvSpPr/>
          <p:nvPr/>
        </p:nvSpPr>
        <p:spPr>
          <a:xfrm>
            <a:off x="2771775" y="6538913"/>
            <a:ext cx="4227513" cy="360362"/>
          </a:xfrm>
          <a:prstGeom prst="rect">
            <a:avLst/>
          </a:prstGeom>
        </p:spPr>
        <p:txBody>
          <a:bodyPr wrap="none" anchor="ctr"/>
          <a:lstStyle/>
          <a:p>
            <a:pPr algn="ctr" fontAlgn="auto">
              <a:spcBef>
                <a:spcPts val="0"/>
              </a:spcBef>
              <a:spcAft>
                <a:spcPts val="0"/>
              </a:spcAft>
              <a:defRPr/>
            </a:pPr>
            <a:r>
              <a:rPr lang="en-US" altLang="ja-JP" sz="1200" dirty="0">
                <a:solidFill>
                  <a:schemeClr val="bg1"/>
                </a:solidFill>
                <a:latin typeface="Calibri" pitchFamily="34" charset="0"/>
                <a:ea typeface="HGP創英角ｺﾞｼｯｸUB" pitchFamily="50" charset="-128"/>
              </a:rPr>
              <a:t>Office of International Cooperation and Exchanges, Nanjing University.</a:t>
            </a:r>
          </a:p>
        </p:txBody>
      </p:sp>
      <p:sp>
        <p:nvSpPr>
          <p:cNvPr id="9" name="灯片编号占位符 5"/>
          <p:cNvSpPr txBox="1">
            <a:spLocks/>
          </p:cNvSpPr>
          <p:nvPr/>
        </p:nvSpPr>
        <p:spPr>
          <a:xfrm>
            <a:off x="8459788" y="6538913"/>
            <a:ext cx="541337" cy="360362"/>
          </a:xfrm>
          <a:prstGeom prst="rect">
            <a:avLst/>
          </a:prstGeom>
          <a:noFill/>
        </p:spPr>
        <p:txBody>
          <a:bodyPr wrap="none" anchor="ctr"/>
          <a:lstStyle>
            <a:lvl1pPr algn="ctr" fontAlgn="auto">
              <a:spcBef>
                <a:spcPts val="0"/>
              </a:spcBef>
              <a:spcAft>
                <a:spcPts val="0"/>
              </a:spcAft>
              <a:defRPr sz="1100" b="1">
                <a:solidFill>
                  <a:schemeClr val="bg1"/>
                </a:solidFill>
                <a:latin typeface="Calibri" pitchFamily="34" charset="0"/>
                <a:ea typeface="+mn-ea"/>
              </a:defRPr>
            </a:lvl1pPr>
          </a:lstStyle>
          <a:p>
            <a:pPr algn="r" defTabSz="914078">
              <a:defRPr/>
            </a:pPr>
            <a:fld id="{8FDAB72B-4B05-4AAE-8338-39A415F27479}" type="slidenum">
              <a:rPr lang="zh-CN" altLang="en-US" sz="1200" smtClean="0"/>
              <a:pPr algn="r" defTabSz="914078">
                <a:defRPr/>
              </a:pPr>
              <a:t>‹#›</a:t>
            </a:fld>
            <a:endParaRPr lang="zh-CN" altLang="en-US" sz="1200" dirty="0"/>
          </a:p>
        </p:txBody>
      </p:sp>
      <p:pic>
        <p:nvPicPr>
          <p:cNvPr id="10" name="图片 7" descr="white.png"/>
          <p:cNvPicPr>
            <a:picLocks noChangeAspect="1"/>
          </p:cNvPicPr>
          <p:nvPr userDrawn="1"/>
        </p:nvPicPr>
        <p:blipFill>
          <a:blip r:embed="rId4" cstate="print"/>
          <a:srcRect/>
          <a:stretch>
            <a:fillRect/>
          </a:stretch>
        </p:blipFill>
        <p:spPr bwMode="auto">
          <a:xfrm>
            <a:off x="7858125" y="88900"/>
            <a:ext cx="1143000" cy="366713"/>
          </a:xfrm>
          <a:prstGeom prst="rect">
            <a:avLst/>
          </a:prstGeom>
          <a:noFill/>
          <a:ln w="9525">
            <a:noFill/>
            <a:miter lim="800000"/>
            <a:headEnd/>
            <a:tailEnd/>
          </a:ln>
        </p:spPr>
      </p:pic>
      <p:sp>
        <p:nvSpPr>
          <p:cNvPr id="2" name="标题 1"/>
          <p:cNvSpPr>
            <a:spLocks noGrp="1"/>
          </p:cNvSpPr>
          <p:nvPr>
            <p:ph type="title"/>
          </p:nvPr>
        </p:nvSpPr>
        <p:spPr>
          <a:xfrm>
            <a:off x="457200" y="703261"/>
            <a:ext cx="8229600" cy="432000"/>
          </a:xfrm>
          <a:prstGeom prst="rect">
            <a:avLst/>
          </a:prstGeom>
        </p:spPr>
        <p:txBody>
          <a:bodyPr lIns="91408" tIns="45704" rIns="91408" bIns="45704">
            <a:normAutofit/>
          </a:bodyPr>
          <a:lstStyle>
            <a:lvl1pPr>
              <a:defRPr sz="1800" baseline="0">
                <a:effectLst/>
                <a:latin typeface="+mn-ea"/>
                <a:ea typeface="+mn-ea"/>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57200" y="1196751"/>
            <a:ext cx="8229600" cy="5220000"/>
          </a:xfrm>
          <a:prstGeom prst="rect">
            <a:avLst/>
          </a:prstGeom>
        </p:spPr>
        <p:txBody>
          <a:bodyPr lIns="91408" tIns="45704" rIns="91408" bIns="45704"/>
          <a:lstStyle>
            <a:lvl1pPr>
              <a:lnSpc>
                <a:spcPct val="150000"/>
              </a:lnSpc>
              <a:buClr>
                <a:srgbClr val="0070C0"/>
              </a:buClr>
              <a:buSzPct val="85000"/>
              <a:buFont typeface="Wingdings" pitchFamily="2" charset="2"/>
              <a:buChar char="l"/>
              <a:defRPr sz="1600" b="0">
                <a:latin typeface="+mn-ea"/>
                <a:ea typeface="+mn-ea"/>
              </a:defRPr>
            </a:lvl1pPr>
            <a:lvl2pPr marL="723645" indent="-368170">
              <a:lnSpc>
                <a:spcPct val="150000"/>
              </a:lnSpc>
              <a:buClr>
                <a:srgbClr val="0070C0"/>
              </a:buClr>
              <a:buSzPct val="100000"/>
              <a:buFont typeface="Calibri" pitchFamily="34" charset="0"/>
              <a:buChar char="○"/>
              <a:defRPr lang="zh-CN" altLang="en-US" sz="1600" b="0" kern="1200" dirty="0">
                <a:solidFill>
                  <a:srgbClr val="0070C0"/>
                </a:solidFill>
                <a:latin typeface="+mn-ea"/>
                <a:ea typeface="+mn-ea"/>
                <a:cs typeface="+mn-cs"/>
              </a:defRPr>
            </a:lvl2pPr>
            <a:lvl3pPr marL="1072772" indent="-349127">
              <a:lnSpc>
                <a:spcPct val="150000"/>
              </a:lnSpc>
              <a:buClr>
                <a:srgbClr val="0070C0"/>
              </a:buClr>
              <a:buSzPct val="85000"/>
              <a:buFont typeface="Wingdings" pitchFamily="2" charset="2"/>
              <a:buChar char="l"/>
              <a:defRPr lang="zh-CN" altLang="en-US" sz="1600" b="0" kern="1200" dirty="0" smtClean="0">
                <a:solidFill>
                  <a:schemeClr val="tx1"/>
                </a:solidFill>
                <a:latin typeface="+mn-ea"/>
                <a:ea typeface="+mn-ea"/>
                <a:cs typeface="+mn-cs"/>
              </a:defRPr>
            </a:lvl3pPr>
            <a:lvl4pPr marL="1433009" indent="-355474">
              <a:lnSpc>
                <a:spcPct val="150000"/>
              </a:lnSpc>
              <a:buSzPct val="70000"/>
              <a:buFont typeface="Wingdings" pitchFamily="2" charset="2"/>
              <a:buChar char="l"/>
              <a:defRPr sz="1600" b="0">
                <a:solidFill>
                  <a:srgbClr val="0070C0"/>
                </a:solidFill>
                <a:latin typeface="+mn-ea"/>
                <a:ea typeface="+mn-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Picture 2" descr="Content_Bottom"/>
          <p:cNvPicPr>
            <a:picLocks noChangeAspect="1" noChangeArrowheads="1"/>
          </p:cNvPicPr>
          <p:nvPr/>
        </p:nvPicPr>
        <p:blipFill>
          <a:blip r:embed="rId2" cstate="print"/>
          <a:srcRect b="13132"/>
          <a:stretch>
            <a:fillRect/>
          </a:stretch>
        </p:blipFill>
        <p:spPr bwMode="auto">
          <a:xfrm>
            <a:off x="1588" y="6527800"/>
            <a:ext cx="9140825" cy="357188"/>
          </a:xfrm>
          <a:prstGeom prst="rect">
            <a:avLst/>
          </a:prstGeom>
          <a:noFill/>
          <a:ln w="9525">
            <a:noFill/>
            <a:miter lim="800000"/>
            <a:headEnd/>
            <a:tailEnd/>
          </a:ln>
        </p:spPr>
      </p:pic>
      <p:grpSp>
        <p:nvGrpSpPr>
          <p:cNvPr id="4" name="组合 12"/>
          <p:cNvGrpSpPr>
            <a:grpSpLocks/>
          </p:cNvGrpSpPr>
          <p:nvPr/>
        </p:nvGrpSpPr>
        <p:grpSpPr bwMode="auto">
          <a:xfrm>
            <a:off x="3175" y="0"/>
            <a:ext cx="9140825" cy="592138"/>
            <a:chOff x="3175" y="0"/>
            <a:chExt cx="9140825" cy="592138"/>
          </a:xfrm>
        </p:grpSpPr>
        <p:pic>
          <p:nvPicPr>
            <p:cNvPr id="5" name="Picture 8" descr="Title_Regular"/>
            <p:cNvPicPr>
              <a:picLocks noChangeAspect="1" noChangeArrowheads="1"/>
            </p:cNvPicPr>
            <p:nvPr userDrawn="1"/>
          </p:nvPicPr>
          <p:blipFill>
            <a:blip r:embed="rId3" cstate="print"/>
            <a:srcRect t="59145"/>
            <a:stretch>
              <a:fillRect/>
            </a:stretch>
          </p:blipFill>
          <p:spPr bwMode="auto">
            <a:xfrm>
              <a:off x="3175" y="0"/>
              <a:ext cx="9140825" cy="592138"/>
            </a:xfrm>
            <a:prstGeom prst="rect">
              <a:avLst/>
            </a:prstGeom>
            <a:noFill/>
            <a:ln w="9525">
              <a:noFill/>
              <a:miter lim="800000"/>
              <a:headEnd/>
              <a:tailEnd/>
            </a:ln>
          </p:spPr>
        </p:pic>
        <p:sp>
          <p:nvSpPr>
            <p:cNvPr id="6" name="TextBox 5"/>
            <p:cNvSpPr txBox="1"/>
            <p:nvPr userDrawn="1"/>
          </p:nvSpPr>
          <p:spPr>
            <a:xfrm>
              <a:off x="119063" y="142875"/>
              <a:ext cx="1800225" cy="307975"/>
            </a:xfrm>
            <a:prstGeom prst="rect">
              <a:avLst/>
            </a:prstGeom>
            <a:noFill/>
          </p:spPr>
          <p:txBody>
            <a:bodyPr wrap="none">
              <a:spAutoFit/>
            </a:bodyPr>
            <a:lstStyle/>
            <a:p>
              <a:pPr fontAlgn="auto">
                <a:spcBef>
                  <a:spcPts val="0"/>
                </a:spcBef>
                <a:spcAft>
                  <a:spcPts val="0"/>
                </a:spcAft>
                <a:defRPr/>
              </a:pPr>
              <a:r>
                <a:rPr lang="zh-CN" altLang="en-US" sz="1400" b="1" dirty="0">
                  <a:solidFill>
                    <a:schemeClr val="bg1">
                      <a:lumMod val="85000"/>
                    </a:schemeClr>
                  </a:solidFill>
                  <a:latin typeface="幼圆" pitchFamily="49" charset="-122"/>
                  <a:ea typeface="幼圆" pitchFamily="49" charset="-122"/>
                </a:rPr>
                <a:t>誠樸雄偉，勵學敦行</a:t>
              </a:r>
              <a:endParaRPr lang="zh-CN" altLang="en-US" sz="1200" b="1" dirty="0">
                <a:solidFill>
                  <a:schemeClr val="bg1">
                    <a:lumMod val="85000"/>
                  </a:schemeClr>
                </a:solidFill>
                <a:latin typeface="幼圆" pitchFamily="49" charset="-122"/>
                <a:ea typeface="幼圆" pitchFamily="49" charset="-122"/>
              </a:endParaRPr>
            </a:p>
          </p:txBody>
        </p:sp>
      </p:grpSp>
      <p:sp>
        <p:nvSpPr>
          <p:cNvPr id="7" name="矩形 6"/>
          <p:cNvSpPr/>
          <p:nvPr/>
        </p:nvSpPr>
        <p:spPr>
          <a:xfrm>
            <a:off x="2771775" y="6538913"/>
            <a:ext cx="4227513" cy="360362"/>
          </a:xfrm>
          <a:prstGeom prst="rect">
            <a:avLst/>
          </a:prstGeom>
        </p:spPr>
        <p:txBody>
          <a:bodyPr wrap="none" anchor="ctr"/>
          <a:lstStyle/>
          <a:p>
            <a:pPr algn="ctr" fontAlgn="auto">
              <a:spcBef>
                <a:spcPts val="0"/>
              </a:spcBef>
              <a:spcAft>
                <a:spcPts val="0"/>
              </a:spcAft>
              <a:defRPr/>
            </a:pPr>
            <a:r>
              <a:rPr lang="en-US" altLang="ja-JP" sz="1200" dirty="0">
                <a:solidFill>
                  <a:schemeClr val="bg1"/>
                </a:solidFill>
                <a:latin typeface="Calibri" pitchFamily="34" charset="0"/>
                <a:ea typeface="HGP創英角ｺﾞｼｯｸUB" pitchFamily="50" charset="-128"/>
              </a:rPr>
              <a:t>Office of International Cooperation and Exchanges, Nanjing University.</a:t>
            </a:r>
          </a:p>
        </p:txBody>
      </p:sp>
      <p:sp>
        <p:nvSpPr>
          <p:cNvPr id="8" name="灯片编号占位符 5"/>
          <p:cNvSpPr txBox="1">
            <a:spLocks/>
          </p:cNvSpPr>
          <p:nvPr/>
        </p:nvSpPr>
        <p:spPr>
          <a:xfrm>
            <a:off x="8459788" y="6538913"/>
            <a:ext cx="541337" cy="360362"/>
          </a:xfrm>
          <a:prstGeom prst="rect">
            <a:avLst/>
          </a:prstGeom>
          <a:noFill/>
        </p:spPr>
        <p:txBody>
          <a:bodyPr wrap="none" anchor="ctr"/>
          <a:lstStyle>
            <a:lvl1pPr algn="ctr" fontAlgn="auto">
              <a:spcBef>
                <a:spcPts val="0"/>
              </a:spcBef>
              <a:spcAft>
                <a:spcPts val="0"/>
              </a:spcAft>
              <a:defRPr sz="1100" b="1">
                <a:solidFill>
                  <a:schemeClr val="bg1"/>
                </a:solidFill>
                <a:latin typeface="Calibri" pitchFamily="34" charset="0"/>
                <a:ea typeface="+mn-ea"/>
              </a:defRPr>
            </a:lvl1pPr>
          </a:lstStyle>
          <a:p>
            <a:pPr algn="r" defTabSz="914078">
              <a:defRPr/>
            </a:pPr>
            <a:fld id="{9B53FC1F-C3C2-4318-81FB-447F7CFDA1A3}" type="slidenum">
              <a:rPr lang="zh-CN" altLang="en-US" sz="1200" smtClean="0"/>
              <a:pPr algn="r" defTabSz="914078">
                <a:defRPr/>
              </a:pPr>
              <a:t>‹#›</a:t>
            </a:fld>
            <a:endParaRPr lang="zh-CN" altLang="en-US" sz="1200" dirty="0"/>
          </a:p>
        </p:txBody>
      </p:sp>
      <p:pic>
        <p:nvPicPr>
          <p:cNvPr id="9" name="图片 7" descr="white.png"/>
          <p:cNvPicPr>
            <a:picLocks noChangeAspect="1"/>
          </p:cNvPicPr>
          <p:nvPr userDrawn="1"/>
        </p:nvPicPr>
        <p:blipFill>
          <a:blip r:embed="rId4" cstate="print"/>
          <a:srcRect/>
          <a:stretch>
            <a:fillRect/>
          </a:stretch>
        </p:blipFill>
        <p:spPr bwMode="auto">
          <a:xfrm>
            <a:off x="7858125" y="88900"/>
            <a:ext cx="1143000" cy="366713"/>
          </a:xfrm>
          <a:prstGeom prst="rect">
            <a:avLst/>
          </a:prstGeom>
          <a:noFill/>
          <a:ln w="9525">
            <a:noFill/>
            <a:miter lim="800000"/>
            <a:headEnd/>
            <a:tailEnd/>
          </a:ln>
        </p:spPr>
      </p:pic>
      <p:sp>
        <p:nvSpPr>
          <p:cNvPr id="2" name="标题 1"/>
          <p:cNvSpPr>
            <a:spLocks noGrp="1"/>
          </p:cNvSpPr>
          <p:nvPr>
            <p:ph type="title"/>
          </p:nvPr>
        </p:nvSpPr>
        <p:spPr>
          <a:xfrm>
            <a:off x="457200" y="703261"/>
            <a:ext cx="8229600" cy="432000"/>
          </a:xfrm>
          <a:prstGeom prst="rect">
            <a:avLst/>
          </a:prstGeom>
        </p:spPr>
        <p:txBody>
          <a:bodyPr lIns="91408" tIns="45704" rIns="91408" bIns="45704">
            <a:normAutofit/>
          </a:bodyPr>
          <a:lstStyle>
            <a:lvl1pPr>
              <a:defRPr sz="1800">
                <a:effectLst/>
                <a:latin typeface="+mn-ea"/>
                <a:ea typeface="+mn-ea"/>
              </a:defRPr>
            </a:lvl1pPr>
          </a:lstStyle>
          <a:p>
            <a:r>
              <a:rPr lang="zh-CN" altLang="en-US" smtClean="0"/>
              <a:t>单击此处编辑母版标题样式</a:t>
            </a:r>
            <a:endParaRPr lang="zh-CN" alt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sp>
        <p:nvSpPr>
          <p:cNvPr id="3" name="矩形 2"/>
          <p:cNvSpPr/>
          <p:nvPr/>
        </p:nvSpPr>
        <p:spPr>
          <a:xfrm>
            <a:off x="1357313" y="2868613"/>
            <a:ext cx="142875" cy="9286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zh-CN" altLang="en-US"/>
          </a:p>
        </p:txBody>
      </p:sp>
      <p:pic>
        <p:nvPicPr>
          <p:cNvPr id="4" name="Picture 2" descr="Content_Bottom"/>
          <p:cNvPicPr>
            <a:picLocks noChangeAspect="1" noChangeArrowheads="1"/>
          </p:cNvPicPr>
          <p:nvPr/>
        </p:nvPicPr>
        <p:blipFill>
          <a:blip r:embed="rId2" cstate="print"/>
          <a:srcRect b="13132"/>
          <a:stretch>
            <a:fillRect/>
          </a:stretch>
        </p:blipFill>
        <p:spPr bwMode="auto">
          <a:xfrm>
            <a:off x="1588" y="6527800"/>
            <a:ext cx="9140825" cy="357188"/>
          </a:xfrm>
          <a:prstGeom prst="rect">
            <a:avLst/>
          </a:prstGeom>
          <a:noFill/>
          <a:ln w="9525">
            <a:noFill/>
            <a:miter lim="800000"/>
            <a:headEnd/>
            <a:tailEnd/>
          </a:ln>
        </p:spPr>
      </p:pic>
      <p:grpSp>
        <p:nvGrpSpPr>
          <p:cNvPr id="5" name="组合 9"/>
          <p:cNvGrpSpPr>
            <a:grpSpLocks/>
          </p:cNvGrpSpPr>
          <p:nvPr/>
        </p:nvGrpSpPr>
        <p:grpSpPr bwMode="auto">
          <a:xfrm>
            <a:off x="3175" y="0"/>
            <a:ext cx="9140825" cy="592138"/>
            <a:chOff x="3175" y="0"/>
            <a:chExt cx="9140825" cy="592138"/>
          </a:xfrm>
        </p:grpSpPr>
        <p:pic>
          <p:nvPicPr>
            <p:cNvPr id="6" name="Picture 8" descr="Title_Regular"/>
            <p:cNvPicPr>
              <a:picLocks noChangeAspect="1" noChangeArrowheads="1"/>
            </p:cNvPicPr>
            <p:nvPr userDrawn="1"/>
          </p:nvPicPr>
          <p:blipFill>
            <a:blip r:embed="rId3" cstate="print"/>
            <a:srcRect t="59145"/>
            <a:stretch>
              <a:fillRect/>
            </a:stretch>
          </p:blipFill>
          <p:spPr bwMode="auto">
            <a:xfrm>
              <a:off x="3175" y="0"/>
              <a:ext cx="9140825" cy="592138"/>
            </a:xfrm>
            <a:prstGeom prst="rect">
              <a:avLst/>
            </a:prstGeom>
            <a:noFill/>
            <a:ln w="9525">
              <a:noFill/>
              <a:miter lim="800000"/>
              <a:headEnd/>
              <a:tailEnd/>
            </a:ln>
          </p:spPr>
        </p:pic>
        <p:sp>
          <p:nvSpPr>
            <p:cNvPr id="7" name="TextBox 6"/>
            <p:cNvSpPr txBox="1"/>
            <p:nvPr userDrawn="1"/>
          </p:nvSpPr>
          <p:spPr>
            <a:xfrm>
              <a:off x="119063" y="142875"/>
              <a:ext cx="1800225" cy="307975"/>
            </a:xfrm>
            <a:prstGeom prst="rect">
              <a:avLst/>
            </a:prstGeom>
            <a:noFill/>
          </p:spPr>
          <p:txBody>
            <a:bodyPr wrap="none">
              <a:spAutoFit/>
            </a:bodyPr>
            <a:lstStyle/>
            <a:p>
              <a:pPr fontAlgn="auto">
                <a:spcBef>
                  <a:spcPts val="0"/>
                </a:spcBef>
                <a:spcAft>
                  <a:spcPts val="0"/>
                </a:spcAft>
                <a:defRPr/>
              </a:pPr>
              <a:r>
                <a:rPr lang="zh-CN" altLang="en-US" sz="1400" b="1" dirty="0">
                  <a:solidFill>
                    <a:schemeClr val="bg1">
                      <a:lumMod val="85000"/>
                    </a:schemeClr>
                  </a:solidFill>
                  <a:latin typeface="幼圆" pitchFamily="49" charset="-122"/>
                  <a:ea typeface="幼圆" pitchFamily="49" charset="-122"/>
                </a:rPr>
                <a:t>誠樸雄偉，勵學敦行</a:t>
              </a:r>
            </a:p>
          </p:txBody>
        </p:sp>
      </p:grpSp>
      <p:sp>
        <p:nvSpPr>
          <p:cNvPr id="8" name="矩形 7"/>
          <p:cNvSpPr/>
          <p:nvPr/>
        </p:nvSpPr>
        <p:spPr>
          <a:xfrm>
            <a:off x="2771775" y="6538913"/>
            <a:ext cx="4227513" cy="360362"/>
          </a:xfrm>
          <a:prstGeom prst="rect">
            <a:avLst/>
          </a:prstGeom>
        </p:spPr>
        <p:txBody>
          <a:bodyPr wrap="none" anchor="ctr"/>
          <a:lstStyle/>
          <a:p>
            <a:pPr algn="ctr" fontAlgn="auto">
              <a:spcBef>
                <a:spcPts val="0"/>
              </a:spcBef>
              <a:spcAft>
                <a:spcPts val="0"/>
              </a:spcAft>
              <a:defRPr/>
            </a:pPr>
            <a:r>
              <a:rPr lang="en-US" altLang="ja-JP" sz="1200" dirty="0">
                <a:solidFill>
                  <a:schemeClr val="bg1"/>
                </a:solidFill>
                <a:latin typeface="Calibri" pitchFamily="34" charset="0"/>
                <a:ea typeface="HGP創英角ｺﾞｼｯｸUB" pitchFamily="50" charset="-128"/>
              </a:rPr>
              <a:t>Office of International Cooperation and Exchanges, Nanjing University.</a:t>
            </a:r>
          </a:p>
        </p:txBody>
      </p:sp>
      <p:sp>
        <p:nvSpPr>
          <p:cNvPr id="9" name="灯片编号占位符 5"/>
          <p:cNvSpPr txBox="1">
            <a:spLocks/>
          </p:cNvSpPr>
          <p:nvPr/>
        </p:nvSpPr>
        <p:spPr>
          <a:xfrm>
            <a:off x="8459788" y="6538913"/>
            <a:ext cx="541337" cy="360362"/>
          </a:xfrm>
          <a:prstGeom prst="rect">
            <a:avLst/>
          </a:prstGeom>
          <a:noFill/>
        </p:spPr>
        <p:txBody>
          <a:bodyPr wrap="none" anchor="ctr"/>
          <a:lstStyle>
            <a:lvl1pPr algn="ctr" fontAlgn="auto">
              <a:spcBef>
                <a:spcPts val="0"/>
              </a:spcBef>
              <a:spcAft>
                <a:spcPts val="0"/>
              </a:spcAft>
              <a:defRPr sz="1100" b="1">
                <a:solidFill>
                  <a:schemeClr val="bg1"/>
                </a:solidFill>
                <a:latin typeface="Calibri" pitchFamily="34" charset="0"/>
                <a:ea typeface="+mn-ea"/>
              </a:defRPr>
            </a:lvl1pPr>
          </a:lstStyle>
          <a:p>
            <a:pPr algn="r" defTabSz="914078">
              <a:defRPr/>
            </a:pPr>
            <a:fld id="{2294E3BD-995E-4240-8044-B4D698864D14}" type="slidenum">
              <a:rPr lang="zh-CN" altLang="en-US" sz="1200" smtClean="0"/>
              <a:pPr algn="r" defTabSz="914078">
                <a:defRPr/>
              </a:pPr>
              <a:t>‹#›</a:t>
            </a:fld>
            <a:endParaRPr lang="zh-CN" altLang="en-US" sz="1200" dirty="0"/>
          </a:p>
        </p:txBody>
      </p:sp>
      <p:pic>
        <p:nvPicPr>
          <p:cNvPr id="10" name="图片 8" descr="white.png"/>
          <p:cNvPicPr>
            <a:picLocks noChangeAspect="1"/>
          </p:cNvPicPr>
          <p:nvPr userDrawn="1"/>
        </p:nvPicPr>
        <p:blipFill>
          <a:blip r:embed="rId4" cstate="print"/>
          <a:srcRect/>
          <a:stretch>
            <a:fillRect/>
          </a:stretch>
        </p:blipFill>
        <p:spPr bwMode="auto">
          <a:xfrm>
            <a:off x="7858125" y="88900"/>
            <a:ext cx="1143000" cy="366713"/>
          </a:xfrm>
          <a:prstGeom prst="rect">
            <a:avLst/>
          </a:prstGeom>
          <a:noFill/>
          <a:ln w="9525">
            <a:noFill/>
            <a:miter lim="800000"/>
            <a:headEnd/>
            <a:tailEnd/>
          </a:ln>
        </p:spPr>
      </p:pic>
      <p:sp>
        <p:nvSpPr>
          <p:cNvPr id="11" name="文本占位符 10"/>
          <p:cNvSpPr>
            <a:spLocks noGrp="1"/>
          </p:cNvSpPr>
          <p:nvPr>
            <p:ph type="body" sz="quarter" idx="11"/>
          </p:nvPr>
        </p:nvSpPr>
        <p:spPr>
          <a:xfrm>
            <a:off x="1643064" y="2871978"/>
            <a:ext cx="4572012" cy="914400"/>
          </a:xfrm>
          <a:prstGeom prst="rect">
            <a:avLst/>
          </a:prstGeom>
        </p:spPr>
        <p:txBody>
          <a:bodyPr lIns="91408" tIns="45704" rIns="91408" bIns="45704" anchor="ctr" anchorCtr="0"/>
          <a:lstStyle>
            <a:lvl1pPr>
              <a:lnSpc>
                <a:spcPct val="100000"/>
              </a:lnSpc>
              <a:spcBef>
                <a:spcPts val="1200"/>
              </a:spcBef>
              <a:buNone/>
              <a:defRPr lang="zh-CN" altLang="en-US" sz="2200" b="1" cap="none" spc="0" baseline="0" dirty="0" smtClean="0">
                <a:ln>
                  <a:noFill/>
                </a:ln>
                <a:solidFill>
                  <a:srgbClr val="0070C0"/>
                </a:solidFill>
                <a:effectLst/>
                <a:latin typeface="(使用中文字体)"/>
                <a:ea typeface="微软雅黑" pitchFamily="34" charset="-122"/>
              </a:defRPr>
            </a:lvl1pPr>
          </a:lstStyle>
          <a:p>
            <a:pPr lvl="0"/>
            <a:r>
              <a:rPr lang="zh-CN" altLang="en-US" smtClean="0"/>
              <a:t>单击此处编辑母版文本样式</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p:nvSpPr>
        <p:spPr>
          <a:xfrm>
            <a:off x="5583238" y="6561138"/>
            <a:ext cx="3000375" cy="246062"/>
          </a:xfrm>
          <a:prstGeom prst="rect">
            <a:avLst/>
          </a:prstGeom>
        </p:spPr>
        <p:txBody>
          <a:bodyPr lIns="91408" tIns="45704" rIns="91408" bIns="45704">
            <a:spAutoFit/>
          </a:bodyPr>
          <a:lstStyle/>
          <a:p>
            <a:pPr algn="r" fontAlgn="auto">
              <a:spcBef>
                <a:spcPts val="0"/>
              </a:spcBef>
              <a:spcAft>
                <a:spcPts val="0"/>
              </a:spcAft>
              <a:defRPr/>
            </a:pPr>
            <a:r>
              <a:rPr lang="en-US" altLang="ja-JP" sz="1000" dirty="0">
                <a:solidFill>
                  <a:schemeClr val="bg1"/>
                </a:solidFill>
                <a:latin typeface="Calibri" pitchFamily="34" charset="0"/>
                <a:ea typeface="HGP創英角ｺﾞｼｯｸUB" pitchFamily="50" charset="-128"/>
              </a:rPr>
              <a:t>Copyright © 2011 Abeyond Group. All Rights Reserved.</a:t>
            </a:r>
          </a:p>
        </p:txBody>
      </p:sp>
      <p:pic>
        <p:nvPicPr>
          <p:cNvPr id="3" name="Picture 8" descr="Title_Regular"/>
          <p:cNvPicPr>
            <a:picLocks noChangeAspect="1" noChangeArrowheads="1"/>
          </p:cNvPicPr>
          <p:nvPr/>
        </p:nvPicPr>
        <p:blipFill>
          <a:blip r:embed="rId2" cstate="print"/>
          <a:srcRect t="59145"/>
          <a:stretch>
            <a:fillRect/>
          </a:stretch>
        </p:blipFill>
        <p:spPr bwMode="auto">
          <a:xfrm>
            <a:off x="3175" y="0"/>
            <a:ext cx="9140825" cy="592138"/>
          </a:xfrm>
          <a:prstGeom prst="rect">
            <a:avLst/>
          </a:prstGeom>
          <a:noFill/>
          <a:ln w="9525">
            <a:noFill/>
            <a:miter lim="800000"/>
            <a:headEnd/>
            <a:tailEnd/>
          </a:ln>
        </p:spPr>
      </p:pic>
      <p:sp>
        <p:nvSpPr>
          <p:cNvPr id="4" name="TextBox 3"/>
          <p:cNvSpPr txBox="1"/>
          <p:nvPr/>
        </p:nvSpPr>
        <p:spPr>
          <a:xfrm>
            <a:off x="119063" y="142875"/>
            <a:ext cx="1800225" cy="307975"/>
          </a:xfrm>
          <a:prstGeom prst="rect">
            <a:avLst/>
          </a:prstGeom>
          <a:noFill/>
        </p:spPr>
        <p:txBody>
          <a:bodyPr wrap="none" lIns="91408" tIns="45704" rIns="91408" bIns="45704">
            <a:spAutoFit/>
          </a:bodyPr>
          <a:lstStyle/>
          <a:p>
            <a:pPr fontAlgn="auto">
              <a:spcBef>
                <a:spcPts val="0"/>
              </a:spcBef>
              <a:spcAft>
                <a:spcPts val="0"/>
              </a:spcAft>
              <a:defRPr/>
            </a:pPr>
            <a:r>
              <a:rPr lang="zh-CN" altLang="en-US" sz="1400" b="1" dirty="0">
                <a:solidFill>
                  <a:schemeClr val="bg1">
                    <a:lumMod val="85000"/>
                  </a:schemeClr>
                </a:solidFill>
                <a:latin typeface="幼圆" pitchFamily="49" charset="-122"/>
                <a:ea typeface="幼圆" pitchFamily="49" charset="-122"/>
              </a:rPr>
              <a:t>誠樸雄偉，勵學敦行</a:t>
            </a:r>
          </a:p>
        </p:txBody>
      </p:sp>
      <p:pic>
        <p:nvPicPr>
          <p:cNvPr id="5" name="Picture 2" descr="Content_Bottom"/>
          <p:cNvPicPr>
            <a:picLocks noChangeAspect="1" noChangeArrowheads="1"/>
          </p:cNvPicPr>
          <p:nvPr/>
        </p:nvPicPr>
        <p:blipFill>
          <a:blip r:embed="rId3" cstate="print"/>
          <a:srcRect b="13132"/>
          <a:stretch>
            <a:fillRect/>
          </a:stretch>
        </p:blipFill>
        <p:spPr bwMode="auto">
          <a:xfrm>
            <a:off x="1588" y="6527800"/>
            <a:ext cx="9140825" cy="357188"/>
          </a:xfrm>
          <a:prstGeom prst="rect">
            <a:avLst/>
          </a:prstGeom>
          <a:noFill/>
          <a:ln w="9525">
            <a:noFill/>
            <a:miter lim="800000"/>
            <a:headEnd/>
            <a:tailEnd/>
          </a:ln>
        </p:spPr>
      </p:pic>
      <p:sp>
        <p:nvSpPr>
          <p:cNvPr id="6" name="矩形 5"/>
          <p:cNvSpPr/>
          <p:nvPr/>
        </p:nvSpPr>
        <p:spPr>
          <a:xfrm>
            <a:off x="2771775" y="6538913"/>
            <a:ext cx="4227513" cy="360362"/>
          </a:xfrm>
          <a:prstGeom prst="rect">
            <a:avLst/>
          </a:prstGeom>
        </p:spPr>
        <p:txBody>
          <a:bodyPr wrap="none" anchor="ctr"/>
          <a:lstStyle/>
          <a:p>
            <a:pPr algn="ctr" fontAlgn="auto">
              <a:spcBef>
                <a:spcPts val="0"/>
              </a:spcBef>
              <a:spcAft>
                <a:spcPts val="0"/>
              </a:spcAft>
              <a:defRPr/>
            </a:pPr>
            <a:r>
              <a:rPr lang="en-US" altLang="ja-JP" sz="1200" dirty="0">
                <a:solidFill>
                  <a:schemeClr val="bg1"/>
                </a:solidFill>
                <a:latin typeface="Calibri" pitchFamily="34" charset="0"/>
                <a:ea typeface="HGP創英角ｺﾞｼｯｸUB" pitchFamily="50" charset="-128"/>
              </a:rPr>
              <a:t>Office of International Cooperation and Exchanges, Nanjing University.</a:t>
            </a:r>
          </a:p>
        </p:txBody>
      </p:sp>
      <p:sp>
        <p:nvSpPr>
          <p:cNvPr id="7" name="灯片编号占位符 5"/>
          <p:cNvSpPr txBox="1">
            <a:spLocks/>
          </p:cNvSpPr>
          <p:nvPr/>
        </p:nvSpPr>
        <p:spPr>
          <a:xfrm>
            <a:off x="8459788" y="6538913"/>
            <a:ext cx="541337" cy="360362"/>
          </a:xfrm>
          <a:prstGeom prst="rect">
            <a:avLst/>
          </a:prstGeom>
          <a:noFill/>
        </p:spPr>
        <p:txBody>
          <a:bodyPr wrap="none" anchor="ctr"/>
          <a:lstStyle>
            <a:lvl1pPr algn="ctr" fontAlgn="auto">
              <a:spcBef>
                <a:spcPts val="0"/>
              </a:spcBef>
              <a:spcAft>
                <a:spcPts val="0"/>
              </a:spcAft>
              <a:defRPr sz="1100" b="1">
                <a:solidFill>
                  <a:schemeClr val="bg1"/>
                </a:solidFill>
                <a:latin typeface="Calibri" pitchFamily="34" charset="0"/>
                <a:ea typeface="+mn-ea"/>
              </a:defRPr>
            </a:lvl1pPr>
          </a:lstStyle>
          <a:p>
            <a:pPr algn="r" defTabSz="914078">
              <a:defRPr/>
            </a:pPr>
            <a:fld id="{176FB3D0-BD50-425B-9C60-F22868C4F120}" type="slidenum">
              <a:rPr lang="zh-CN" altLang="en-US" sz="1200" smtClean="0"/>
              <a:pPr algn="r" defTabSz="914078">
                <a:defRPr/>
              </a:pPr>
              <a:t>‹#›</a:t>
            </a:fld>
            <a:endParaRPr lang="zh-CN" altLang="en-US" sz="1200" dirty="0"/>
          </a:p>
        </p:txBody>
      </p:sp>
      <p:pic>
        <p:nvPicPr>
          <p:cNvPr id="8" name="图片 7" descr="white.png"/>
          <p:cNvPicPr>
            <a:picLocks noChangeAspect="1"/>
          </p:cNvPicPr>
          <p:nvPr userDrawn="1"/>
        </p:nvPicPr>
        <p:blipFill>
          <a:blip r:embed="rId4" cstate="print"/>
          <a:srcRect/>
          <a:stretch>
            <a:fillRect/>
          </a:stretch>
        </p:blipFill>
        <p:spPr bwMode="auto">
          <a:xfrm>
            <a:off x="7858125" y="88900"/>
            <a:ext cx="1143000" cy="366713"/>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矩形 1"/>
          <p:cNvSpPr/>
          <p:nvPr/>
        </p:nvSpPr>
        <p:spPr>
          <a:xfrm>
            <a:off x="0" y="3429000"/>
            <a:ext cx="9144000" cy="3429000"/>
          </a:xfrm>
          <a:prstGeom prst="rect">
            <a:avLst/>
          </a:prstGeom>
          <a:solidFill>
            <a:srgbClr val="00528E"/>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fontAlgn="auto">
              <a:spcBef>
                <a:spcPts val="0"/>
              </a:spcBef>
              <a:spcAft>
                <a:spcPts val="0"/>
              </a:spcAft>
              <a:defRPr/>
            </a:pPr>
            <a:endParaRPr lang="zh-CN" altLang="en-US"/>
          </a:p>
        </p:txBody>
      </p:sp>
      <p:grpSp>
        <p:nvGrpSpPr>
          <p:cNvPr id="3" name="Group 140"/>
          <p:cNvGrpSpPr>
            <a:grpSpLocks/>
          </p:cNvGrpSpPr>
          <p:nvPr/>
        </p:nvGrpSpPr>
        <p:grpSpPr bwMode="auto">
          <a:xfrm>
            <a:off x="1071563" y="3857625"/>
            <a:ext cx="7551737" cy="2786063"/>
            <a:chOff x="664" y="1951"/>
            <a:chExt cx="4308" cy="2120"/>
          </a:xfrm>
        </p:grpSpPr>
        <p:sp>
          <p:nvSpPr>
            <p:cNvPr id="4" name="Freeform 141"/>
            <p:cNvSpPr>
              <a:spLocks/>
            </p:cNvSpPr>
            <p:nvPr/>
          </p:nvSpPr>
          <p:spPr bwMode="gray">
            <a:xfrm>
              <a:off x="743" y="2045"/>
              <a:ext cx="1267" cy="1938"/>
            </a:xfrm>
            <a:custGeom>
              <a:avLst/>
              <a:gdLst>
                <a:gd name="T0" fmla="*/ 65 w 1692"/>
                <a:gd name="T1" fmla="*/ 145 h 2586"/>
                <a:gd name="T2" fmla="*/ 180 w 1692"/>
                <a:gd name="T3" fmla="*/ 118 h 2586"/>
                <a:gd name="T4" fmla="*/ 243 w 1692"/>
                <a:gd name="T5" fmla="*/ 135 h 2586"/>
                <a:gd name="T6" fmla="*/ 234 w 1692"/>
                <a:gd name="T7" fmla="*/ 250 h 2586"/>
                <a:gd name="T8" fmla="*/ 153 w 1692"/>
                <a:gd name="T9" fmla="*/ 327 h 2586"/>
                <a:gd name="T10" fmla="*/ 122 w 1692"/>
                <a:gd name="T11" fmla="*/ 401 h 2586"/>
                <a:gd name="T12" fmla="*/ 159 w 1692"/>
                <a:gd name="T13" fmla="*/ 541 h 2586"/>
                <a:gd name="T14" fmla="*/ 177 w 1692"/>
                <a:gd name="T15" fmla="*/ 539 h 2586"/>
                <a:gd name="T16" fmla="*/ 184 w 1692"/>
                <a:gd name="T17" fmla="*/ 509 h 2586"/>
                <a:gd name="T18" fmla="*/ 268 w 1692"/>
                <a:gd name="T19" fmla="*/ 648 h 2586"/>
                <a:gd name="T20" fmla="*/ 365 w 1692"/>
                <a:gd name="T21" fmla="*/ 674 h 2586"/>
                <a:gd name="T22" fmla="*/ 446 w 1692"/>
                <a:gd name="T23" fmla="*/ 758 h 2586"/>
                <a:gd name="T24" fmla="*/ 478 w 1692"/>
                <a:gd name="T25" fmla="*/ 799 h 2586"/>
                <a:gd name="T26" fmla="*/ 432 w 1692"/>
                <a:gd name="T27" fmla="*/ 903 h 2586"/>
                <a:gd name="T28" fmla="*/ 514 w 1692"/>
                <a:gd name="T29" fmla="*/ 1000 h 2586"/>
                <a:gd name="T30" fmla="*/ 580 w 1692"/>
                <a:gd name="T31" fmla="*/ 1135 h 2586"/>
                <a:gd name="T32" fmla="*/ 613 w 1692"/>
                <a:gd name="T33" fmla="*/ 1297 h 2586"/>
                <a:gd name="T34" fmla="*/ 669 w 1692"/>
                <a:gd name="T35" fmla="*/ 1427 h 2586"/>
                <a:gd name="T36" fmla="*/ 717 w 1692"/>
                <a:gd name="T37" fmla="*/ 1416 h 2586"/>
                <a:gd name="T38" fmla="*/ 698 w 1692"/>
                <a:gd name="T39" fmla="*/ 1344 h 2586"/>
                <a:gd name="T40" fmla="*/ 722 w 1692"/>
                <a:gd name="T41" fmla="*/ 1295 h 2586"/>
                <a:gd name="T42" fmla="*/ 767 w 1692"/>
                <a:gd name="T43" fmla="*/ 1252 h 2586"/>
                <a:gd name="T44" fmla="*/ 812 w 1692"/>
                <a:gd name="T45" fmla="*/ 1166 h 2586"/>
                <a:gd name="T46" fmla="*/ 879 w 1692"/>
                <a:gd name="T47" fmla="*/ 1095 h 2586"/>
                <a:gd name="T48" fmla="*/ 910 w 1692"/>
                <a:gd name="T49" fmla="*/ 980 h 2586"/>
                <a:gd name="T50" fmla="*/ 870 w 1692"/>
                <a:gd name="T51" fmla="*/ 864 h 2586"/>
                <a:gd name="T52" fmla="*/ 771 w 1692"/>
                <a:gd name="T53" fmla="*/ 792 h 2586"/>
                <a:gd name="T54" fmla="*/ 619 w 1692"/>
                <a:gd name="T55" fmla="*/ 719 h 2586"/>
                <a:gd name="T56" fmla="*/ 546 w 1692"/>
                <a:gd name="T57" fmla="*/ 707 h 2586"/>
                <a:gd name="T58" fmla="*/ 507 w 1692"/>
                <a:gd name="T59" fmla="*/ 712 h 2586"/>
                <a:gd name="T60" fmla="*/ 446 w 1692"/>
                <a:gd name="T61" fmla="*/ 734 h 2586"/>
                <a:gd name="T62" fmla="*/ 425 w 1692"/>
                <a:gd name="T63" fmla="*/ 659 h 2586"/>
                <a:gd name="T64" fmla="*/ 413 w 1692"/>
                <a:gd name="T65" fmla="*/ 597 h 2586"/>
                <a:gd name="T66" fmla="*/ 354 w 1692"/>
                <a:gd name="T67" fmla="*/ 620 h 2586"/>
                <a:gd name="T68" fmla="*/ 318 w 1692"/>
                <a:gd name="T69" fmla="*/ 534 h 2586"/>
                <a:gd name="T70" fmla="*/ 415 w 1692"/>
                <a:gd name="T71" fmla="*/ 512 h 2586"/>
                <a:gd name="T72" fmla="*/ 473 w 1692"/>
                <a:gd name="T73" fmla="*/ 509 h 2586"/>
                <a:gd name="T74" fmla="*/ 502 w 1692"/>
                <a:gd name="T75" fmla="*/ 505 h 2586"/>
                <a:gd name="T76" fmla="*/ 593 w 1692"/>
                <a:gd name="T77" fmla="*/ 421 h 2586"/>
                <a:gd name="T78" fmla="*/ 664 w 1692"/>
                <a:gd name="T79" fmla="*/ 381 h 2586"/>
                <a:gd name="T80" fmla="*/ 717 w 1692"/>
                <a:gd name="T81" fmla="*/ 357 h 2586"/>
                <a:gd name="T82" fmla="*/ 751 w 1692"/>
                <a:gd name="T83" fmla="*/ 302 h 2586"/>
                <a:gd name="T84" fmla="*/ 722 w 1692"/>
                <a:gd name="T85" fmla="*/ 288 h 2586"/>
                <a:gd name="T86" fmla="*/ 856 w 1692"/>
                <a:gd name="T87" fmla="*/ 256 h 2586"/>
                <a:gd name="T88" fmla="*/ 789 w 1692"/>
                <a:gd name="T89" fmla="*/ 192 h 2586"/>
                <a:gd name="T90" fmla="*/ 744 w 1692"/>
                <a:gd name="T91" fmla="*/ 148 h 2586"/>
                <a:gd name="T92" fmla="*/ 685 w 1692"/>
                <a:gd name="T93" fmla="*/ 205 h 2586"/>
                <a:gd name="T94" fmla="*/ 622 w 1692"/>
                <a:gd name="T95" fmla="*/ 250 h 2586"/>
                <a:gd name="T96" fmla="*/ 573 w 1692"/>
                <a:gd name="T97" fmla="*/ 171 h 2586"/>
                <a:gd name="T98" fmla="*/ 680 w 1692"/>
                <a:gd name="T99" fmla="*/ 135 h 2586"/>
                <a:gd name="T100" fmla="*/ 710 w 1692"/>
                <a:gd name="T101" fmla="*/ 111 h 2586"/>
                <a:gd name="T102" fmla="*/ 744 w 1692"/>
                <a:gd name="T103" fmla="*/ 97 h 2586"/>
                <a:gd name="T104" fmla="*/ 721 w 1692"/>
                <a:gd name="T105" fmla="*/ 81 h 2586"/>
                <a:gd name="T106" fmla="*/ 708 w 1692"/>
                <a:gd name="T107" fmla="*/ 67 h 2586"/>
                <a:gd name="T108" fmla="*/ 674 w 1692"/>
                <a:gd name="T109" fmla="*/ 57 h 2586"/>
                <a:gd name="T110" fmla="*/ 620 w 1692"/>
                <a:gd name="T111" fmla="*/ 76 h 2586"/>
                <a:gd name="T112" fmla="*/ 532 w 1692"/>
                <a:gd name="T113" fmla="*/ 67 h 2586"/>
                <a:gd name="T114" fmla="*/ 309 w 1692"/>
                <a:gd name="T115" fmla="*/ 0 h 2586"/>
                <a:gd name="T116" fmla="*/ 193 w 1692"/>
                <a:gd name="T117" fmla="*/ 18 h 2586"/>
                <a:gd name="T118" fmla="*/ 162 w 1692"/>
                <a:gd name="T119" fmla="*/ 57 h 2586"/>
                <a:gd name="T120" fmla="*/ 72 w 1692"/>
                <a:gd name="T121" fmla="*/ 97 h 2586"/>
                <a:gd name="T122" fmla="*/ 72 w 1692"/>
                <a:gd name="T123" fmla="*/ 121 h 2586"/>
                <a:gd name="T124" fmla="*/ 1 w 1692"/>
                <a:gd name="T125" fmla="*/ 14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 name="Freeform 142"/>
            <p:cNvSpPr>
              <a:spLocks/>
            </p:cNvSpPr>
            <p:nvPr/>
          </p:nvSpPr>
          <p:spPr bwMode="gray">
            <a:xfrm>
              <a:off x="703" y="2230"/>
              <a:ext cx="34" cy="28"/>
            </a:xfrm>
            <a:custGeom>
              <a:avLst/>
              <a:gdLst>
                <a:gd name="T0" fmla="*/ 9 w 46"/>
                <a:gd name="T1" fmla="*/ 2 h 38"/>
                <a:gd name="T2" fmla="*/ 0 w 46"/>
                <a:gd name="T3" fmla="*/ 12 h 38"/>
                <a:gd name="T4" fmla="*/ 12 w 46"/>
                <a:gd name="T5" fmla="*/ 21 h 38"/>
                <a:gd name="T6" fmla="*/ 25 w 46"/>
                <a:gd name="T7" fmla="*/ 14 h 38"/>
                <a:gd name="T8" fmla="*/ 16 w 46"/>
                <a:gd name="T9" fmla="*/ 0 h 38"/>
                <a:gd name="T10" fmla="*/ 9 w 46"/>
                <a:gd name="T11" fmla="*/ 2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 name="Freeform 143"/>
            <p:cNvSpPr>
              <a:spLocks/>
            </p:cNvSpPr>
            <p:nvPr/>
          </p:nvSpPr>
          <p:spPr bwMode="gray">
            <a:xfrm>
              <a:off x="1010" y="2353"/>
              <a:ext cx="39" cy="31"/>
            </a:xfrm>
            <a:custGeom>
              <a:avLst/>
              <a:gdLst>
                <a:gd name="T0" fmla="*/ 7 w 52"/>
                <a:gd name="T1" fmla="*/ 0 h 44"/>
                <a:gd name="T2" fmla="*/ 15 w 52"/>
                <a:gd name="T3" fmla="*/ 23 h 44"/>
                <a:gd name="T4" fmla="*/ 24 w 52"/>
                <a:gd name="T5" fmla="*/ 23 h 44"/>
                <a:gd name="T6" fmla="*/ 22 w 52"/>
                <a:gd name="T7" fmla="*/ 9 h 44"/>
                <a:gd name="T8" fmla="*/ 15 w 52"/>
                <a:gd name="T9" fmla="*/ 1 h 44"/>
                <a:gd name="T10" fmla="*/ 7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 name="Freeform 144"/>
            <p:cNvSpPr>
              <a:spLocks/>
            </p:cNvSpPr>
            <p:nvPr/>
          </p:nvSpPr>
          <p:spPr bwMode="gray">
            <a:xfrm>
              <a:off x="1792" y="2409"/>
              <a:ext cx="98" cy="74"/>
            </a:xfrm>
            <a:custGeom>
              <a:avLst/>
              <a:gdLst>
                <a:gd name="T0" fmla="*/ 55 w 131"/>
                <a:gd name="T1" fmla="*/ 0 h 98"/>
                <a:gd name="T2" fmla="*/ 44 w 131"/>
                <a:gd name="T3" fmla="*/ 5 h 98"/>
                <a:gd name="T4" fmla="*/ 30 w 131"/>
                <a:gd name="T5" fmla="*/ 14 h 98"/>
                <a:gd name="T6" fmla="*/ 22 w 131"/>
                <a:gd name="T7" fmla="*/ 23 h 98"/>
                <a:gd name="T8" fmla="*/ 12 w 131"/>
                <a:gd name="T9" fmla="*/ 29 h 98"/>
                <a:gd name="T10" fmla="*/ 35 w 131"/>
                <a:gd name="T11" fmla="*/ 47 h 98"/>
                <a:gd name="T12" fmla="*/ 44 w 131"/>
                <a:gd name="T13" fmla="*/ 54 h 98"/>
                <a:gd name="T14" fmla="*/ 48 w 131"/>
                <a:gd name="T15" fmla="*/ 52 h 98"/>
                <a:gd name="T16" fmla="*/ 50 w 131"/>
                <a:gd name="T17" fmla="*/ 49 h 98"/>
                <a:gd name="T18" fmla="*/ 55 w 131"/>
                <a:gd name="T19" fmla="*/ 56 h 98"/>
                <a:gd name="T20" fmla="*/ 69 w 131"/>
                <a:gd name="T21" fmla="*/ 49 h 98"/>
                <a:gd name="T22" fmla="*/ 73 w 131"/>
                <a:gd name="T23" fmla="*/ 42 h 98"/>
                <a:gd name="T24" fmla="*/ 57 w 131"/>
                <a:gd name="T25" fmla="*/ 23 h 98"/>
                <a:gd name="T26" fmla="*/ 64 w 131"/>
                <a:gd name="T27" fmla="*/ 14 h 98"/>
                <a:gd name="T28" fmla="*/ 62 w 131"/>
                <a:gd name="T29" fmla="*/ 2 h 98"/>
                <a:gd name="T30" fmla="*/ 55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 name="Freeform 145"/>
            <p:cNvSpPr>
              <a:spLocks/>
            </p:cNvSpPr>
            <p:nvPr/>
          </p:nvSpPr>
          <p:spPr bwMode="gray">
            <a:xfrm>
              <a:off x="1318" y="2793"/>
              <a:ext cx="158" cy="85"/>
            </a:xfrm>
            <a:custGeom>
              <a:avLst/>
              <a:gdLst>
                <a:gd name="T0" fmla="*/ 26 w 212"/>
                <a:gd name="T1" fmla="*/ 7 h 112"/>
                <a:gd name="T2" fmla="*/ 10 w 212"/>
                <a:gd name="T3" fmla="*/ 7 h 112"/>
                <a:gd name="T4" fmla="*/ 3 w 212"/>
                <a:gd name="T5" fmla="*/ 9 h 112"/>
                <a:gd name="T6" fmla="*/ 14 w 212"/>
                <a:gd name="T7" fmla="*/ 29 h 112"/>
                <a:gd name="T8" fmla="*/ 28 w 212"/>
                <a:gd name="T9" fmla="*/ 25 h 112"/>
                <a:gd name="T10" fmla="*/ 51 w 212"/>
                <a:gd name="T11" fmla="*/ 31 h 112"/>
                <a:gd name="T12" fmla="*/ 62 w 212"/>
                <a:gd name="T13" fmla="*/ 34 h 112"/>
                <a:gd name="T14" fmla="*/ 74 w 212"/>
                <a:gd name="T15" fmla="*/ 50 h 112"/>
                <a:gd name="T16" fmla="*/ 78 w 212"/>
                <a:gd name="T17" fmla="*/ 63 h 112"/>
                <a:gd name="T18" fmla="*/ 87 w 212"/>
                <a:gd name="T19" fmla="*/ 56 h 112"/>
                <a:gd name="T20" fmla="*/ 94 w 212"/>
                <a:gd name="T21" fmla="*/ 54 h 112"/>
                <a:gd name="T22" fmla="*/ 104 w 212"/>
                <a:gd name="T23" fmla="*/ 58 h 112"/>
                <a:gd name="T24" fmla="*/ 108 w 212"/>
                <a:gd name="T25" fmla="*/ 45 h 112"/>
                <a:gd name="T26" fmla="*/ 85 w 212"/>
                <a:gd name="T27" fmla="*/ 31 h 112"/>
                <a:gd name="T28" fmla="*/ 58 w 212"/>
                <a:gd name="T29" fmla="*/ 11 h 112"/>
                <a:gd name="T30" fmla="*/ 30 w 212"/>
                <a:gd name="T31" fmla="*/ 15 h 112"/>
                <a:gd name="T32" fmla="*/ 26 w 212"/>
                <a:gd name="T33" fmla="*/ 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 name="Freeform 146"/>
            <p:cNvSpPr>
              <a:spLocks/>
            </p:cNvSpPr>
            <p:nvPr/>
          </p:nvSpPr>
          <p:spPr bwMode="gray">
            <a:xfrm>
              <a:off x="1448" y="2857"/>
              <a:ext cx="99" cy="41"/>
            </a:xfrm>
            <a:custGeom>
              <a:avLst/>
              <a:gdLst>
                <a:gd name="T0" fmla="*/ 31 w 133"/>
                <a:gd name="T1" fmla="*/ 0 h 54"/>
                <a:gd name="T2" fmla="*/ 24 w 133"/>
                <a:gd name="T3" fmla="*/ 4 h 54"/>
                <a:gd name="T4" fmla="*/ 17 w 133"/>
                <a:gd name="T5" fmla="*/ 17 h 54"/>
                <a:gd name="T6" fmla="*/ 8 w 133"/>
                <a:gd name="T7" fmla="*/ 20 h 54"/>
                <a:gd name="T8" fmla="*/ 1 w 133"/>
                <a:gd name="T9" fmla="*/ 24 h 54"/>
                <a:gd name="T10" fmla="*/ 7 w 133"/>
                <a:gd name="T11" fmla="*/ 31 h 54"/>
                <a:gd name="T12" fmla="*/ 74 w 133"/>
                <a:gd name="T13" fmla="*/ 20 h 54"/>
                <a:gd name="T14" fmla="*/ 68 w 133"/>
                <a:gd name="T15" fmla="*/ 9 h 54"/>
                <a:gd name="T16" fmla="*/ 58 w 133"/>
                <a:gd name="T17" fmla="*/ 5 h 54"/>
                <a:gd name="T18" fmla="*/ 56 w 133"/>
                <a:gd name="T19" fmla="*/ 14 h 54"/>
                <a:gd name="T20" fmla="*/ 49 w 133"/>
                <a:gd name="T21" fmla="*/ 11 h 54"/>
                <a:gd name="T22" fmla="*/ 37 w 133"/>
                <a:gd name="T23" fmla="*/ 8 h 54"/>
                <a:gd name="T24" fmla="*/ 31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 name="Freeform 147"/>
            <p:cNvSpPr>
              <a:spLocks/>
            </p:cNvSpPr>
            <p:nvPr/>
          </p:nvSpPr>
          <p:spPr bwMode="gray">
            <a:xfrm>
              <a:off x="1553" y="2884"/>
              <a:ext cx="38" cy="17"/>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1" name="Freeform 148"/>
            <p:cNvSpPr>
              <a:spLocks/>
            </p:cNvSpPr>
            <p:nvPr/>
          </p:nvSpPr>
          <p:spPr bwMode="gray">
            <a:xfrm>
              <a:off x="1609" y="2886"/>
              <a:ext cx="13" cy="25"/>
            </a:xfrm>
            <a:custGeom>
              <a:avLst/>
              <a:gdLst>
                <a:gd name="T0" fmla="*/ 7 w 16"/>
                <a:gd name="T1" fmla="*/ 0 h 34"/>
                <a:gd name="T2" fmla="*/ 0 w 16"/>
                <a:gd name="T3" fmla="*/ 7 h 34"/>
                <a:gd name="T4" fmla="*/ 9 w 16"/>
                <a:gd name="T5" fmla="*/ 18 h 34"/>
                <a:gd name="T6" fmla="*/ 7 w 16"/>
                <a:gd name="T7" fmla="*/ 10 h 34"/>
                <a:gd name="T8" fmla="*/ 9 w 16"/>
                <a:gd name="T9" fmla="*/ 3 h 34"/>
                <a:gd name="T10" fmla="*/ 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2" name="Freeform 149"/>
            <p:cNvSpPr>
              <a:spLocks/>
            </p:cNvSpPr>
            <p:nvPr/>
          </p:nvSpPr>
          <p:spPr bwMode="gray">
            <a:xfrm>
              <a:off x="1426" y="2040"/>
              <a:ext cx="180" cy="88"/>
            </a:xfrm>
            <a:custGeom>
              <a:avLst/>
              <a:gdLst>
                <a:gd name="T0" fmla="*/ 36 w 240"/>
                <a:gd name="T1" fmla="*/ 1 h 117"/>
                <a:gd name="T2" fmla="*/ 14 w 240"/>
                <a:gd name="T3" fmla="*/ 17 h 117"/>
                <a:gd name="T4" fmla="*/ 4 w 240"/>
                <a:gd name="T5" fmla="*/ 21 h 117"/>
                <a:gd name="T6" fmla="*/ 0 w 240"/>
                <a:gd name="T7" fmla="*/ 22 h 117"/>
                <a:gd name="T8" fmla="*/ 15 w 240"/>
                <a:gd name="T9" fmla="*/ 33 h 117"/>
                <a:gd name="T10" fmla="*/ 22 w 240"/>
                <a:gd name="T11" fmla="*/ 35 h 117"/>
                <a:gd name="T12" fmla="*/ 38 w 240"/>
                <a:gd name="T13" fmla="*/ 26 h 117"/>
                <a:gd name="T14" fmla="*/ 45 w 240"/>
                <a:gd name="T15" fmla="*/ 24 h 117"/>
                <a:gd name="T16" fmla="*/ 46 w 240"/>
                <a:gd name="T17" fmla="*/ 31 h 117"/>
                <a:gd name="T18" fmla="*/ 36 w 240"/>
                <a:gd name="T19" fmla="*/ 35 h 117"/>
                <a:gd name="T20" fmla="*/ 41 w 240"/>
                <a:gd name="T21" fmla="*/ 41 h 117"/>
                <a:gd name="T22" fmla="*/ 23 w 240"/>
                <a:gd name="T23" fmla="*/ 49 h 117"/>
                <a:gd name="T24" fmla="*/ 40 w 240"/>
                <a:gd name="T25" fmla="*/ 62 h 117"/>
                <a:gd name="T26" fmla="*/ 46 w 240"/>
                <a:gd name="T27" fmla="*/ 64 h 117"/>
                <a:gd name="T28" fmla="*/ 67 w 240"/>
                <a:gd name="T29" fmla="*/ 58 h 117"/>
                <a:gd name="T30" fmla="*/ 85 w 240"/>
                <a:gd name="T31" fmla="*/ 59 h 117"/>
                <a:gd name="T32" fmla="*/ 94 w 240"/>
                <a:gd name="T33" fmla="*/ 66 h 117"/>
                <a:gd name="T34" fmla="*/ 115 w 240"/>
                <a:gd name="T35" fmla="*/ 62 h 117"/>
                <a:gd name="T36" fmla="*/ 126 w 240"/>
                <a:gd name="T37" fmla="*/ 58 h 117"/>
                <a:gd name="T38" fmla="*/ 125 w 240"/>
                <a:gd name="T39" fmla="*/ 44 h 117"/>
                <a:gd name="T40" fmla="*/ 132 w 240"/>
                <a:gd name="T41" fmla="*/ 39 h 117"/>
                <a:gd name="T42" fmla="*/ 134 w 240"/>
                <a:gd name="T43" fmla="*/ 26 h 117"/>
                <a:gd name="T44" fmla="*/ 119 w 240"/>
                <a:gd name="T45" fmla="*/ 32 h 117"/>
                <a:gd name="T46" fmla="*/ 113 w 240"/>
                <a:gd name="T47" fmla="*/ 24 h 117"/>
                <a:gd name="T48" fmla="*/ 97 w 240"/>
                <a:gd name="T49" fmla="*/ 26 h 117"/>
                <a:gd name="T50" fmla="*/ 76 w 240"/>
                <a:gd name="T51" fmla="*/ 5 h 117"/>
                <a:gd name="T52" fmla="*/ 53 w 240"/>
                <a:gd name="T53" fmla="*/ 6 h 117"/>
                <a:gd name="T54" fmla="*/ 46 w 240"/>
                <a:gd name="T55" fmla="*/ 1 h 117"/>
                <a:gd name="T56" fmla="*/ 3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3" name="Freeform 150"/>
            <p:cNvSpPr>
              <a:spLocks/>
            </p:cNvSpPr>
            <p:nvPr/>
          </p:nvSpPr>
          <p:spPr bwMode="gray">
            <a:xfrm>
              <a:off x="1506" y="1999"/>
              <a:ext cx="146" cy="59"/>
            </a:xfrm>
            <a:custGeom>
              <a:avLst/>
              <a:gdLst>
                <a:gd name="T0" fmla="*/ 55 w 194"/>
                <a:gd name="T1" fmla="*/ 6 h 80"/>
                <a:gd name="T2" fmla="*/ 8 w 194"/>
                <a:gd name="T3" fmla="*/ 14 h 80"/>
                <a:gd name="T4" fmla="*/ 5 w 194"/>
                <a:gd name="T5" fmla="*/ 19 h 80"/>
                <a:gd name="T6" fmla="*/ 32 w 194"/>
                <a:gd name="T7" fmla="*/ 29 h 80"/>
                <a:gd name="T8" fmla="*/ 77 w 194"/>
                <a:gd name="T9" fmla="*/ 42 h 80"/>
                <a:gd name="T10" fmla="*/ 99 w 194"/>
                <a:gd name="T11" fmla="*/ 38 h 80"/>
                <a:gd name="T12" fmla="*/ 106 w 194"/>
                <a:gd name="T13" fmla="*/ 36 h 80"/>
                <a:gd name="T14" fmla="*/ 99 w 194"/>
                <a:gd name="T15" fmla="*/ 25 h 80"/>
                <a:gd name="T16" fmla="*/ 93 w 194"/>
                <a:gd name="T17" fmla="*/ 20 h 80"/>
                <a:gd name="T18" fmla="*/ 73 w 194"/>
                <a:gd name="T19" fmla="*/ 14 h 80"/>
                <a:gd name="T20" fmla="*/ 55 w 194"/>
                <a:gd name="T21" fmla="*/ 6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4" name="Freeform 151"/>
            <p:cNvSpPr>
              <a:spLocks/>
            </p:cNvSpPr>
            <p:nvPr/>
          </p:nvSpPr>
          <p:spPr bwMode="gray">
            <a:xfrm>
              <a:off x="1711" y="2069"/>
              <a:ext cx="233" cy="190"/>
            </a:xfrm>
            <a:custGeom>
              <a:avLst/>
              <a:gdLst>
                <a:gd name="T0" fmla="*/ 38 w 310"/>
                <a:gd name="T1" fmla="*/ 5 h 254"/>
                <a:gd name="T2" fmla="*/ 29 w 310"/>
                <a:gd name="T3" fmla="*/ 13 h 254"/>
                <a:gd name="T4" fmla="*/ 12 w 310"/>
                <a:gd name="T5" fmla="*/ 22 h 254"/>
                <a:gd name="T6" fmla="*/ 30 w 310"/>
                <a:gd name="T7" fmla="*/ 43 h 254"/>
                <a:gd name="T8" fmla="*/ 44 w 310"/>
                <a:gd name="T9" fmla="*/ 48 h 254"/>
                <a:gd name="T10" fmla="*/ 58 w 310"/>
                <a:gd name="T11" fmla="*/ 55 h 254"/>
                <a:gd name="T12" fmla="*/ 71 w 310"/>
                <a:gd name="T13" fmla="*/ 48 h 254"/>
                <a:gd name="T14" fmla="*/ 80 w 310"/>
                <a:gd name="T15" fmla="*/ 57 h 254"/>
                <a:gd name="T16" fmla="*/ 84 w 310"/>
                <a:gd name="T17" fmla="*/ 71 h 254"/>
                <a:gd name="T18" fmla="*/ 65 w 310"/>
                <a:gd name="T19" fmla="*/ 85 h 254"/>
                <a:gd name="T20" fmla="*/ 50 w 310"/>
                <a:gd name="T21" fmla="*/ 96 h 254"/>
                <a:gd name="T22" fmla="*/ 39 w 310"/>
                <a:gd name="T23" fmla="*/ 94 h 254"/>
                <a:gd name="T24" fmla="*/ 32 w 310"/>
                <a:gd name="T25" fmla="*/ 92 h 254"/>
                <a:gd name="T26" fmla="*/ 24 w 310"/>
                <a:gd name="T27" fmla="*/ 105 h 254"/>
                <a:gd name="T28" fmla="*/ 22 w 310"/>
                <a:gd name="T29" fmla="*/ 111 h 254"/>
                <a:gd name="T30" fmla="*/ 41 w 310"/>
                <a:gd name="T31" fmla="*/ 114 h 254"/>
                <a:gd name="T32" fmla="*/ 53 w 310"/>
                <a:gd name="T33" fmla="*/ 114 h 254"/>
                <a:gd name="T34" fmla="*/ 65 w 310"/>
                <a:gd name="T35" fmla="*/ 129 h 254"/>
                <a:gd name="T36" fmla="*/ 71 w 310"/>
                <a:gd name="T37" fmla="*/ 132 h 254"/>
                <a:gd name="T38" fmla="*/ 78 w 310"/>
                <a:gd name="T39" fmla="*/ 134 h 254"/>
                <a:gd name="T40" fmla="*/ 88 w 310"/>
                <a:gd name="T41" fmla="*/ 141 h 254"/>
                <a:gd name="T42" fmla="*/ 102 w 310"/>
                <a:gd name="T43" fmla="*/ 132 h 254"/>
                <a:gd name="T44" fmla="*/ 115 w 310"/>
                <a:gd name="T45" fmla="*/ 132 h 254"/>
                <a:gd name="T46" fmla="*/ 129 w 310"/>
                <a:gd name="T47" fmla="*/ 119 h 254"/>
                <a:gd name="T48" fmla="*/ 127 w 310"/>
                <a:gd name="T49" fmla="*/ 103 h 254"/>
                <a:gd name="T50" fmla="*/ 123 w 310"/>
                <a:gd name="T51" fmla="*/ 96 h 254"/>
                <a:gd name="T52" fmla="*/ 132 w 310"/>
                <a:gd name="T53" fmla="*/ 94 h 254"/>
                <a:gd name="T54" fmla="*/ 138 w 310"/>
                <a:gd name="T55" fmla="*/ 102 h 254"/>
                <a:gd name="T56" fmla="*/ 140 w 310"/>
                <a:gd name="T57" fmla="*/ 110 h 254"/>
                <a:gd name="T58" fmla="*/ 147 w 310"/>
                <a:gd name="T59" fmla="*/ 108 h 254"/>
                <a:gd name="T60" fmla="*/ 171 w 310"/>
                <a:gd name="T61" fmla="*/ 94 h 254"/>
                <a:gd name="T62" fmla="*/ 165 w 310"/>
                <a:gd name="T63" fmla="*/ 82 h 254"/>
                <a:gd name="T64" fmla="*/ 147 w 310"/>
                <a:gd name="T65" fmla="*/ 69 h 254"/>
                <a:gd name="T66" fmla="*/ 150 w 310"/>
                <a:gd name="T67" fmla="*/ 60 h 254"/>
                <a:gd name="T68" fmla="*/ 156 w 310"/>
                <a:gd name="T69" fmla="*/ 58 h 254"/>
                <a:gd name="T70" fmla="*/ 143 w 310"/>
                <a:gd name="T71" fmla="*/ 35 h 254"/>
                <a:gd name="T72" fmla="*/ 132 w 310"/>
                <a:gd name="T73" fmla="*/ 33 h 254"/>
                <a:gd name="T74" fmla="*/ 125 w 310"/>
                <a:gd name="T75" fmla="*/ 31 h 254"/>
                <a:gd name="T76" fmla="*/ 113 w 310"/>
                <a:gd name="T77" fmla="*/ 19 h 254"/>
                <a:gd name="T78" fmla="*/ 88 w 310"/>
                <a:gd name="T79" fmla="*/ 25 h 254"/>
                <a:gd name="T80" fmla="*/ 95 w 310"/>
                <a:gd name="T81" fmla="*/ 14 h 254"/>
                <a:gd name="T82" fmla="*/ 78 w 310"/>
                <a:gd name="T83" fmla="*/ 10 h 254"/>
                <a:gd name="T84" fmla="*/ 67 w 310"/>
                <a:gd name="T85" fmla="*/ 10 h 254"/>
                <a:gd name="T86" fmla="*/ 38 w 310"/>
                <a:gd name="T87" fmla="*/ 5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5" name="Freeform 152"/>
            <p:cNvSpPr>
              <a:spLocks/>
            </p:cNvSpPr>
            <p:nvPr/>
          </p:nvSpPr>
          <p:spPr bwMode="gray">
            <a:xfrm>
              <a:off x="1709" y="1987"/>
              <a:ext cx="44" cy="36"/>
            </a:xfrm>
            <a:custGeom>
              <a:avLst/>
              <a:gdLst>
                <a:gd name="T0" fmla="*/ 14 w 59"/>
                <a:gd name="T1" fmla="*/ 0 h 50"/>
                <a:gd name="T2" fmla="*/ 0 w 59"/>
                <a:gd name="T3" fmla="*/ 5 h 50"/>
                <a:gd name="T4" fmla="*/ 16 w 59"/>
                <a:gd name="T5" fmla="*/ 22 h 50"/>
                <a:gd name="T6" fmla="*/ 27 w 59"/>
                <a:gd name="T7" fmla="*/ 27 h 50"/>
                <a:gd name="T8" fmla="*/ 32 w 59"/>
                <a:gd name="T9" fmla="*/ 16 h 50"/>
                <a:gd name="T10" fmla="*/ 25 w 59"/>
                <a:gd name="T11" fmla="*/ 4 h 50"/>
                <a:gd name="T12" fmla="*/ 14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6" name="Freeform 153"/>
            <p:cNvSpPr>
              <a:spLocks/>
            </p:cNvSpPr>
            <p:nvPr/>
          </p:nvSpPr>
          <p:spPr bwMode="gray">
            <a:xfrm>
              <a:off x="1625" y="2057"/>
              <a:ext cx="65" cy="42"/>
            </a:xfrm>
            <a:custGeom>
              <a:avLst/>
              <a:gdLst>
                <a:gd name="T0" fmla="*/ 25 w 86"/>
                <a:gd name="T1" fmla="*/ 4 h 57"/>
                <a:gd name="T2" fmla="*/ 14 w 86"/>
                <a:gd name="T3" fmla="*/ 13 h 57"/>
                <a:gd name="T4" fmla="*/ 2 w 86"/>
                <a:gd name="T5" fmla="*/ 15 h 57"/>
                <a:gd name="T6" fmla="*/ 9 w 86"/>
                <a:gd name="T7" fmla="*/ 31 h 57"/>
                <a:gd name="T8" fmla="*/ 42 w 86"/>
                <a:gd name="T9" fmla="*/ 19 h 57"/>
                <a:gd name="T10" fmla="*/ 49 w 86"/>
                <a:gd name="T11" fmla="*/ 10 h 57"/>
                <a:gd name="T12" fmla="*/ 32 w 86"/>
                <a:gd name="T13" fmla="*/ 4 h 57"/>
                <a:gd name="T14" fmla="*/ 25 w 86"/>
                <a:gd name="T15" fmla="*/ 4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7" name="Freeform 154"/>
            <p:cNvSpPr>
              <a:spLocks/>
            </p:cNvSpPr>
            <p:nvPr/>
          </p:nvSpPr>
          <p:spPr bwMode="gray">
            <a:xfrm>
              <a:off x="1693" y="2065"/>
              <a:ext cx="54" cy="25"/>
            </a:xfrm>
            <a:custGeom>
              <a:avLst/>
              <a:gdLst>
                <a:gd name="T0" fmla="*/ 22 w 73"/>
                <a:gd name="T1" fmla="*/ 0 h 34"/>
                <a:gd name="T2" fmla="*/ 5 w 73"/>
                <a:gd name="T3" fmla="*/ 9 h 34"/>
                <a:gd name="T4" fmla="*/ 13 w 73"/>
                <a:gd name="T5" fmla="*/ 18 h 34"/>
                <a:gd name="T6" fmla="*/ 28 w 73"/>
                <a:gd name="T7" fmla="*/ 15 h 34"/>
                <a:gd name="T8" fmla="*/ 35 w 73"/>
                <a:gd name="T9" fmla="*/ 11 h 34"/>
                <a:gd name="T10" fmla="*/ 22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8" name="Freeform 155"/>
            <p:cNvSpPr>
              <a:spLocks/>
            </p:cNvSpPr>
            <p:nvPr/>
          </p:nvSpPr>
          <p:spPr bwMode="gray">
            <a:xfrm>
              <a:off x="1664" y="2030"/>
              <a:ext cx="64" cy="34"/>
            </a:xfrm>
            <a:custGeom>
              <a:avLst/>
              <a:gdLst>
                <a:gd name="T0" fmla="*/ 33 w 85"/>
                <a:gd name="T1" fmla="*/ 6 h 45"/>
                <a:gd name="T2" fmla="*/ 16 w 85"/>
                <a:gd name="T3" fmla="*/ 2 h 45"/>
                <a:gd name="T4" fmla="*/ 0 w 85"/>
                <a:gd name="T5" fmla="*/ 11 h 45"/>
                <a:gd name="T6" fmla="*/ 23 w 85"/>
                <a:gd name="T7" fmla="*/ 18 h 45"/>
                <a:gd name="T8" fmla="*/ 36 w 85"/>
                <a:gd name="T9" fmla="*/ 23 h 45"/>
                <a:gd name="T10" fmla="*/ 47 w 85"/>
                <a:gd name="T11" fmla="*/ 11 h 45"/>
                <a:gd name="T12" fmla="*/ 47 w 85"/>
                <a:gd name="T13" fmla="*/ 4 h 45"/>
                <a:gd name="T14" fmla="*/ 36 w 85"/>
                <a:gd name="T15" fmla="*/ 0 h 45"/>
                <a:gd name="T16" fmla="*/ 33 w 85"/>
                <a:gd name="T17" fmla="*/ 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9" name="Freeform 156"/>
            <p:cNvSpPr>
              <a:spLocks/>
            </p:cNvSpPr>
            <p:nvPr/>
          </p:nvSpPr>
          <p:spPr bwMode="gray">
            <a:xfrm>
              <a:off x="1637" y="1997"/>
              <a:ext cx="44" cy="24"/>
            </a:xfrm>
            <a:custGeom>
              <a:avLst/>
              <a:gdLst>
                <a:gd name="T0" fmla="*/ 9 w 58"/>
                <a:gd name="T1" fmla="*/ 2 h 31"/>
                <a:gd name="T2" fmla="*/ 0 w 58"/>
                <a:gd name="T3" fmla="*/ 11 h 31"/>
                <a:gd name="T4" fmla="*/ 11 w 58"/>
                <a:gd name="T5" fmla="*/ 17 h 31"/>
                <a:gd name="T6" fmla="*/ 16 w 58"/>
                <a:gd name="T7" fmla="*/ 12 h 31"/>
                <a:gd name="T8" fmla="*/ 30 w 58"/>
                <a:gd name="T9" fmla="*/ 7 h 31"/>
                <a:gd name="T10" fmla="*/ 25 w 58"/>
                <a:gd name="T11" fmla="*/ 0 h 31"/>
                <a:gd name="T12" fmla="*/ 9 w 58"/>
                <a:gd name="T13" fmla="*/ 2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0" name="Freeform 157"/>
            <p:cNvSpPr>
              <a:spLocks/>
            </p:cNvSpPr>
            <p:nvPr/>
          </p:nvSpPr>
          <p:spPr bwMode="gray">
            <a:xfrm>
              <a:off x="1751" y="2001"/>
              <a:ext cx="114" cy="76"/>
            </a:xfrm>
            <a:custGeom>
              <a:avLst/>
              <a:gdLst>
                <a:gd name="T0" fmla="*/ 22 w 152"/>
                <a:gd name="T1" fmla="*/ 0 h 102"/>
                <a:gd name="T2" fmla="*/ 7 w 152"/>
                <a:gd name="T3" fmla="*/ 4 h 102"/>
                <a:gd name="T4" fmla="*/ 2 w 152"/>
                <a:gd name="T5" fmla="*/ 22 h 102"/>
                <a:gd name="T6" fmla="*/ 7 w 152"/>
                <a:gd name="T7" fmla="*/ 32 h 102"/>
                <a:gd name="T8" fmla="*/ 0 w 152"/>
                <a:gd name="T9" fmla="*/ 41 h 102"/>
                <a:gd name="T10" fmla="*/ 31 w 152"/>
                <a:gd name="T11" fmla="*/ 49 h 102"/>
                <a:gd name="T12" fmla="*/ 46 w 152"/>
                <a:gd name="T13" fmla="*/ 52 h 102"/>
                <a:gd name="T14" fmla="*/ 85 w 152"/>
                <a:gd name="T15" fmla="*/ 49 h 102"/>
                <a:gd name="T16" fmla="*/ 43 w 152"/>
                <a:gd name="T17" fmla="*/ 40 h 102"/>
                <a:gd name="T18" fmla="*/ 30 w 152"/>
                <a:gd name="T19" fmla="*/ 35 h 102"/>
                <a:gd name="T20" fmla="*/ 25 w 152"/>
                <a:gd name="T21" fmla="*/ 29 h 102"/>
                <a:gd name="T22" fmla="*/ 28 w 152"/>
                <a:gd name="T23" fmla="*/ 20 h 102"/>
                <a:gd name="T24" fmla="*/ 22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1" name="Freeform 158"/>
            <p:cNvSpPr>
              <a:spLocks/>
            </p:cNvSpPr>
            <p:nvPr/>
          </p:nvSpPr>
          <p:spPr bwMode="gray">
            <a:xfrm>
              <a:off x="664" y="2245"/>
              <a:ext cx="25" cy="16"/>
            </a:xfrm>
            <a:custGeom>
              <a:avLst/>
              <a:gdLst>
                <a:gd name="T0" fmla="*/ 18 w 34"/>
                <a:gd name="T1" fmla="*/ 0 h 20"/>
                <a:gd name="T2" fmla="*/ 13 w 34"/>
                <a:gd name="T3" fmla="*/ 11 h 20"/>
                <a:gd name="T4" fmla="*/ 2 w 34"/>
                <a:gd name="T5" fmla="*/ 10 h 20"/>
                <a:gd name="T6" fmla="*/ 2 w 34"/>
                <a:gd name="T7" fmla="*/ 3 h 20"/>
                <a:gd name="T8" fmla="*/ 18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2" name="Freeform 159"/>
            <p:cNvSpPr>
              <a:spLocks/>
            </p:cNvSpPr>
            <p:nvPr/>
          </p:nvSpPr>
          <p:spPr bwMode="gray">
            <a:xfrm>
              <a:off x="1421" y="2756"/>
              <a:ext cx="16" cy="12"/>
            </a:xfrm>
            <a:custGeom>
              <a:avLst/>
              <a:gdLst>
                <a:gd name="T0" fmla="*/ 2 w 21"/>
                <a:gd name="T1" fmla="*/ 0 h 16"/>
                <a:gd name="T2" fmla="*/ 8 w 21"/>
                <a:gd name="T3" fmla="*/ 9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3" name="Freeform 160"/>
            <p:cNvSpPr>
              <a:spLocks/>
            </p:cNvSpPr>
            <p:nvPr/>
          </p:nvSpPr>
          <p:spPr bwMode="gray">
            <a:xfrm>
              <a:off x="1424" y="2781"/>
              <a:ext cx="16" cy="12"/>
            </a:xfrm>
            <a:custGeom>
              <a:avLst/>
              <a:gdLst>
                <a:gd name="T0" fmla="*/ 2 w 21"/>
                <a:gd name="T1" fmla="*/ 0 h 16"/>
                <a:gd name="T2" fmla="*/ 8 w 21"/>
                <a:gd name="T3" fmla="*/ 9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4" name="Freeform 161"/>
            <p:cNvSpPr>
              <a:spLocks/>
            </p:cNvSpPr>
            <p:nvPr/>
          </p:nvSpPr>
          <p:spPr bwMode="gray">
            <a:xfrm>
              <a:off x="1628" y="2913"/>
              <a:ext cx="15" cy="12"/>
            </a:xfrm>
            <a:custGeom>
              <a:avLst/>
              <a:gdLst>
                <a:gd name="T0" fmla="*/ 1 w 21"/>
                <a:gd name="T1" fmla="*/ 0 h 16"/>
                <a:gd name="T2" fmla="*/ 6 w 21"/>
                <a:gd name="T3" fmla="*/ 9 h 16"/>
                <a:gd name="T4" fmla="*/ 1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5" name="Freeform 162"/>
            <p:cNvSpPr>
              <a:spLocks/>
            </p:cNvSpPr>
            <p:nvPr/>
          </p:nvSpPr>
          <p:spPr bwMode="gray">
            <a:xfrm>
              <a:off x="1752" y="2429"/>
              <a:ext cx="38" cy="18"/>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6" name="Freeform 163"/>
            <p:cNvSpPr>
              <a:spLocks/>
            </p:cNvSpPr>
            <p:nvPr/>
          </p:nvSpPr>
          <p:spPr bwMode="gray">
            <a:xfrm>
              <a:off x="1652" y="2224"/>
              <a:ext cx="38" cy="18"/>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7" name="Freeform 164"/>
            <p:cNvSpPr>
              <a:spLocks/>
            </p:cNvSpPr>
            <p:nvPr/>
          </p:nvSpPr>
          <p:spPr bwMode="gray">
            <a:xfrm>
              <a:off x="1717" y="2045"/>
              <a:ext cx="39" cy="18"/>
            </a:xfrm>
            <a:custGeom>
              <a:avLst/>
              <a:gdLst>
                <a:gd name="T0" fmla="*/ 8 w 51"/>
                <a:gd name="T1" fmla="*/ 0 h 24"/>
                <a:gd name="T2" fmla="*/ 4 w 51"/>
                <a:gd name="T3" fmla="*/ 10 h 24"/>
                <a:gd name="T4" fmla="*/ 16 w 51"/>
                <a:gd name="T5" fmla="*/ 14 h 24"/>
                <a:gd name="T6" fmla="*/ 19 w 51"/>
                <a:gd name="T7" fmla="*/ 2 h 24"/>
                <a:gd name="T8" fmla="*/ 8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8" name="Freeform 165"/>
            <p:cNvSpPr>
              <a:spLocks/>
            </p:cNvSpPr>
            <p:nvPr/>
          </p:nvSpPr>
          <p:spPr bwMode="gray">
            <a:xfrm>
              <a:off x="1780" y="2153"/>
              <a:ext cx="38" cy="18"/>
            </a:xfrm>
            <a:custGeom>
              <a:avLst/>
              <a:gdLst>
                <a:gd name="T0" fmla="*/ 7 w 51"/>
                <a:gd name="T1" fmla="*/ 0 h 24"/>
                <a:gd name="T2" fmla="*/ 4 w 51"/>
                <a:gd name="T3" fmla="*/ 10 h 24"/>
                <a:gd name="T4" fmla="*/ 15 w 51"/>
                <a:gd name="T5" fmla="*/ 14 h 24"/>
                <a:gd name="T6" fmla="*/ 19 w 51"/>
                <a:gd name="T7" fmla="*/ 2 h 24"/>
                <a:gd name="T8" fmla="*/ 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29" name="Freeform 166"/>
            <p:cNvSpPr>
              <a:spLocks/>
            </p:cNvSpPr>
            <p:nvPr/>
          </p:nvSpPr>
          <p:spPr bwMode="gray">
            <a:xfrm>
              <a:off x="1796" y="1951"/>
              <a:ext cx="696" cy="345"/>
            </a:xfrm>
            <a:custGeom>
              <a:avLst/>
              <a:gdLst>
                <a:gd name="T0" fmla="*/ 16 w 929"/>
                <a:gd name="T1" fmla="*/ 31 h 462"/>
                <a:gd name="T2" fmla="*/ 3 w 929"/>
                <a:gd name="T3" fmla="*/ 52 h 462"/>
                <a:gd name="T4" fmla="*/ 20 w 929"/>
                <a:gd name="T5" fmla="*/ 56 h 462"/>
                <a:gd name="T6" fmla="*/ 9 w 929"/>
                <a:gd name="T7" fmla="*/ 65 h 462"/>
                <a:gd name="T8" fmla="*/ 58 w 929"/>
                <a:gd name="T9" fmla="*/ 76 h 462"/>
                <a:gd name="T10" fmla="*/ 79 w 929"/>
                <a:gd name="T11" fmla="*/ 73 h 462"/>
                <a:gd name="T12" fmla="*/ 140 w 929"/>
                <a:gd name="T13" fmla="*/ 43 h 462"/>
                <a:gd name="T14" fmla="*/ 169 w 929"/>
                <a:gd name="T15" fmla="*/ 37 h 462"/>
                <a:gd name="T16" fmla="*/ 182 w 929"/>
                <a:gd name="T17" fmla="*/ 45 h 462"/>
                <a:gd name="T18" fmla="*/ 153 w 929"/>
                <a:gd name="T19" fmla="*/ 49 h 462"/>
                <a:gd name="T20" fmla="*/ 136 w 929"/>
                <a:gd name="T21" fmla="*/ 63 h 462"/>
                <a:gd name="T22" fmla="*/ 142 w 929"/>
                <a:gd name="T23" fmla="*/ 67 h 462"/>
                <a:gd name="T24" fmla="*/ 146 w 929"/>
                <a:gd name="T25" fmla="*/ 88 h 462"/>
                <a:gd name="T26" fmla="*/ 196 w 929"/>
                <a:gd name="T27" fmla="*/ 108 h 462"/>
                <a:gd name="T28" fmla="*/ 189 w 929"/>
                <a:gd name="T29" fmla="*/ 118 h 462"/>
                <a:gd name="T30" fmla="*/ 207 w 929"/>
                <a:gd name="T31" fmla="*/ 138 h 462"/>
                <a:gd name="T32" fmla="*/ 196 w 929"/>
                <a:gd name="T33" fmla="*/ 149 h 462"/>
                <a:gd name="T34" fmla="*/ 182 w 929"/>
                <a:gd name="T35" fmla="*/ 165 h 462"/>
                <a:gd name="T36" fmla="*/ 165 w 929"/>
                <a:gd name="T37" fmla="*/ 182 h 462"/>
                <a:gd name="T38" fmla="*/ 164 w 929"/>
                <a:gd name="T39" fmla="*/ 236 h 462"/>
                <a:gd name="T40" fmla="*/ 187 w 929"/>
                <a:gd name="T41" fmla="*/ 250 h 462"/>
                <a:gd name="T42" fmla="*/ 218 w 929"/>
                <a:gd name="T43" fmla="*/ 252 h 462"/>
                <a:gd name="T44" fmla="*/ 232 w 929"/>
                <a:gd name="T45" fmla="*/ 237 h 462"/>
                <a:gd name="T46" fmla="*/ 284 w 929"/>
                <a:gd name="T47" fmla="*/ 200 h 462"/>
                <a:gd name="T48" fmla="*/ 321 w 929"/>
                <a:gd name="T49" fmla="*/ 187 h 462"/>
                <a:gd name="T50" fmla="*/ 363 w 929"/>
                <a:gd name="T51" fmla="*/ 173 h 462"/>
                <a:gd name="T52" fmla="*/ 404 w 929"/>
                <a:gd name="T53" fmla="*/ 163 h 462"/>
                <a:gd name="T54" fmla="*/ 428 w 929"/>
                <a:gd name="T55" fmla="*/ 146 h 462"/>
                <a:gd name="T56" fmla="*/ 449 w 929"/>
                <a:gd name="T57" fmla="*/ 112 h 462"/>
                <a:gd name="T58" fmla="*/ 450 w 929"/>
                <a:gd name="T59" fmla="*/ 86 h 462"/>
                <a:gd name="T60" fmla="*/ 450 w 929"/>
                <a:gd name="T61" fmla="*/ 70 h 462"/>
                <a:gd name="T62" fmla="*/ 467 w 929"/>
                <a:gd name="T63" fmla="*/ 50 h 462"/>
                <a:gd name="T64" fmla="*/ 491 w 929"/>
                <a:gd name="T65" fmla="*/ 52 h 462"/>
                <a:gd name="T66" fmla="*/ 518 w 929"/>
                <a:gd name="T67" fmla="*/ 29 h 462"/>
                <a:gd name="T68" fmla="*/ 498 w 929"/>
                <a:gd name="T69" fmla="*/ 31 h 462"/>
                <a:gd name="T70" fmla="*/ 476 w 929"/>
                <a:gd name="T71" fmla="*/ 25 h 462"/>
                <a:gd name="T72" fmla="*/ 446 w 929"/>
                <a:gd name="T73" fmla="*/ 12 h 462"/>
                <a:gd name="T74" fmla="*/ 360 w 929"/>
                <a:gd name="T75" fmla="*/ 14 h 462"/>
                <a:gd name="T76" fmla="*/ 328 w 929"/>
                <a:gd name="T77" fmla="*/ 21 h 462"/>
                <a:gd name="T78" fmla="*/ 312 w 929"/>
                <a:gd name="T79" fmla="*/ 21 h 462"/>
                <a:gd name="T80" fmla="*/ 290 w 929"/>
                <a:gd name="T81" fmla="*/ 30 h 462"/>
                <a:gd name="T82" fmla="*/ 268 w 929"/>
                <a:gd name="T83" fmla="*/ 16 h 462"/>
                <a:gd name="T84" fmla="*/ 243 w 929"/>
                <a:gd name="T85" fmla="*/ 22 h 462"/>
                <a:gd name="T86" fmla="*/ 205 w 929"/>
                <a:gd name="T87" fmla="*/ 29 h 462"/>
                <a:gd name="T88" fmla="*/ 230 w 929"/>
                <a:gd name="T89" fmla="*/ 21 h 462"/>
                <a:gd name="T90" fmla="*/ 198 w 929"/>
                <a:gd name="T91" fmla="*/ 4 h 462"/>
                <a:gd name="T92" fmla="*/ 187 w 929"/>
                <a:gd name="T93" fmla="*/ 1 h 462"/>
                <a:gd name="T94" fmla="*/ 176 w 929"/>
                <a:gd name="T95" fmla="*/ 4 h 462"/>
                <a:gd name="T96" fmla="*/ 135 w 929"/>
                <a:gd name="T97" fmla="*/ 9 h 462"/>
                <a:gd name="T98" fmla="*/ 90 w 929"/>
                <a:gd name="T99" fmla="*/ 16 h 462"/>
                <a:gd name="T100" fmla="*/ 61 w 929"/>
                <a:gd name="T101" fmla="*/ 14 h 462"/>
                <a:gd name="T102" fmla="*/ 64 w 929"/>
                <a:gd name="T103" fmla="*/ 38 h 462"/>
                <a:gd name="T104" fmla="*/ 58 w 929"/>
                <a:gd name="T105" fmla="*/ 29 h 462"/>
                <a:gd name="T106" fmla="*/ 34 w 929"/>
                <a:gd name="T107" fmla="*/ 23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0" name="Freeform 167"/>
            <p:cNvSpPr>
              <a:spLocks/>
            </p:cNvSpPr>
            <p:nvPr/>
          </p:nvSpPr>
          <p:spPr bwMode="gray">
            <a:xfrm>
              <a:off x="2009" y="2135"/>
              <a:ext cx="39" cy="24"/>
            </a:xfrm>
            <a:custGeom>
              <a:avLst/>
              <a:gdLst>
                <a:gd name="T0" fmla="*/ 20 w 52"/>
                <a:gd name="T1" fmla="*/ 0 h 32"/>
                <a:gd name="T2" fmla="*/ 5 w 52"/>
                <a:gd name="T3" fmla="*/ 11 h 32"/>
                <a:gd name="T4" fmla="*/ 14 w 52"/>
                <a:gd name="T5" fmla="*/ 18 h 32"/>
                <a:gd name="T6" fmla="*/ 24 w 52"/>
                <a:gd name="T7" fmla="*/ 16 h 32"/>
                <a:gd name="T8" fmla="*/ 20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1" name="Freeform 168"/>
            <p:cNvSpPr>
              <a:spLocks/>
            </p:cNvSpPr>
            <p:nvPr/>
          </p:nvSpPr>
          <p:spPr bwMode="gray">
            <a:xfrm>
              <a:off x="2292" y="2201"/>
              <a:ext cx="128" cy="54"/>
            </a:xfrm>
            <a:custGeom>
              <a:avLst/>
              <a:gdLst>
                <a:gd name="T0" fmla="*/ 57 w 172"/>
                <a:gd name="T1" fmla="*/ 4 h 72"/>
                <a:gd name="T2" fmla="*/ 36 w 172"/>
                <a:gd name="T3" fmla="*/ 2 h 72"/>
                <a:gd name="T4" fmla="*/ 30 w 172"/>
                <a:gd name="T5" fmla="*/ 0 h 72"/>
                <a:gd name="T6" fmla="*/ 0 w 172"/>
                <a:gd name="T7" fmla="*/ 16 h 72"/>
                <a:gd name="T8" fmla="*/ 16 w 172"/>
                <a:gd name="T9" fmla="*/ 22 h 72"/>
                <a:gd name="T10" fmla="*/ 23 w 172"/>
                <a:gd name="T11" fmla="*/ 34 h 72"/>
                <a:gd name="T12" fmla="*/ 36 w 172"/>
                <a:gd name="T13" fmla="*/ 38 h 72"/>
                <a:gd name="T14" fmla="*/ 43 w 172"/>
                <a:gd name="T15" fmla="*/ 40 h 72"/>
                <a:gd name="T16" fmla="*/ 72 w 172"/>
                <a:gd name="T17" fmla="*/ 34 h 72"/>
                <a:gd name="T18" fmla="*/ 95 w 172"/>
                <a:gd name="T19" fmla="*/ 25 h 72"/>
                <a:gd name="T20" fmla="*/ 82 w 172"/>
                <a:gd name="T21" fmla="*/ 10 h 72"/>
                <a:gd name="T22" fmla="*/ 75 w 172"/>
                <a:gd name="T23" fmla="*/ 2 h 72"/>
                <a:gd name="T24" fmla="*/ 57 w 172"/>
                <a:gd name="T25" fmla="*/ 4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2" name="Freeform 169"/>
            <p:cNvSpPr>
              <a:spLocks/>
            </p:cNvSpPr>
            <p:nvPr/>
          </p:nvSpPr>
          <p:spPr bwMode="gray">
            <a:xfrm>
              <a:off x="2393" y="2038"/>
              <a:ext cx="39" cy="24"/>
            </a:xfrm>
            <a:custGeom>
              <a:avLst/>
              <a:gdLst>
                <a:gd name="T0" fmla="*/ 20 w 52"/>
                <a:gd name="T1" fmla="*/ 0 h 32"/>
                <a:gd name="T2" fmla="*/ 5 w 52"/>
                <a:gd name="T3" fmla="*/ 11 h 32"/>
                <a:gd name="T4" fmla="*/ 14 w 52"/>
                <a:gd name="T5" fmla="*/ 18 h 32"/>
                <a:gd name="T6" fmla="*/ 24 w 52"/>
                <a:gd name="T7" fmla="*/ 16 h 32"/>
                <a:gd name="T8" fmla="*/ 20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3" name="Freeform 170"/>
            <p:cNvSpPr>
              <a:spLocks/>
            </p:cNvSpPr>
            <p:nvPr/>
          </p:nvSpPr>
          <p:spPr bwMode="gray">
            <a:xfrm>
              <a:off x="2662" y="2007"/>
              <a:ext cx="155" cy="63"/>
            </a:xfrm>
            <a:custGeom>
              <a:avLst/>
              <a:gdLst>
                <a:gd name="T0" fmla="*/ 108 w 206"/>
                <a:gd name="T1" fmla="*/ 4 h 85"/>
                <a:gd name="T2" fmla="*/ 59 w 206"/>
                <a:gd name="T3" fmla="*/ 5 h 85"/>
                <a:gd name="T4" fmla="*/ 62 w 206"/>
                <a:gd name="T5" fmla="*/ 14 h 85"/>
                <a:gd name="T6" fmla="*/ 61 w 206"/>
                <a:gd name="T7" fmla="*/ 18 h 85"/>
                <a:gd name="T8" fmla="*/ 50 w 206"/>
                <a:gd name="T9" fmla="*/ 15 h 85"/>
                <a:gd name="T10" fmla="*/ 44 w 206"/>
                <a:gd name="T11" fmla="*/ 10 h 85"/>
                <a:gd name="T12" fmla="*/ 13 w 206"/>
                <a:gd name="T13" fmla="*/ 15 h 85"/>
                <a:gd name="T14" fmla="*/ 17 w 206"/>
                <a:gd name="T15" fmla="*/ 27 h 85"/>
                <a:gd name="T16" fmla="*/ 31 w 206"/>
                <a:gd name="T17" fmla="*/ 29 h 85"/>
                <a:gd name="T18" fmla="*/ 42 w 206"/>
                <a:gd name="T19" fmla="*/ 40 h 85"/>
                <a:gd name="T20" fmla="*/ 50 w 206"/>
                <a:gd name="T21" fmla="*/ 47 h 85"/>
                <a:gd name="T22" fmla="*/ 62 w 206"/>
                <a:gd name="T23" fmla="*/ 37 h 85"/>
                <a:gd name="T24" fmla="*/ 68 w 206"/>
                <a:gd name="T25" fmla="*/ 33 h 85"/>
                <a:gd name="T26" fmla="*/ 72 w 206"/>
                <a:gd name="T27" fmla="*/ 26 h 85"/>
                <a:gd name="T28" fmla="*/ 95 w 206"/>
                <a:gd name="T29" fmla="*/ 19 h 85"/>
                <a:gd name="T30" fmla="*/ 106 w 206"/>
                <a:gd name="T31" fmla="*/ 17 h 85"/>
                <a:gd name="T32" fmla="*/ 113 w 206"/>
                <a:gd name="T33" fmla="*/ 15 h 85"/>
                <a:gd name="T34" fmla="*/ 108 w 206"/>
                <a:gd name="T35" fmla="*/ 4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4" name="Freeform 171"/>
            <p:cNvSpPr>
              <a:spLocks/>
            </p:cNvSpPr>
            <p:nvPr/>
          </p:nvSpPr>
          <p:spPr bwMode="gray">
            <a:xfrm>
              <a:off x="2759" y="2039"/>
              <a:ext cx="48" cy="21"/>
            </a:xfrm>
            <a:custGeom>
              <a:avLst/>
              <a:gdLst>
                <a:gd name="T0" fmla="*/ 20 w 64"/>
                <a:gd name="T1" fmla="*/ 4 h 28"/>
                <a:gd name="T2" fmla="*/ 4 w 64"/>
                <a:gd name="T3" fmla="*/ 2 h 28"/>
                <a:gd name="T4" fmla="*/ 13 w 64"/>
                <a:gd name="T5" fmla="*/ 16 h 28"/>
                <a:gd name="T6" fmla="*/ 30 w 64"/>
                <a:gd name="T7" fmla="*/ 8 h 28"/>
                <a:gd name="T8" fmla="*/ 20 w 64"/>
                <a:gd name="T9" fmla="*/ 4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5" name="Freeform 172"/>
            <p:cNvSpPr>
              <a:spLocks/>
            </p:cNvSpPr>
            <p:nvPr/>
          </p:nvSpPr>
          <p:spPr bwMode="gray">
            <a:xfrm>
              <a:off x="2467" y="2311"/>
              <a:ext cx="109" cy="132"/>
            </a:xfrm>
            <a:custGeom>
              <a:avLst/>
              <a:gdLst>
                <a:gd name="T0" fmla="*/ 13 w 146"/>
                <a:gd name="T1" fmla="*/ 10 h 176"/>
                <a:gd name="T2" fmla="*/ 0 w 146"/>
                <a:gd name="T3" fmla="*/ 14 h 176"/>
                <a:gd name="T4" fmla="*/ 7 w 146"/>
                <a:gd name="T5" fmla="*/ 24 h 176"/>
                <a:gd name="T6" fmla="*/ 19 w 146"/>
                <a:gd name="T7" fmla="*/ 49 h 176"/>
                <a:gd name="T8" fmla="*/ 29 w 146"/>
                <a:gd name="T9" fmla="*/ 51 h 176"/>
                <a:gd name="T10" fmla="*/ 28 w 146"/>
                <a:gd name="T11" fmla="*/ 60 h 176"/>
                <a:gd name="T12" fmla="*/ 16 w 146"/>
                <a:gd name="T13" fmla="*/ 64 h 176"/>
                <a:gd name="T14" fmla="*/ 9 w 146"/>
                <a:gd name="T15" fmla="*/ 73 h 176"/>
                <a:gd name="T16" fmla="*/ 10 w 146"/>
                <a:gd name="T17" fmla="*/ 77 h 176"/>
                <a:gd name="T18" fmla="*/ 16 w 146"/>
                <a:gd name="T19" fmla="*/ 79 h 176"/>
                <a:gd name="T20" fmla="*/ 10 w 146"/>
                <a:gd name="T21" fmla="*/ 95 h 176"/>
                <a:gd name="T22" fmla="*/ 11 w 146"/>
                <a:gd name="T23" fmla="*/ 98 h 176"/>
                <a:gd name="T24" fmla="*/ 19 w 146"/>
                <a:gd name="T25" fmla="*/ 96 h 176"/>
                <a:gd name="T26" fmla="*/ 32 w 146"/>
                <a:gd name="T27" fmla="*/ 95 h 176"/>
                <a:gd name="T28" fmla="*/ 52 w 146"/>
                <a:gd name="T29" fmla="*/ 96 h 176"/>
                <a:gd name="T30" fmla="*/ 61 w 146"/>
                <a:gd name="T31" fmla="*/ 95 h 176"/>
                <a:gd name="T32" fmla="*/ 68 w 146"/>
                <a:gd name="T33" fmla="*/ 93 h 176"/>
                <a:gd name="T34" fmla="*/ 72 w 146"/>
                <a:gd name="T35" fmla="*/ 79 h 176"/>
                <a:gd name="T36" fmla="*/ 81 w 146"/>
                <a:gd name="T37" fmla="*/ 75 h 176"/>
                <a:gd name="T38" fmla="*/ 61 w 146"/>
                <a:gd name="T39" fmla="*/ 62 h 176"/>
                <a:gd name="T40" fmla="*/ 49 w 146"/>
                <a:gd name="T41" fmla="*/ 46 h 176"/>
                <a:gd name="T42" fmla="*/ 46 w 146"/>
                <a:gd name="T43" fmla="*/ 39 h 176"/>
                <a:gd name="T44" fmla="*/ 36 w 146"/>
                <a:gd name="T45" fmla="*/ 34 h 176"/>
                <a:gd name="T46" fmla="*/ 48 w 146"/>
                <a:gd name="T47" fmla="*/ 26 h 176"/>
                <a:gd name="T48" fmla="*/ 36 w 146"/>
                <a:gd name="T49" fmla="*/ 17 h 176"/>
                <a:gd name="T50" fmla="*/ 39 w 146"/>
                <a:gd name="T51" fmla="*/ 8 h 176"/>
                <a:gd name="T52" fmla="*/ 25 w 146"/>
                <a:gd name="T53" fmla="*/ 1 h 176"/>
                <a:gd name="T54" fmla="*/ 16 w 146"/>
                <a:gd name="T55" fmla="*/ 5 h 176"/>
                <a:gd name="T56" fmla="*/ 13 w 146"/>
                <a:gd name="T57" fmla="*/ 10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6" name="Freeform 173"/>
            <p:cNvSpPr>
              <a:spLocks/>
            </p:cNvSpPr>
            <p:nvPr/>
          </p:nvSpPr>
          <p:spPr bwMode="gray">
            <a:xfrm>
              <a:off x="2413" y="2359"/>
              <a:ext cx="69" cy="68"/>
            </a:xfrm>
            <a:custGeom>
              <a:avLst/>
              <a:gdLst>
                <a:gd name="T0" fmla="*/ 32 w 92"/>
                <a:gd name="T1" fmla="*/ 3 h 92"/>
                <a:gd name="T2" fmla="*/ 46 w 92"/>
                <a:gd name="T3" fmla="*/ 4 h 92"/>
                <a:gd name="T4" fmla="*/ 52 w 92"/>
                <a:gd name="T5" fmla="*/ 14 h 92"/>
                <a:gd name="T6" fmla="*/ 44 w 92"/>
                <a:gd name="T7" fmla="*/ 26 h 92"/>
                <a:gd name="T8" fmla="*/ 26 w 92"/>
                <a:gd name="T9" fmla="*/ 41 h 92"/>
                <a:gd name="T10" fmla="*/ 10 w 92"/>
                <a:gd name="T11" fmla="*/ 50 h 92"/>
                <a:gd name="T12" fmla="*/ 4 w 92"/>
                <a:gd name="T13" fmla="*/ 39 h 92"/>
                <a:gd name="T14" fmla="*/ 11 w 92"/>
                <a:gd name="T15" fmla="*/ 35 h 92"/>
                <a:gd name="T16" fmla="*/ 8 w 92"/>
                <a:gd name="T17" fmla="*/ 25 h 92"/>
                <a:gd name="T18" fmla="*/ 22 w 92"/>
                <a:gd name="T19" fmla="*/ 16 h 92"/>
                <a:gd name="T20" fmla="*/ 32 w 92"/>
                <a:gd name="T21" fmla="*/ 3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7" name="Freeform 174"/>
            <p:cNvSpPr>
              <a:spLocks/>
            </p:cNvSpPr>
            <p:nvPr/>
          </p:nvSpPr>
          <p:spPr bwMode="gray">
            <a:xfrm>
              <a:off x="4099" y="3502"/>
              <a:ext cx="474" cy="495"/>
            </a:xfrm>
            <a:custGeom>
              <a:avLst/>
              <a:gdLst>
                <a:gd name="T0" fmla="*/ 119 w 633"/>
                <a:gd name="T1" fmla="*/ 6 h 660"/>
                <a:gd name="T2" fmla="*/ 99 w 633"/>
                <a:gd name="T3" fmla="*/ 10 h 660"/>
                <a:gd name="T4" fmla="*/ 81 w 633"/>
                <a:gd name="T5" fmla="*/ 29 h 660"/>
                <a:gd name="T6" fmla="*/ 58 w 633"/>
                <a:gd name="T7" fmla="*/ 33 h 660"/>
                <a:gd name="T8" fmla="*/ 47 w 633"/>
                <a:gd name="T9" fmla="*/ 42 h 660"/>
                <a:gd name="T10" fmla="*/ 38 w 633"/>
                <a:gd name="T11" fmla="*/ 64 h 660"/>
                <a:gd name="T12" fmla="*/ 20 w 633"/>
                <a:gd name="T13" fmla="*/ 94 h 660"/>
                <a:gd name="T14" fmla="*/ 0 w 633"/>
                <a:gd name="T15" fmla="*/ 101 h 660"/>
                <a:gd name="T16" fmla="*/ 40 w 633"/>
                <a:gd name="T17" fmla="*/ 181 h 660"/>
                <a:gd name="T18" fmla="*/ 67 w 633"/>
                <a:gd name="T19" fmla="*/ 240 h 660"/>
                <a:gd name="T20" fmla="*/ 81 w 633"/>
                <a:gd name="T21" fmla="*/ 249 h 660"/>
                <a:gd name="T22" fmla="*/ 94 w 633"/>
                <a:gd name="T23" fmla="*/ 253 h 660"/>
                <a:gd name="T24" fmla="*/ 128 w 633"/>
                <a:gd name="T25" fmla="*/ 242 h 660"/>
                <a:gd name="T26" fmla="*/ 142 w 633"/>
                <a:gd name="T27" fmla="*/ 238 h 660"/>
                <a:gd name="T28" fmla="*/ 168 w 633"/>
                <a:gd name="T29" fmla="*/ 253 h 660"/>
                <a:gd name="T30" fmla="*/ 182 w 633"/>
                <a:gd name="T31" fmla="*/ 296 h 660"/>
                <a:gd name="T32" fmla="*/ 189 w 633"/>
                <a:gd name="T33" fmla="*/ 294 h 660"/>
                <a:gd name="T34" fmla="*/ 193 w 633"/>
                <a:gd name="T35" fmla="*/ 287 h 660"/>
                <a:gd name="T36" fmla="*/ 207 w 633"/>
                <a:gd name="T37" fmla="*/ 307 h 660"/>
                <a:gd name="T38" fmla="*/ 227 w 633"/>
                <a:gd name="T39" fmla="*/ 321 h 660"/>
                <a:gd name="T40" fmla="*/ 244 w 633"/>
                <a:gd name="T41" fmla="*/ 339 h 660"/>
                <a:gd name="T42" fmla="*/ 249 w 633"/>
                <a:gd name="T43" fmla="*/ 346 h 660"/>
                <a:gd name="T44" fmla="*/ 255 w 633"/>
                <a:gd name="T45" fmla="*/ 350 h 660"/>
                <a:gd name="T46" fmla="*/ 271 w 633"/>
                <a:gd name="T47" fmla="*/ 368 h 660"/>
                <a:gd name="T48" fmla="*/ 276 w 633"/>
                <a:gd name="T49" fmla="*/ 355 h 660"/>
                <a:gd name="T50" fmla="*/ 303 w 633"/>
                <a:gd name="T51" fmla="*/ 370 h 660"/>
                <a:gd name="T52" fmla="*/ 329 w 633"/>
                <a:gd name="T53" fmla="*/ 368 h 660"/>
                <a:gd name="T54" fmla="*/ 345 w 633"/>
                <a:gd name="T55" fmla="*/ 298 h 660"/>
                <a:gd name="T56" fmla="*/ 354 w 633"/>
                <a:gd name="T57" fmla="*/ 260 h 660"/>
                <a:gd name="T58" fmla="*/ 347 w 633"/>
                <a:gd name="T59" fmla="*/ 206 h 660"/>
                <a:gd name="T60" fmla="*/ 300 w 633"/>
                <a:gd name="T61" fmla="*/ 152 h 660"/>
                <a:gd name="T62" fmla="*/ 296 w 633"/>
                <a:gd name="T63" fmla="*/ 132 h 660"/>
                <a:gd name="T64" fmla="*/ 258 w 633"/>
                <a:gd name="T65" fmla="*/ 101 h 660"/>
                <a:gd name="T66" fmla="*/ 264 w 633"/>
                <a:gd name="T67" fmla="*/ 87 h 660"/>
                <a:gd name="T68" fmla="*/ 255 w 633"/>
                <a:gd name="T69" fmla="*/ 73 h 660"/>
                <a:gd name="T70" fmla="*/ 234 w 633"/>
                <a:gd name="T71" fmla="*/ 44 h 660"/>
                <a:gd name="T72" fmla="*/ 220 w 633"/>
                <a:gd name="T73" fmla="*/ 17 h 660"/>
                <a:gd name="T74" fmla="*/ 218 w 633"/>
                <a:gd name="T75" fmla="*/ 10 h 660"/>
                <a:gd name="T76" fmla="*/ 204 w 633"/>
                <a:gd name="T77" fmla="*/ 85 h 660"/>
                <a:gd name="T78" fmla="*/ 182 w 633"/>
                <a:gd name="T79" fmla="*/ 64 h 660"/>
                <a:gd name="T80" fmla="*/ 164 w 633"/>
                <a:gd name="T81" fmla="*/ 62 h 660"/>
                <a:gd name="T82" fmla="*/ 153 w 633"/>
                <a:gd name="T83" fmla="*/ 49 h 660"/>
                <a:gd name="T84" fmla="*/ 148 w 633"/>
                <a:gd name="T85" fmla="*/ 35 h 660"/>
                <a:gd name="T86" fmla="*/ 155 w 633"/>
                <a:gd name="T87" fmla="*/ 31 h 660"/>
                <a:gd name="T88" fmla="*/ 135 w 633"/>
                <a:gd name="T89" fmla="*/ 10 h 660"/>
                <a:gd name="T90" fmla="*/ 121 w 633"/>
                <a:gd name="T91" fmla="*/ 6 h 660"/>
                <a:gd name="T92" fmla="*/ 115 w 633"/>
                <a:gd name="T93" fmla="*/ 4 h 660"/>
                <a:gd name="T94" fmla="*/ 119 w 633"/>
                <a:gd name="T95" fmla="*/ 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8" name="Freeform 175"/>
            <p:cNvSpPr>
              <a:spLocks/>
            </p:cNvSpPr>
            <p:nvPr/>
          </p:nvSpPr>
          <p:spPr bwMode="gray">
            <a:xfrm>
              <a:off x="4246" y="3241"/>
              <a:ext cx="320" cy="210"/>
            </a:xfrm>
            <a:custGeom>
              <a:avLst/>
              <a:gdLst>
                <a:gd name="T0" fmla="*/ 47 w 426"/>
                <a:gd name="T1" fmla="*/ 34 h 280"/>
                <a:gd name="T2" fmla="*/ 38 w 426"/>
                <a:gd name="T3" fmla="*/ 20 h 280"/>
                <a:gd name="T4" fmla="*/ 36 w 426"/>
                <a:gd name="T5" fmla="*/ 9 h 280"/>
                <a:gd name="T6" fmla="*/ 29 w 426"/>
                <a:gd name="T7" fmla="*/ 7 h 280"/>
                <a:gd name="T8" fmla="*/ 9 w 426"/>
                <a:gd name="T9" fmla="*/ 9 h 280"/>
                <a:gd name="T10" fmla="*/ 25 w 426"/>
                <a:gd name="T11" fmla="*/ 22 h 280"/>
                <a:gd name="T12" fmla="*/ 27 w 426"/>
                <a:gd name="T13" fmla="*/ 29 h 280"/>
                <a:gd name="T14" fmla="*/ 13 w 426"/>
                <a:gd name="T15" fmla="*/ 38 h 280"/>
                <a:gd name="T16" fmla="*/ 49 w 426"/>
                <a:gd name="T17" fmla="*/ 52 h 280"/>
                <a:gd name="T18" fmla="*/ 70 w 426"/>
                <a:gd name="T19" fmla="*/ 63 h 280"/>
                <a:gd name="T20" fmla="*/ 72 w 426"/>
                <a:gd name="T21" fmla="*/ 70 h 280"/>
                <a:gd name="T22" fmla="*/ 79 w 426"/>
                <a:gd name="T23" fmla="*/ 74 h 280"/>
                <a:gd name="T24" fmla="*/ 83 w 426"/>
                <a:gd name="T25" fmla="*/ 88 h 280"/>
                <a:gd name="T26" fmla="*/ 74 w 426"/>
                <a:gd name="T27" fmla="*/ 110 h 280"/>
                <a:gd name="T28" fmla="*/ 101 w 426"/>
                <a:gd name="T29" fmla="*/ 106 h 280"/>
                <a:gd name="T30" fmla="*/ 108 w 426"/>
                <a:gd name="T31" fmla="*/ 121 h 280"/>
                <a:gd name="T32" fmla="*/ 121 w 426"/>
                <a:gd name="T33" fmla="*/ 126 h 280"/>
                <a:gd name="T34" fmla="*/ 128 w 426"/>
                <a:gd name="T35" fmla="*/ 128 h 280"/>
                <a:gd name="T36" fmla="*/ 142 w 426"/>
                <a:gd name="T37" fmla="*/ 126 h 280"/>
                <a:gd name="T38" fmla="*/ 155 w 426"/>
                <a:gd name="T39" fmla="*/ 110 h 280"/>
                <a:gd name="T40" fmla="*/ 189 w 426"/>
                <a:gd name="T41" fmla="*/ 142 h 280"/>
                <a:gd name="T42" fmla="*/ 204 w 426"/>
                <a:gd name="T43" fmla="*/ 157 h 280"/>
                <a:gd name="T44" fmla="*/ 202 w 426"/>
                <a:gd name="T45" fmla="*/ 126 h 280"/>
                <a:gd name="T46" fmla="*/ 189 w 426"/>
                <a:gd name="T47" fmla="*/ 112 h 280"/>
                <a:gd name="T48" fmla="*/ 209 w 426"/>
                <a:gd name="T49" fmla="*/ 94 h 280"/>
                <a:gd name="T50" fmla="*/ 229 w 426"/>
                <a:gd name="T51" fmla="*/ 88 h 280"/>
                <a:gd name="T52" fmla="*/ 236 w 426"/>
                <a:gd name="T53" fmla="*/ 85 h 280"/>
                <a:gd name="T54" fmla="*/ 238 w 426"/>
                <a:gd name="T55" fmla="*/ 79 h 280"/>
                <a:gd name="T56" fmla="*/ 200 w 426"/>
                <a:gd name="T57" fmla="*/ 83 h 280"/>
                <a:gd name="T58" fmla="*/ 171 w 426"/>
                <a:gd name="T59" fmla="*/ 79 h 280"/>
                <a:gd name="T60" fmla="*/ 168 w 426"/>
                <a:gd name="T61" fmla="*/ 72 h 280"/>
                <a:gd name="T62" fmla="*/ 164 w 426"/>
                <a:gd name="T63" fmla="*/ 65 h 280"/>
                <a:gd name="T64" fmla="*/ 124 w 426"/>
                <a:gd name="T65" fmla="*/ 45 h 280"/>
                <a:gd name="T66" fmla="*/ 90 w 426"/>
                <a:gd name="T67" fmla="*/ 34 h 280"/>
                <a:gd name="T68" fmla="*/ 76 w 426"/>
                <a:gd name="T69" fmla="*/ 29 h 280"/>
                <a:gd name="T70" fmla="*/ 45 w 426"/>
                <a:gd name="T71" fmla="*/ 29 h 280"/>
                <a:gd name="T72" fmla="*/ 38 w 426"/>
                <a:gd name="T73" fmla="*/ 18 h 280"/>
                <a:gd name="T74" fmla="*/ 3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39" name="Freeform 176"/>
            <p:cNvSpPr>
              <a:spLocks/>
            </p:cNvSpPr>
            <p:nvPr/>
          </p:nvSpPr>
          <p:spPr bwMode="gray">
            <a:xfrm>
              <a:off x="4255" y="3244"/>
              <a:ext cx="312" cy="210"/>
            </a:xfrm>
            <a:custGeom>
              <a:avLst/>
              <a:gdLst>
                <a:gd name="T0" fmla="*/ 0 w 416"/>
                <a:gd name="T1" fmla="*/ 1 h 282"/>
                <a:gd name="T2" fmla="*/ 11 w 416"/>
                <a:gd name="T3" fmla="*/ 21 h 282"/>
                <a:gd name="T4" fmla="*/ 16 w 416"/>
                <a:gd name="T5" fmla="*/ 28 h 282"/>
                <a:gd name="T6" fmla="*/ 47 w 416"/>
                <a:gd name="T7" fmla="*/ 50 h 282"/>
                <a:gd name="T8" fmla="*/ 67 w 416"/>
                <a:gd name="T9" fmla="*/ 64 h 282"/>
                <a:gd name="T10" fmla="*/ 74 w 416"/>
                <a:gd name="T11" fmla="*/ 68 h 282"/>
                <a:gd name="T12" fmla="*/ 76 w 416"/>
                <a:gd name="T13" fmla="*/ 94 h 282"/>
                <a:gd name="T14" fmla="*/ 65 w 416"/>
                <a:gd name="T15" fmla="*/ 112 h 282"/>
                <a:gd name="T16" fmla="*/ 76 w 416"/>
                <a:gd name="T17" fmla="*/ 110 h 282"/>
                <a:gd name="T18" fmla="*/ 83 w 416"/>
                <a:gd name="T19" fmla="*/ 106 h 282"/>
                <a:gd name="T20" fmla="*/ 90 w 416"/>
                <a:gd name="T21" fmla="*/ 112 h 282"/>
                <a:gd name="T22" fmla="*/ 103 w 416"/>
                <a:gd name="T23" fmla="*/ 121 h 282"/>
                <a:gd name="T24" fmla="*/ 117 w 416"/>
                <a:gd name="T25" fmla="*/ 130 h 282"/>
                <a:gd name="T26" fmla="*/ 134 w 416"/>
                <a:gd name="T27" fmla="*/ 123 h 282"/>
                <a:gd name="T28" fmla="*/ 138 w 416"/>
                <a:gd name="T29" fmla="*/ 110 h 282"/>
                <a:gd name="T30" fmla="*/ 150 w 416"/>
                <a:gd name="T31" fmla="*/ 112 h 282"/>
                <a:gd name="T32" fmla="*/ 163 w 416"/>
                <a:gd name="T33" fmla="*/ 117 h 282"/>
                <a:gd name="T34" fmla="*/ 190 w 416"/>
                <a:gd name="T35" fmla="*/ 157 h 282"/>
                <a:gd name="T36" fmla="*/ 199 w 416"/>
                <a:gd name="T37" fmla="*/ 155 h 282"/>
                <a:gd name="T38" fmla="*/ 197 w 416"/>
                <a:gd name="T39" fmla="*/ 141 h 282"/>
                <a:gd name="T40" fmla="*/ 176 w 416"/>
                <a:gd name="T41" fmla="*/ 110 h 282"/>
                <a:gd name="T42" fmla="*/ 201 w 416"/>
                <a:gd name="T43" fmla="*/ 97 h 282"/>
                <a:gd name="T44" fmla="*/ 228 w 416"/>
                <a:gd name="T45" fmla="*/ 81 h 282"/>
                <a:gd name="T46" fmla="*/ 229 w 416"/>
                <a:gd name="T47" fmla="*/ 67 h 282"/>
                <a:gd name="T48" fmla="*/ 205 w 416"/>
                <a:gd name="T49" fmla="*/ 77 h 282"/>
                <a:gd name="T50" fmla="*/ 172 w 416"/>
                <a:gd name="T51" fmla="*/ 77 h 282"/>
                <a:gd name="T52" fmla="*/ 147 w 416"/>
                <a:gd name="T53" fmla="*/ 55 h 282"/>
                <a:gd name="T54" fmla="*/ 101 w 416"/>
                <a:gd name="T55" fmla="*/ 34 h 282"/>
                <a:gd name="T56" fmla="*/ 74 w 416"/>
                <a:gd name="T57" fmla="*/ 19 h 282"/>
                <a:gd name="T58" fmla="*/ 52 w 416"/>
                <a:gd name="T59" fmla="*/ 23 h 282"/>
                <a:gd name="T60" fmla="*/ 43 w 416"/>
                <a:gd name="T61" fmla="*/ 32 h 282"/>
                <a:gd name="T62" fmla="*/ 31 w 416"/>
                <a:gd name="T63" fmla="*/ 10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0" name="Freeform 177"/>
            <p:cNvSpPr>
              <a:spLocks/>
            </p:cNvSpPr>
            <p:nvPr/>
          </p:nvSpPr>
          <p:spPr bwMode="gray">
            <a:xfrm>
              <a:off x="4485" y="4013"/>
              <a:ext cx="45" cy="58"/>
            </a:xfrm>
            <a:custGeom>
              <a:avLst/>
              <a:gdLst>
                <a:gd name="T0" fmla="*/ 18 w 60"/>
                <a:gd name="T1" fmla="*/ 10 h 78"/>
                <a:gd name="T2" fmla="*/ 0 w 60"/>
                <a:gd name="T3" fmla="*/ 10 h 78"/>
                <a:gd name="T4" fmla="*/ 11 w 60"/>
                <a:gd name="T5" fmla="*/ 23 h 78"/>
                <a:gd name="T6" fmla="*/ 16 w 60"/>
                <a:gd name="T7" fmla="*/ 36 h 78"/>
                <a:gd name="T8" fmla="*/ 18 w 60"/>
                <a:gd name="T9" fmla="*/ 43 h 78"/>
                <a:gd name="T10" fmla="*/ 34 w 60"/>
                <a:gd name="T11" fmla="*/ 28 h 78"/>
                <a:gd name="T12" fmla="*/ 18 w 60"/>
                <a:gd name="T13" fmla="*/ 10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1" name="Freeform 178"/>
            <p:cNvSpPr>
              <a:spLocks/>
            </p:cNvSpPr>
            <p:nvPr/>
          </p:nvSpPr>
          <p:spPr bwMode="gray">
            <a:xfrm>
              <a:off x="4621" y="3922"/>
              <a:ext cx="165" cy="86"/>
            </a:xfrm>
            <a:custGeom>
              <a:avLst/>
              <a:gdLst>
                <a:gd name="T0" fmla="*/ 26 w 219"/>
                <a:gd name="T1" fmla="*/ 41 h 113"/>
                <a:gd name="T2" fmla="*/ 22 w 219"/>
                <a:gd name="T3" fmla="*/ 35 h 113"/>
                <a:gd name="T4" fmla="*/ 8 w 219"/>
                <a:gd name="T5" fmla="*/ 39 h 113"/>
                <a:gd name="T6" fmla="*/ 22 w 219"/>
                <a:gd name="T7" fmla="*/ 64 h 113"/>
                <a:gd name="T8" fmla="*/ 69 w 219"/>
                <a:gd name="T9" fmla="*/ 50 h 113"/>
                <a:gd name="T10" fmla="*/ 82 w 219"/>
                <a:gd name="T11" fmla="*/ 41 h 113"/>
                <a:gd name="T12" fmla="*/ 96 w 219"/>
                <a:gd name="T13" fmla="*/ 37 h 113"/>
                <a:gd name="T14" fmla="*/ 123 w 219"/>
                <a:gd name="T15" fmla="*/ 11 h 113"/>
                <a:gd name="T16" fmla="*/ 118 w 219"/>
                <a:gd name="T17" fmla="*/ 0 h 113"/>
                <a:gd name="T18" fmla="*/ 100 w 219"/>
                <a:gd name="T19" fmla="*/ 10 h 113"/>
                <a:gd name="T20" fmla="*/ 60 w 219"/>
                <a:gd name="T21" fmla="*/ 23 h 113"/>
                <a:gd name="T22" fmla="*/ 46 w 219"/>
                <a:gd name="T23" fmla="*/ 26 h 113"/>
                <a:gd name="T24" fmla="*/ 33 w 219"/>
                <a:gd name="T25" fmla="*/ 30 h 113"/>
                <a:gd name="T26" fmla="*/ 26 w 219"/>
                <a:gd name="T27" fmla="*/ 41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2" name="Freeform 179"/>
            <p:cNvSpPr>
              <a:spLocks/>
            </p:cNvSpPr>
            <p:nvPr/>
          </p:nvSpPr>
          <p:spPr bwMode="gray">
            <a:xfrm>
              <a:off x="4791" y="3873"/>
              <a:ext cx="104" cy="92"/>
            </a:xfrm>
            <a:custGeom>
              <a:avLst/>
              <a:gdLst>
                <a:gd name="T0" fmla="*/ 7 w 139"/>
                <a:gd name="T1" fmla="*/ 34 h 122"/>
                <a:gd name="T2" fmla="*/ 4 w 139"/>
                <a:gd name="T3" fmla="*/ 48 h 122"/>
                <a:gd name="T4" fmla="*/ 0 w 139"/>
                <a:gd name="T5" fmla="*/ 61 h 122"/>
                <a:gd name="T6" fmla="*/ 20 w 139"/>
                <a:gd name="T7" fmla="*/ 66 h 122"/>
                <a:gd name="T8" fmla="*/ 29 w 139"/>
                <a:gd name="T9" fmla="*/ 54 h 122"/>
                <a:gd name="T10" fmla="*/ 70 w 139"/>
                <a:gd name="T11" fmla="*/ 38 h 122"/>
                <a:gd name="T12" fmla="*/ 76 w 139"/>
                <a:gd name="T13" fmla="*/ 25 h 122"/>
                <a:gd name="T14" fmla="*/ 63 w 139"/>
                <a:gd name="T15" fmla="*/ 16 h 122"/>
                <a:gd name="T16" fmla="*/ 56 w 139"/>
                <a:gd name="T17" fmla="*/ 11 h 122"/>
                <a:gd name="T18" fmla="*/ 36 w 139"/>
                <a:gd name="T19" fmla="*/ 7 h 122"/>
                <a:gd name="T20" fmla="*/ 29 w 139"/>
                <a:gd name="T21" fmla="*/ 20 h 122"/>
                <a:gd name="T22" fmla="*/ 7 w 139"/>
                <a:gd name="T23" fmla="*/ 34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3" name="Freeform 180"/>
            <p:cNvSpPr>
              <a:spLocks/>
            </p:cNvSpPr>
            <p:nvPr/>
          </p:nvSpPr>
          <p:spPr bwMode="gray">
            <a:xfrm>
              <a:off x="4846" y="3832"/>
              <a:ext cx="37" cy="27"/>
            </a:xfrm>
            <a:custGeom>
              <a:avLst/>
              <a:gdLst>
                <a:gd name="T0" fmla="*/ 17 w 49"/>
                <a:gd name="T1" fmla="*/ 0 h 35"/>
                <a:gd name="T2" fmla="*/ 5 w 49"/>
                <a:gd name="T3" fmla="*/ 6 h 35"/>
                <a:gd name="T4" fmla="*/ 14 w 49"/>
                <a:gd name="T5" fmla="*/ 19 h 35"/>
                <a:gd name="T6" fmla="*/ 22 w 49"/>
                <a:gd name="T7" fmla="*/ 14 h 35"/>
                <a:gd name="T8" fmla="*/ 17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4" name="Freeform 181"/>
            <p:cNvSpPr>
              <a:spLocks/>
            </p:cNvSpPr>
            <p:nvPr/>
          </p:nvSpPr>
          <p:spPr bwMode="gray">
            <a:xfrm>
              <a:off x="3123" y="3346"/>
              <a:ext cx="123" cy="201"/>
            </a:xfrm>
            <a:custGeom>
              <a:avLst/>
              <a:gdLst>
                <a:gd name="T0" fmla="*/ 72 w 164"/>
                <a:gd name="T1" fmla="*/ 0 h 268"/>
                <a:gd name="T2" fmla="*/ 59 w 164"/>
                <a:gd name="T3" fmla="*/ 16 h 268"/>
                <a:gd name="T4" fmla="*/ 50 w 164"/>
                <a:gd name="T5" fmla="*/ 36 h 268"/>
                <a:gd name="T6" fmla="*/ 20 w 164"/>
                <a:gd name="T7" fmla="*/ 47 h 268"/>
                <a:gd name="T8" fmla="*/ 16 w 164"/>
                <a:gd name="T9" fmla="*/ 54 h 268"/>
                <a:gd name="T10" fmla="*/ 9 w 164"/>
                <a:gd name="T11" fmla="*/ 56 h 268"/>
                <a:gd name="T12" fmla="*/ 11 w 164"/>
                <a:gd name="T13" fmla="*/ 74 h 268"/>
                <a:gd name="T14" fmla="*/ 16 w 164"/>
                <a:gd name="T15" fmla="*/ 88 h 268"/>
                <a:gd name="T16" fmla="*/ 0 w 164"/>
                <a:gd name="T17" fmla="*/ 112 h 268"/>
                <a:gd name="T18" fmla="*/ 16 w 164"/>
                <a:gd name="T19" fmla="*/ 146 h 268"/>
                <a:gd name="T20" fmla="*/ 29 w 164"/>
                <a:gd name="T21" fmla="*/ 151 h 268"/>
                <a:gd name="T22" fmla="*/ 50 w 164"/>
                <a:gd name="T23" fmla="*/ 121 h 268"/>
                <a:gd name="T24" fmla="*/ 59 w 164"/>
                <a:gd name="T25" fmla="*/ 108 h 268"/>
                <a:gd name="T26" fmla="*/ 72 w 164"/>
                <a:gd name="T27" fmla="*/ 65 h 268"/>
                <a:gd name="T28" fmla="*/ 79 w 164"/>
                <a:gd name="T29" fmla="*/ 43 h 268"/>
                <a:gd name="T30" fmla="*/ 92 w 164"/>
                <a:gd name="T31" fmla="*/ 40 h 268"/>
                <a:gd name="T32" fmla="*/ 72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5" name="Freeform 182"/>
            <p:cNvSpPr>
              <a:spLocks/>
            </p:cNvSpPr>
            <p:nvPr/>
          </p:nvSpPr>
          <p:spPr bwMode="gray">
            <a:xfrm>
              <a:off x="3655" y="3035"/>
              <a:ext cx="49" cy="60"/>
            </a:xfrm>
            <a:custGeom>
              <a:avLst/>
              <a:gdLst>
                <a:gd name="T0" fmla="*/ 16 w 66"/>
                <a:gd name="T1" fmla="*/ 0 h 81"/>
                <a:gd name="T2" fmla="*/ 14 w 66"/>
                <a:gd name="T3" fmla="*/ 34 h 81"/>
                <a:gd name="T4" fmla="*/ 16 w 66"/>
                <a:gd name="T5" fmla="*/ 43 h 81"/>
                <a:gd name="T6" fmla="*/ 22 w 66"/>
                <a:gd name="T7" fmla="*/ 45 h 81"/>
                <a:gd name="T8" fmla="*/ 31 w 66"/>
                <a:gd name="T9" fmla="*/ 43 h 81"/>
                <a:gd name="T10" fmla="*/ 16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6" name="Freeform 183"/>
            <p:cNvSpPr>
              <a:spLocks/>
            </p:cNvSpPr>
            <p:nvPr/>
          </p:nvSpPr>
          <p:spPr bwMode="gray">
            <a:xfrm>
              <a:off x="3988" y="3100"/>
              <a:ext cx="111" cy="184"/>
            </a:xfrm>
            <a:custGeom>
              <a:avLst/>
              <a:gdLst>
                <a:gd name="T0" fmla="*/ 54 w 148"/>
                <a:gd name="T1" fmla="*/ 0 h 244"/>
                <a:gd name="T2" fmla="*/ 34 w 148"/>
                <a:gd name="T3" fmla="*/ 47 h 244"/>
                <a:gd name="T4" fmla="*/ 20 w 148"/>
                <a:gd name="T5" fmla="*/ 52 h 244"/>
                <a:gd name="T6" fmla="*/ 7 w 148"/>
                <a:gd name="T7" fmla="*/ 61 h 244"/>
                <a:gd name="T8" fmla="*/ 22 w 148"/>
                <a:gd name="T9" fmla="*/ 106 h 244"/>
                <a:gd name="T10" fmla="*/ 29 w 148"/>
                <a:gd name="T11" fmla="*/ 126 h 244"/>
                <a:gd name="T12" fmla="*/ 34 w 148"/>
                <a:gd name="T13" fmla="*/ 133 h 244"/>
                <a:gd name="T14" fmla="*/ 47 w 148"/>
                <a:gd name="T15" fmla="*/ 137 h 244"/>
                <a:gd name="T16" fmla="*/ 54 w 148"/>
                <a:gd name="T17" fmla="*/ 110 h 244"/>
                <a:gd name="T18" fmla="*/ 70 w 148"/>
                <a:gd name="T19" fmla="*/ 94 h 244"/>
                <a:gd name="T20" fmla="*/ 63 w 148"/>
                <a:gd name="T21" fmla="*/ 38 h 244"/>
                <a:gd name="T22" fmla="*/ 79 w 148"/>
                <a:gd name="T23" fmla="*/ 27 h 244"/>
                <a:gd name="T24" fmla="*/ 63 w 148"/>
                <a:gd name="T25" fmla="*/ 11 h 244"/>
                <a:gd name="T26" fmla="*/ 54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7" name="Freeform 184"/>
            <p:cNvSpPr>
              <a:spLocks/>
            </p:cNvSpPr>
            <p:nvPr/>
          </p:nvSpPr>
          <p:spPr bwMode="gray">
            <a:xfrm>
              <a:off x="3894" y="3043"/>
              <a:ext cx="72" cy="137"/>
            </a:xfrm>
            <a:custGeom>
              <a:avLst/>
              <a:gdLst>
                <a:gd name="T0" fmla="*/ 27 w 96"/>
                <a:gd name="T1" fmla="*/ 1 h 183"/>
                <a:gd name="T2" fmla="*/ 29 w 96"/>
                <a:gd name="T3" fmla="*/ 19 h 183"/>
                <a:gd name="T4" fmla="*/ 34 w 96"/>
                <a:gd name="T5" fmla="*/ 34 h 183"/>
                <a:gd name="T6" fmla="*/ 35 w 96"/>
                <a:gd name="T7" fmla="*/ 52 h 183"/>
                <a:gd name="T8" fmla="*/ 38 w 96"/>
                <a:gd name="T9" fmla="*/ 59 h 183"/>
                <a:gd name="T10" fmla="*/ 40 w 96"/>
                <a:gd name="T11" fmla="*/ 70 h 183"/>
                <a:gd name="T12" fmla="*/ 32 w 96"/>
                <a:gd name="T13" fmla="*/ 52 h 183"/>
                <a:gd name="T14" fmla="*/ 19 w 96"/>
                <a:gd name="T15" fmla="*/ 43 h 183"/>
                <a:gd name="T16" fmla="*/ 3 w 96"/>
                <a:gd name="T17" fmla="*/ 46 h 183"/>
                <a:gd name="T18" fmla="*/ 5 w 96"/>
                <a:gd name="T19" fmla="*/ 57 h 183"/>
                <a:gd name="T20" fmla="*/ 23 w 96"/>
                <a:gd name="T21" fmla="*/ 64 h 183"/>
                <a:gd name="T22" fmla="*/ 32 w 96"/>
                <a:gd name="T23" fmla="*/ 76 h 183"/>
                <a:gd name="T24" fmla="*/ 40 w 96"/>
                <a:gd name="T25" fmla="*/ 76 h 183"/>
                <a:gd name="T26" fmla="*/ 44 w 96"/>
                <a:gd name="T27" fmla="*/ 84 h 183"/>
                <a:gd name="T28" fmla="*/ 54 w 96"/>
                <a:gd name="T29" fmla="*/ 100 h 183"/>
                <a:gd name="T30" fmla="*/ 46 w 96"/>
                <a:gd name="T31" fmla="*/ 70 h 183"/>
                <a:gd name="T32" fmla="*/ 45 w 96"/>
                <a:gd name="T33" fmla="*/ 52 h 183"/>
                <a:gd name="T34" fmla="*/ 40 w 96"/>
                <a:gd name="T35" fmla="*/ 35 h 183"/>
                <a:gd name="T36" fmla="*/ 35 w 96"/>
                <a:gd name="T37" fmla="*/ 23 h 183"/>
                <a:gd name="T38" fmla="*/ 32 w 96"/>
                <a:gd name="T39" fmla="*/ 11 h 183"/>
                <a:gd name="T40" fmla="*/ 27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8" name="Freeform 185"/>
            <p:cNvSpPr>
              <a:spLocks/>
            </p:cNvSpPr>
            <p:nvPr/>
          </p:nvSpPr>
          <p:spPr bwMode="gray">
            <a:xfrm>
              <a:off x="3943" y="3153"/>
              <a:ext cx="40" cy="130"/>
            </a:xfrm>
            <a:custGeom>
              <a:avLst/>
              <a:gdLst>
                <a:gd name="T0" fmla="*/ 3 w 54"/>
                <a:gd name="T1" fmla="*/ 0 h 175"/>
                <a:gd name="T2" fmla="*/ 0 w 54"/>
                <a:gd name="T3" fmla="*/ 14 h 175"/>
                <a:gd name="T4" fmla="*/ 5 w 54"/>
                <a:gd name="T5" fmla="*/ 30 h 175"/>
                <a:gd name="T6" fmla="*/ 10 w 54"/>
                <a:gd name="T7" fmla="*/ 52 h 175"/>
                <a:gd name="T8" fmla="*/ 19 w 54"/>
                <a:gd name="T9" fmla="*/ 73 h 175"/>
                <a:gd name="T10" fmla="*/ 30 w 54"/>
                <a:gd name="T11" fmla="*/ 98 h 175"/>
                <a:gd name="T12" fmla="*/ 22 w 54"/>
                <a:gd name="T13" fmla="*/ 64 h 175"/>
                <a:gd name="T14" fmla="*/ 19 w 54"/>
                <a:gd name="T15" fmla="*/ 52 h 175"/>
                <a:gd name="T16" fmla="*/ 16 w 54"/>
                <a:gd name="T17" fmla="*/ 34 h 175"/>
                <a:gd name="T18" fmla="*/ 14 w 54"/>
                <a:gd name="T19" fmla="*/ 25 h 175"/>
                <a:gd name="T20" fmla="*/ 9 w 54"/>
                <a:gd name="T21" fmla="*/ 2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49" name="Freeform 186"/>
            <p:cNvSpPr>
              <a:spLocks/>
            </p:cNvSpPr>
            <p:nvPr/>
          </p:nvSpPr>
          <p:spPr bwMode="gray">
            <a:xfrm>
              <a:off x="3988" y="3289"/>
              <a:ext cx="65" cy="54"/>
            </a:xfrm>
            <a:custGeom>
              <a:avLst/>
              <a:gdLst>
                <a:gd name="T0" fmla="*/ 2 w 86"/>
                <a:gd name="T1" fmla="*/ 0 h 73"/>
                <a:gd name="T2" fmla="*/ 5 w 86"/>
                <a:gd name="T3" fmla="*/ 18 h 73"/>
                <a:gd name="T4" fmla="*/ 13 w 86"/>
                <a:gd name="T5" fmla="*/ 24 h 73"/>
                <a:gd name="T6" fmla="*/ 27 w 86"/>
                <a:gd name="T7" fmla="*/ 27 h 73"/>
                <a:gd name="T8" fmla="*/ 36 w 86"/>
                <a:gd name="T9" fmla="*/ 31 h 73"/>
                <a:gd name="T10" fmla="*/ 42 w 86"/>
                <a:gd name="T11" fmla="*/ 36 h 73"/>
                <a:gd name="T12" fmla="*/ 49 w 86"/>
                <a:gd name="T13" fmla="*/ 38 h 73"/>
                <a:gd name="T14" fmla="*/ 41 w 86"/>
                <a:gd name="T15" fmla="*/ 21 h 73"/>
                <a:gd name="T16" fmla="*/ 36 w 86"/>
                <a:gd name="T17" fmla="*/ 12 h 73"/>
                <a:gd name="T18" fmla="*/ 20 w 86"/>
                <a:gd name="T19" fmla="*/ 13 h 73"/>
                <a:gd name="T20" fmla="*/ 14 w 86"/>
                <a:gd name="T21" fmla="*/ 10 h 73"/>
                <a:gd name="T22" fmla="*/ 4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0" name="Freeform 187"/>
            <p:cNvSpPr>
              <a:spLocks/>
            </p:cNvSpPr>
            <p:nvPr/>
          </p:nvSpPr>
          <p:spPr bwMode="gray">
            <a:xfrm>
              <a:off x="4092" y="3195"/>
              <a:ext cx="83" cy="117"/>
            </a:xfrm>
            <a:custGeom>
              <a:avLst/>
              <a:gdLst>
                <a:gd name="T0" fmla="*/ 55 w 111"/>
                <a:gd name="T1" fmla="*/ 0 h 156"/>
                <a:gd name="T2" fmla="*/ 42 w 111"/>
                <a:gd name="T3" fmla="*/ 5 h 156"/>
                <a:gd name="T4" fmla="*/ 13 w 111"/>
                <a:gd name="T5" fmla="*/ 8 h 156"/>
                <a:gd name="T6" fmla="*/ 7 w 111"/>
                <a:gd name="T7" fmla="*/ 19 h 156"/>
                <a:gd name="T8" fmla="*/ 6 w 111"/>
                <a:gd name="T9" fmla="*/ 34 h 156"/>
                <a:gd name="T10" fmla="*/ 7 w 111"/>
                <a:gd name="T11" fmla="*/ 42 h 156"/>
                <a:gd name="T12" fmla="*/ 1 w 111"/>
                <a:gd name="T13" fmla="*/ 50 h 156"/>
                <a:gd name="T14" fmla="*/ 7 w 111"/>
                <a:gd name="T15" fmla="*/ 61 h 156"/>
                <a:gd name="T16" fmla="*/ 13 w 111"/>
                <a:gd name="T17" fmla="*/ 70 h 156"/>
                <a:gd name="T18" fmla="*/ 8 w 111"/>
                <a:gd name="T19" fmla="*/ 81 h 156"/>
                <a:gd name="T20" fmla="*/ 13 w 111"/>
                <a:gd name="T21" fmla="*/ 88 h 156"/>
                <a:gd name="T22" fmla="*/ 23 w 111"/>
                <a:gd name="T23" fmla="*/ 81 h 156"/>
                <a:gd name="T24" fmla="*/ 28 w 111"/>
                <a:gd name="T25" fmla="*/ 53 h 156"/>
                <a:gd name="T26" fmla="*/ 31 w 111"/>
                <a:gd name="T27" fmla="*/ 70 h 156"/>
                <a:gd name="T28" fmla="*/ 37 w 111"/>
                <a:gd name="T29" fmla="*/ 82 h 156"/>
                <a:gd name="T30" fmla="*/ 34 w 111"/>
                <a:gd name="T31" fmla="*/ 63 h 156"/>
                <a:gd name="T32" fmla="*/ 40 w 111"/>
                <a:gd name="T33" fmla="*/ 41 h 156"/>
                <a:gd name="T34" fmla="*/ 39 w 111"/>
                <a:gd name="T35" fmla="*/ 29 h 156"/>
                <a:gd name="T36" fmla="*/ 30 w 111"/>
                <a:gd name="T37" fmla="*/ 34 h 156"/>
                <a:gd name="T38" fmla="*/ 19 w 111"/>
                <a:gd name="T39" fmla="*/ 30 h 156"/>
                <a:gd name="T40" fmla="*/ 23 w 111"/>
                <a:gd name="T41" fmla="*/ 20 h 156"/>
                <a:gd name="T42" fmla="*/ 34 w 111"/>
                <a:gd name="T43" fmla="*/ 19 h 156"/>
                <a:gd name="T44" fmla="*/ 43 w 111"/>
                <a:gd name="T45" fmla="*/ 22 h 156"/>
                <a:gd name="T46" fmla="*/ 55 w 111"/>
                <a:gd name="T47" fmla="*/ 16 h 156"/>
                <a:gd name="T48" fmla="*/ 62 w 111"/>
                <a:gd name="T49" fmla="*/ 7 h 156"/>
                <a:gd name="T50" fmla="*/ 55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1" name="Freeform 188"/>
            <p:cNvSpPr>
              <a:spLocks/>
            </p:cNvSpPr>
            <p:nvPr/>
          </p:nvSpPr>
          <p:spPr bwMode="gray">
            <a:xfrm>
              <a:off x="4064" y="2777"/>
              <a:ext cx="23" cy="71"/>
            </a:xfrm>
            <a:custGeom>
              <a:avLst/>
              <a:gdLst>
                <a:gd name="T0" fmla="*/ 7 w 30"/>
                <a:gd name="T1" fmla="*/ 0 h 94"/>
                <a:gd name="T2" fmla="*/ 0 w 30"/>
                <a:gd name="T3" fmla="*/ 9 h 94"/>
                <a:gd name="T4" fmla="*/ 3 w 30"/>
                <a:gd name="T5" fmla="*/ 21 h 94"/>
                <a:gd name="T6" fmla="*/ 1 w 30"/>
                <a:gd name="T7" fmla="*/ 35 h 94"/>
                <a:gd name="T8" fmla="*/ 9 w 30"/>
                <a:gd name="T9" fmla="*/ 54 h 94"/>
                <a:gd name="T10" fmla="*/ 16 w 30"/>
                <a:gd name="T11" fmla="*/ 47 h 94"/>
                <a:gd name="T12" fmla="*/ 12 w 30"/>
                <a:gd name="T13" fmla="*/ 35 h 94"/>
                <a:gd name="T14" fmla="*/ 7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2" name="Freeform 189"/>
            <p:cNvSpPr>
              <a:spLocks/>
            </p:cNvSpPr>
            <p:nvPr/>
          </p:nvSpPr>
          <p:spPr bwMode="gray">
            <a:xfrm>
              <a:off x="4078" y="2896"/>
              <a:ext cx="61" cy="118"/>
            </a:xfrm>
            <a:custGeom>
              <a:avLst/>
              <a:gdLst>
                <a:gd name="T0" fmla="*/ 7 w 81"/>
                <a:gd name="T1" fmla="*/ 1 h 158"/>
                <a:gd name="T2" fmla="*/ 0 w 81"/>
                <a:gd name="T3" fmla="*/ 11 h 158"/>
                <a:gd name="T4" fmla="*/ 5 w 81"/>
                <a:gd name="T5" fmla="*/ 28 h 158"/>
                <a:gd name="T6" fmla="*/ 4 w 81"/>
                <a:gd name="T7" fmla="*/ 60 h 158"/>
                <a:gd name="T8" fmla="*/ 10 w 81"/>
                <a:gd name="T9" fmla="*/ 58 h 158"/>
                <a:gd name="T10" fmla="*/ 11 w 81"/>
                <a:gd name="T11" fmla="*/ 64 h 158"/>
                <a:gd name="T12" fmla="*/ 17 w 81"/>
                <a:gd name="T13" fmla="*/ 68 h 158"/>
                <a:gd name="T14" fmla="*/ 22 w 81"/>
                <a:gd name="T15" fmla="*/ 78 h 158"/>
                <a:gd name="T16" fmla="*/ 27 w 81"/>
                <a:gd name="T17" fmla="*/ 72 h 158"/>
                <a:gd name="T18" fmla="*/ 37 w 81"/>
                <a:gd name="T19" fmla="*/ 75 h 158"/>
                <a:gd name="T20" fmla="*/ 35 w 81"/>
                <a:gd name="T21" fmla="*/ 60 h 158"/>
                <a:gd name="T22" fmla="*/ 27 w 81"/>
                <a:gd name="T23" fmla="*/ 58 h 158"/>
                <a:gd name="T24" fmla="*/ 22 w 81"/>
                <a:gd name="T25" fmla="*/ 51 h 158"/>
                <a:gd name="T26" fmla="*/ 19 w 81"/>
                <a:gd name="T27" fmla="*/ 41 h 158"/>
                <a:gd name="T28" fmla="*/ 23 w 81"/>
                <a:gd name="T29" fmla="*/ 30 h 158"/>
                <a:gd name="T30" fmla="*/ 20 w 81"/>
                <a:gd name="T31" fmla="*/ 19 h 158"/>
                <a:gd name="T32" fmla="*/ 24 w 81"/>
                <a:gd name="T33" fmla="*/ 11 h 158"/>
                <a:gd name="T34" fmla="*/ 17 w 81"/>
                <a:gd name="T35" fmla="*/ 2 h 158"/>
                <a:gd name="T36" fmla="*/ 11 w 81"/>
                <a:gd name="T37" fmla="*/ 4 h 158"/>
                <a:gd name="T38" fmla="*/ 7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3" name="Freeform 190"/>
            <p:cNvSpPr>
              <a:spLocks/>
            </p:cNvSpPr>
            <p:nvPr/>
          </p:nvSpPr>
          <p:spPr bwMode="gray">
            <a:xfrm>
              <a:off x="4121" y="3051"/>
              <a:ext cx="64" cy="80"/>
            </a:xfrm>
            <a:custGeom>
              <a:avLst/>
              <a:gdLst>
                <a:gd name="T0" fmla="*/ 29 w 85"/>
                <a:gd name="T1" fmla="*/ 0 h 105"/>
                <a:gd name="T2" fmla="*/ 25 w 85"/>
                <a:gd name="T3" fmla="*/ 11 h 105"/>
                <a:gd name="T4" fmla="*/ 18 w 85"/>
                <a:gd name="T5" fmla="*/ 17 h 105"/>
                <a:gd name="T6" fmla="*/ 9 w 85"/>
                <a:gd name="T7" fmla="*/ 20 h 105"/>
                <a:gd name="T8" fmla="*/ 5 w 85"/>
                <a:gd name="T9" fmla="*/ 27 h 105"/>
                <a:gd name="T10" fmla="*/ 2 w 85"/>
                <a:gd name="T11" fmla="*/ 42 h 105"/>
                <a:gd name="T12" fmla="*/ 8 w 85"/>
                <a:gd name="T13" fmla="*/ 40 h 105"/>
                <a:gd name="T14" fmla="*/ 14 w 85"/>
                <a:gd name="T15" fmla="*/ 35 h 105"/>
                <a:gd name="T16" fmla="*/ 20 w 85"/>
                <a:gd name="T17" fmla="*/ 39 h 105"/>
                <a:gd name="T18" fmla="*/ 33 w 85"/>
                <a:gd name="T19" fmla="*/ 56 h 105"/>
                <a:gd name="T20" fmla="*/ 40 w 85"/>
                <a:gd name="T21" fmla="*/ 41 h 105"/>
                <a:gd name="T22" fmla="*/ 48 w 85"/>
                <a:gd name="T23" fmla="*/ 38 h 105"/>
                <a:gd name="T24" fmla="*/ 42 w 85"/>
                <a:gd name="T25" fmla="*/ 22 h 105"/>
                <a:gd name="T26" fmla="*/ 29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4" name="Freeform 191"/>
            <p:cNvSpPr>
              <a:spLocks/>
            </p:cNvSpPr>
            <p:nvPr/>
          </p:nvSpPr>
          <p:spPr bwMode="gray">
            <a:xfrm>
              <a:off x="4197" y="3193"/>
              <a:ext cx="29" cy="50"/>
            </a:xfrm>
            <a:custGeom>
              <a:avLst/>
              <a:gdLst>
                <a:gd name="T0" fmla="*/ 4 w 38"/>
                <a:gd name="T1" fmla="*/ 15 h 66"/>
                <a:gd name="T2" fmla="*/ 15 w 38"/>
                <a:gd name="T3" fmla="*/ 36 h 66"/>
                <a:gd name="T4" fmla="*/ 18 w 38"/>
                <a:gd name="T5" fmla="*/ 29 h 66"/>
                <a:gd name="T6" fmla="*/ 22 w 38"/>
                <a:gd name="T7" fmla="*/ 22 h 66"/>
                <a:gd name="T8" fmla="*/ 18 w 38"/>
                <a:gd name="T9" fmla="*/ 14 h 66"/>
                <a:gd name="T10" fmla="*/ 11 w 38"/>
                <a:gd name="T11" fmla="*/ 7 h 66"/>
                <a:gd name="T12" fmla="*/ 6 w 38"/>
                <a:gd name="T13" fmla="*/ 1 h 66"/>
                <a:gd name="T14" fmla="*/ 2 w 38"/>
                <a:gd name="T15" fmla="*/ 7 h 66"/>
                <a:gd name="T16" fmla="*/ 4 w 38"/>
                <a:gd name="T17" fmla="*/ 1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5" name="Freeform 192"/>
            <p:cNvSpPr>
              <a:spLocks/>
            </p:cNvSpPr>
            <p:nvPr/>
          </p:nvSpPr>
          <p:spPr bwMode="gray">
            <a:xfrm>
              <a:off x="4181" y="3275"/>
              <a:ext cx="17" cy="17"/>
            </a:xfrm>
            <a:custGeom>
              <a:avLst/>
              <a:gdLst>
                <a:gd name="T0" fmla="*/ 0 w 24"/>
                <a:gd name="T1" fmla="*/ 0 h 23"/>
                <a:gd name="T2" fmla="*/ 4 w 24"/>
                <a:gd name="T3" fmla="*/ 13 h 23"/>
                <a:gd name="T4" fmla="*/ 14 w 24"/>
                <a:gd name="T5" fmla="*/ 6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6" name="Freeform 193"/>
            <p:cNvSpPr>
              <a:spLocks/>
            </p:cNvSpPr>
            <p:nvPr/>
          </p:nvSpPr>
          <p:spPr bwMode="gray">
            <a:xfrm>
              <a:off x="4208" y="3265"/>
              <a:ext cx="45" cy="36"/>
            </a:xfrm>
            <a:custGeom>
              <a:avLst/>
              <a:gdLst>
                <a:gd name="T0" fmla="*/ 5 w 60"/>
                <a:gd name="T1" fmla="*/ 0 h 49"/>
                <a:gd name="T2" fmla="*/ 0 w 60"/>
                <a:gd name="T3" fmla="*/ 11 h 49"/>
                <a:gd name="T4" fmla="*/ 16 w 60"/>
                <a:gd name="T5" fmla="*/ 19 h 49"/>
                <a:gd name="T6" fmla="*/ 24 w 60"/>
                <a:gd name="T7" fmla="*/ 26 h 49"/>
                <a:gd name="T8" fmla="*/ 34 w 60"/>
                <a:gd name="T9" fmla="*/ 24 h 49"/>
                <a:gd name="T10" fmla="*/ 28 w 60"/>
                <a:gd name="T11" fmla="*/ 14 h 49"/>
                <a:gd name="T12" fmla="*/ 16 w 60"/>
                <a:gd name="T13" fmla="*/ 2 h 49"/>
                <a:gd name="T14" fmla="*/ 11 w 60"/>
                <a:gd name="T15" fmla="*/ 9 h 49"/>
                <a:gd name="T16" fmla="*/ 5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7" name="Freeform 194"/>
            <p:cNvSpPr>
              <a:spLocks/>
            </p:cNvSpPr>
            <p:nvPr/>
          </p:nvSpPr>
          <p:spPr bwMode="gray">
            <a:xfrm>
              <a:off x="4277" y="3335"/>
              <a:ext cx="24" cy="33"/>
            </a:xfrm>
            <a:custGeom>
              <a:avLst/>
              <a:gdLst>
                <a:gd name="T0" fmla="*/ 16 w 32"/>
                <a:gd name="T1" fmla="*/ 0 h 44"/>
                <a:gd name="T2" fmla="*/ 5 w 32"/>
                <a:gd name="T3" fmla="*/ 6 h 44"/>
                <a:gd name="T4" fmla="*/ 7 w 32"/>
                <a:gd name="T5" fmla="*/ 18 h 44"/>
                <a:gd name="T6" fmla="*/ 13 w 32"/>
                <a:gd name="T7" fmla="*/ 20 h 44"/>
                <a:gd name="T8" fmla="*/ 1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8" name="Freeform 195"/>
            <p:cNvSpPr>
              <a:spLocks/>
            </p:cNvSpPr>
            <p:nvPr/>
          </p:nvSpPr>
          <p:spPr bwMode="gray">
            <a:xfrm>
              <a:off x="4544" y="3293"/>
              <a:ext cx="46" cy="47"/>
            </a:xfrm>
            <a:custGeom>
              <a:avLst/>
              <a:gdLst>
                <a:gd name="T0" fmla="*/ 4 w 61"/>
                <a:gd name="T1" fmla="*/ 0 h 63"/>
                <a:gd name="T2" fmla="*/ 0 w 61"/>
                <a:gd name="T3" fmla="*/ 7 h 63"/>
                <a:gd name="T4" fmla="*/ 14 w 61"/>
                <a:gd name="T5" fmla="*/ 19 h 63"/>
                <a:gd name="T6" fmla="*/ 20 w 61"/>
                <a:gd name="T7" fmla="*/ 30 h 63"/>
                <a:gd name="T8" fmla="*/ 26 w 61"/>
                <a:gd name="T9" fmla="*/ 35 h 63"/>
                <a:gd name="T10" fmla="*/ 35 w 61"/>
                <a:gd name="T11" fmla="*/ 31 h 63"/>
                <a:gd name="T12" fmla="*/ 19 w 61"/>
                <a:gd name="T13" fmla="*/ 10 h 63"/>
                <a:gd name="T14" fmla="*/ 4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59" name="Freeform 196"/>
            <p:cNvSpPr>
              <a:spLocks/>
            </p:cNvSpPr>
            <p:nvPr/>
          </p:nvSpPr>
          <p:spPr bwMode="gray">
            <a:xfrm>
              <a:off x="4147" y="3352"/>
              <a:ext cx="46" cy="50"/>
            </a:xfrm>
            <a:custGeom>
              <a:avLst/>
              <a:gdLst>
                <a:gd name="T0" fmla="*/ 16 w 61"/>
                <a:gd name="T1" fmla="*/ 4 h 67"/>
                <a:gd name="T2" fmla="*/ 17 w 61"/>
                <a:gd name="T3" fmla="*/ 19 h 67"/>
                <a:gd name="T4" fmla="*/ 9 w 61"/>
                <a:gd name="T5" fmla="*/ 24 h 67"/>
                <a:gd name="T6" fmla="*/ 13 w 61"/>
                <a:gd name="T7" fmla="*/ 37 h 67"/>
                <a:gd name="T8" fmla="*/ 27 w 61"/>
                <a:gd name="T9" fmla="*/ 32 h 67"/>
                <a:gd name="T10" fmla="*/ 34 w 61"/>
                <a:gd name="T11" fmla="*/ 26 h 67"/>
                <a:gd name="T12" fmla="*/ 29 w 61"/>
                <a:gd name="T13" fmla="*/ 16 h 67"/>
                <a:gd name="T14" fmla="*/ 32 w 61"/>
                <a:gd name="T15" fmla="*/ 7 h 67"/>
                <a:gd name="T16" fmla="*/ 31 w 61"/>
                <a:gd name="T17" fmla="*/ 1 h 67"/>
                <a:gd name="T18" fmla="*/ 26 w 61"/>
                <a:gd name="T19" fmla="*/ 2 h 67"/>
                <a:gd name="T20" fmla="*/ 29 w 61"/>
                <a:gd name="T21" fmla="*/ 3 h 67"/>
                <a:gd name="T22" fmla="*/ 28 w 61"/>
                <a:gd name="T23" fmla="*/ 9 h 67"/>
                <a:gd name="T24" fmla="*/ 24 w 61"/>
                <a:gd name="T25" fmla="*/ 13 h 67"/>
                <a:gd name="T26" fmla="*/ 16 w 61"/>
                <a:gd name="T27" fmla="*/ 4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0" name="Freeform 197"/>
            <p:cNvSpPr>
              <a:spLocks/>
            </p:cNvSpPr>
            <p:nvPr/>
          </p:nvSpPr>
          <p:spPr bwMode="gray">
            <a:xfrm>
              <a:off x="4098" y="3372"/>
              <a:ext cx="32" cy="27"/>
            </a:xfrm>
            <a:custGeom>
              <a:avLst/>
              <a:gdLst>
                <a:gd name="T0" fmla="*/ 12 w 43"/>
                <a:gd name="T1" fmla="*/ 2 h 36"/>
                <a:gd name="T2" fmla="*/ 3 w 43"/>
                <a:gd name="T3" fmla="*/ 3 h 36"/>
                <a:gd name="T4" fmla="*/ 19 w 43"/>
                <a:gd name="T5" fmla="*/ 20 h 36"/>
                <a:gd name="T6" fmla="*/ 23 w 43"/>
                <a:gd name="T7" fmla="*/ 16 h 36"/>
                <a:gd name="T8" fmla="*/ 12 w 43"/>
                <a:gd name="T9" fmla="*/ 2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1" name="Freeform 198"/>
            <p:cNvSpPr>
              <a:spLocks/>
            </p:cNvSpPr>
            <p:nvPr/>
          </p:nvSpPr>
          <p:spPr bwMode="gray">
            <a:xfrm>
              <a:off x="4077" y="3343"/>
              <a:ext cx="24" cy="30"/>
            </a:xfrm>
            <a:custGeom>
              <a:avLst/>
              <a:gdLst>
                <a:gd name="T0" fmla="*/ 12 w 32"/>
                <a:gd name="T1" fmla="*/ 0 h 41"/>
                <a:gd name="T2" fmla="*/ 0 w 32"/>
                <a:gd name="T3" fmla="*/ 15 h 41"/>
                <a:gd name="T4" fmla="*/ 9 w 32"/>
                <a:gd name="T5" fmla="*/ 14 h 41"/>
                <a:gd name="T6" fmla="*/ 10 w 32"/>
                <a:gd name="T7" fmla="*/ 17 h 41"/>
                <a:gd name="T8" fmla="*/ 9 w 32"/>
                <a:gd name="T9" fmla="*/ 20 h 41"/>
                <a:gd name="T10" fmla="*/ 16 w 32"/>
                <a:gd name="T11" fmla="*/ 12 h 41"/>
                <a:gd name="T12" fmla="*/ 13 w 32"/>
                <a:gd name="T13" fmla="*/ 5 h 41"/>
                <a:gd name="T14" fmla="*/ 12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2" name="Freeform 199"/>
            <p:cNvSpPr>
              <a:spLocks/>
            </p:cNvSpPr>
            <p:nvPr/>
          </p:nvSpPr>
          <p:spPr bwMode="gray">
            <a:xfrm>
              <a:off x="4111" y="3353"/>
              <a:ext cx="34" cy="23"/>
            </a:xfrm>
            <a:custGeom>
              <a:avLst/>
              <a:gdLst>
                <a:gd name="T0" fmla="*/ 12 w 45"/>
                <a:gd name="T1" fmla="*/ 0 h 32"/>
                <a:gd name="T2" fmla="*/ 0 w 45"/>
                <a:gd name="T3" fmla="*/ 4 h 32"/>
                <a:gd name="T4" fmla="*/ 15 w 45"/>
                <a:gd name="T5" fmla="*/ 17 h 32"/>
                <a:gd name="T6" fmla="*/ 26 w 45"/>
                <a:gd name="T7" fmla="*/ 13 h 32"/>
                <a:gd name="T8" fmla="*/ 13 w 45"/>
                <a:gd name="T9" fmla="*/ 5 h 32"/>
                <a:gd name="T10" fmla="*/ 12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3" name="Freeform 200"/>
            <p:cNvSpPr>
              <a:spLocks/>
            </p:cNvSpPr>
            <p:nvPr/>
          </p:nvSpPr>
          <p:spPr bwMode="gray">
            <a:xfrm>
              <a:off x="4062" y="3021"/>
              <a:ext cx="27" cy="54"/>
            </a:xfrm>
            <a:custGeom>
              <a:avLst/>
              <a:gdLst>
                <a:gd name="T0" fmla="*/ 18 w 35"/>
                <a:gd name="T1" fmla="*/ 0 h 74"/>
                <a:gd name="T2" fmla="*/ 12 w 35"/>
                <a:gd name="T3" fmla="*/ 8 h 74"/>
                <a:gd name="T4" fmla="*/ 5 w 35"/>
                <a:gd name="T5" fmla="*/ 20 h 74"/>
                <a:gd name="T6" fmla="*/ 0 w 35"/>
                <a:gd name="T7" fmla="*/ 33 h 74"/>
                <a:gd name="T8" fmla="*/ 5 w 35"/>
                <a:gd name="T9" fmla="*/ 41 h 74"/>
                <a:gd name="T10" fmla="*/ 12 w 35"/>
                <a:gd name="T11" fmla="*/ 33 h 74"/>
                <a:gd name="T12" fmla="*/ 21 w 35"/>
                <a:gd name="T13" fmla="*/ 18 h 74"/>
                <a:gd name="T14" fmla="*/ 18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4" name="Freeform 201"/>
            <p:cNvSpPr>
              <a:spLocks/>
            </p:cNvSpPr>
            <p:nvPr/>
          </p:nvSpPr>
          <p:spPr bwMode="gray">
            <a:xfrm>
              <a:off x="4113" y="3012"/>
              <a:ext cx="19" cy="56"/>
            </a:xfrm>
            <a:custGeom>
              <a:avLst/>
              <a:gdLst>
                <a:gd name="T0" fmla="*/ 8 w 25"/>
                <a:gd name="T1" fmla="*/ 4 h 73"/>
                <a:gd name="T2" fmla="*/ 2 w 25"/>
                <a:gd name="T3" fmla="*/ 5 h 73"/>
                <a:gd name="T4" fmla="*/ 0 w 25"/>
                <a:gd name="T5" fmla="*/ 13 h 73"/>
                <a:gd name="T6" fmla="*/ 8 w 25"/>
                <a:gd name="T7" fmla="*/ 23 h 73"/>
                <a:gd name="T8" fmla="*/ 14 w 25"/>
                <a:gd name="T9" fmla="*/ 32 h 73"/>
                <a:gd name="T10" fmla="*/ 9 w 25"/>
                <a:gd name="T11" fmla="*/ 11 h 73"/>
                <a:gd name="T12" fmla="*/ 8 w 25"/>
                <a:gd name="T13" fmla="*/ 4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5" name="Freeform 202"/>
            <p:cNvSpPr>
              <a:spLocks/>
            </p:cNvSpPr>
            <p:nvPr/>
          </p:nvSpPr>
          <p:spPr bwMode="gray">
            <a:xfrm>
              <a:off x="4135" y="2995"/>
              <a:ext cx="10" cy="25"/>
            </a:xfrm>
            <a:custGeom>
              <a:avLst/>
              <a:gdLst>
                <a:gd name="T0" fmla="*/ 6 w 14"/>
                <a:gd name="T1" fmla="*/ 0 h 33"/>
                <a:gd name="T2" fmla="*/ 1 w 14"/>
                <a:gd name="T3" fmla="*/ 6 h 33"/>
                <a:gd name="T4" fmla="*/ 6 w 14"/>
                <a:gd name="T5" fmla="*/ 14 h 33"/>
                <a:gd name="T6" fmla="*/ 6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6" name="Freeform 203"/>
            <p:cNvSpPr>
              <a:spLocks/>
            </p:cNvSpPr>
            <p:nvPr/>
          </p:nvSpPr>
          <p:spPr bwMode="gray">
            <a:xfrm>
              <a:off x="4145" y="3007"/>
              <a:ext cx="21" cy="48"/>
            </a:xfrm>
            <a:custGeom>
              <a:avLst/>
              <a:gdLst>
                <a:gd name="T0" fmla="*/ 3 w 28"/>
                <a:gd name="T1" fmla="*/ 0 h 64"/>
                <a:gd name="T2" fmla="*/ 6 w 28"/>
                <a:gd name="T3" fmla="*/ 7 h 64"/>
                <a:gd name="T4" fmla="*/ 11 w 28"/>
                <a:gd name="T5" fmla="*/ 12 h 64"/>
                <a:gd name="T6" fmla="*/ 5 w 28"/>
                <a:gd name="T7" fmla="*/ 22 h 64"/>
                <a:gd name="T8" fmla="*/ 0 w 28"/>
                <a:gd name="T9" fmla="*/ 31 h 64"/>
                <a:gd name="T10" fmla="*/ 6 w 28"/>
                <a:gd name="T11" fmla="*/ 32 h 64"/>
                <a:gd name="T12" fmla="*/ 15 w 28"/>
                <a:gd name="T13" fmla="*/ 14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7" name="Freeform 204"/>
            <p:cNvSpPr>
              <a:spLocks/>
            </p:cNvSpPr>
            <p:nvPr/>
          </p:nvSpPr>
          <p:spPr bwMode="gray">
            <a:xfrm>
              <a:off x="3876" y="3076"/>
              <a:ext cx="12" cy="28"/>
            </a:xfrm>
            <a:custGeom>
              <a:avLst/>
              <a:gdLst>
                <a:gd name="T0" fmla="*/ 7 w 16"/>
                <a:gd name="T1" fmla="*/ 2 h 36"/>
                <a:gd name="T2" fmla="*/ 0 w 16"/>
                <a:gd name="T3" fmla="*/ 4 h 36"/>
                <a:gd name="T4" fmla="*/ 4 w 16"/>
                <a:gd name="T5" fmla="*/ 12 h 36"/>
                <a:gd name="T6" fmla="*/ 7 w 16"/>
                <a:gd name="T7" fmla="*/ 2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8" name="Freeform 205"/>
            <p:cNvSpPr>
              <a:spLocks/>
            </p:cNvSpPr>
            <p:nvPr/>
          </p:nvSpPr>
          <p:spPr bwMode="gray">
            <a:xfrm>
              <a:off x="3866" y="3053"/>
              <a:ext cx="10" cy="16"/>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69" name="Freeform 206"/>
            <p:cNvSpPr>
              <a:spLocks/>
            </p:cNvSpPr>
            <p:nvPr/>
          </p:nvSpPr>
          <p:spPr bwMode="gray">
            <a:xfrm>
              <a:off x="3862" y="3035"/>
              <a:ext cx="13" cy="14"/>
            </a:xfrm>
            <a:custGeom>
              <a:avLst/>
              <a:gdLst>
                <a:gd name="T0" fmla="*/ 5 w 16"/>
                <a:gd name="T1" fmla="*/ 3 h 19"/>
                <a:gd name="T2" fmla="*/ 0 w 16"/>
                <a:gd name="T3" fmla="*/ 5 h 19"/>
                <a:gd name="T4" fmla="*/ 7 w 16"/>
                <a:gd name="T5" fmla="*/ 10 h 19"/>
                <a:gd name="T6" fmla="*/ 5 w 16"/>
                <a:gd name="T7" fmla="*/ 3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0" name="Freeform 207"/>
            <p:cNvSpPr>
              <a:spLocks/>
            </p:cNvSpPr>
            <p:nvPr/>
          </p:nvSpPr>
          <p:spPr bwMode="gray">
            <a:xfrm>
              <a:off x="3850" y="2995"/>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1" name="Freeform 208"/>
            <p:cNvSpPr>
              <a:spLocks/>
            </p:cNvSpPr>
            <p:nvPr/>
          </p:nvSpPr>
          <p:spPr bwMode="gray">
            <a:xfrm>
              <a:off x="3852" y="3020"/>
              <a:ext cx="16" cy="13"/>
            </a:xfrm>
            <a:custGeom>
              <a:avLst/>
              <a:gdLst>
                <a:gd name="T0" fmla="*/ 7 w 22"/>
                <a:gd name="T1" fmla="*/ 0 h 18"/>
                <a:gd name="T2" fmla="*/ 10 w 22"/>
                <a:gd name="T3" fmla="*/ 9 h 18"/>
                <a:gd name="T4" fmla="*/ 7 w 22"/>
                <a:gd name="T5" fmla="*/ 3 h 18"/>
                <a:gd name="T6" fmla="*/ 7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2" name="Freeform 209"/>
            <p:cNvSpPr>
              <a:spLocks/>
            </p:cNvSpPr>
            <p:nvPr/>
          </p:nvSpPr>
          <p:spPr bwMode="gray">
            <a:xfrm>
              <a:off x="4688" y="3643"/>
              <a:ext cx="45" cy="59"/>
            </a:xfrm>
            <a:custGeom>
              <a:avLst/>
              <a:gdLst>
                <a:gd name="T0" fmla="*/ 6 w 60"/>
                <a:gd name="T1" fmla="*/ 4 h 81"/>
                <a:gd name="T2" fmla="*/ 2 w 60"/>
                <a:gd name="T3" fmla="*/ 10 h 81"/>
                <a:gd name="T4" fmla="*/ 8 w 60"/>
                <a:gd name="T5" fmla="*/ 21 h 81"/>
                <a:gd name="T6" fmla="*/ 15 w 60"/>
                <a:gd name="T7" fmla="*/ 30 h 81"/>
                <a:gd name="T8" fmla="*/ 23 w 60"/>
                <a:gd name="T9" fmla="*/ 35 h 81"/>
                <a:gd name="T10" fmla="*/ 29 w 60"/>
                <a:gd name="T11" fmla="*/ 44 h 81"/>
                <a:gd name="T12" fmla="*/ 29 w 60"/>
                <a:gd name="T13" fmla="*/ 31 h 81"/>
                <a:gd name="T14" fmla="*/ 24 w 60"/>
                <a:gd name="T15" fmla="*/ 20 h 81"/>
                <a:gd name="T16" fmla="*/ 14 w 60"/>
                <a:gd name="T17" fmla="*/ 10 h 81"/>
                <a:gd name="T18" fmla="*/ 6 w 60"/>
                <a:gd name="T19" fmla="*/ 4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3" name="Freeform 210"/>
            <p:cNvSpPr>
              <a:spLocks/>
            </p:cNvSpPr>
            <p:nvPr/>
          </p:nvSpPr>
          <p:spPr bwMode="gray">
            <a:xfrm>
              <a:off x="4919" y="3594"/>
              <a:ext cx="53" cy="46"/>
            </a:xfrm>
            <a:custGeom>
              <a:avLst/>
              <a:gdLst>
                <a:gd name="T0" fmla="*/ 16 w 71"/>
                <a:gd name="T1" fmla="*/ 13 h 61"/>
                <a:gd name="T2" fmla="*/ 7 w 71"/>
                <a:gd name="T3" fmla="*/ 18 h 61"/>
                <a:gd name="T4" fmla="*/ 1 w 71"/>
                <a:gd name="T5" fmla="*/ 25 h 61"/>
                <a:gd name="T6" fmla="*/ 7 w 71"/>
                <a:gd name="T7" fmla="*/ 33 h 61"/>
                <a:gd name="T8" fmla="*/ 16 w 71"/>
                <a:gd name="T9" fmla="*/ 25 h 61"/>
                <a:gd name="T10" fmla="*/ 22 w 71"/>
                <a:gd name="T11" fmla="*/ 13 h 61"/>
                <a:gd name="T12" fmla="*/ 31 w 71"/>
                <a:gd name="T13" fmla="*/ 0 h 61"/>
                <a:gd name="T14" fmla="*/ 40 w 71"/>
                <a:gd name="T15" fmla="*/ 6 h 61"/>
                <a:gd name="T16" fmla="*/ 19 w 71"/>
                <a:gd name="T17" fmla="*/ 13 h 61"/>
                <a:gd name="T18" fmla="*/ 16 w 71"/>
                <a:gd name="T19" fmla="*/ 1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4" name="Freeform 211"/>
            <p:cNvSpPr>
              <a:spLocks/>
            </p:cNvSpPr>
            <p:nvPr/>
          </p:nvSpPr>
          <p:spPr bwMode="gray">
            <a:xfrm>
              <a:off x="4759" y="3568"/>
              <a:ext cx="17" cy="23"/>
            </a:xfrm>
            <a:custGeom>
              <a:avLst/>
              <a:gdLst>
                <a:gd name="T0" fmla="*/ 5 w 23"/>
                <a:gd name="T1" fmla="*/ 0 h 30"/>
                <a:gd name="T2" fmla="*/ 0 w 23"/>
                <a:gd name="T3" fmla="*/ 8 h 30"/>
                <a:gd name="T4" fmla="*/ 7 w 23"/>
                <a:gd name="T5" fmla="*/ 18 h 30"/>
                <a:gd name="T6" fmla="*/ 5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5" name="Freeform 212"/>
            <p:cNvSpPr>
              <a:spLocks/>
            </p:cNvSpPr>
            <p:nvPr/>
          </p:nvSpPr>
          <p:spPr bwMode="gray">
            <a:xfrm>
              <a:off x="4751" y="3547"/>
              <a:ext cx="20" cy="17"/>
            </a:xfrm>
            <a:custGeom>
              <a:avLst/>
              <a:gdLst>
                <a:gd name="T0" fmla="*/ 12 w 26"/>
                <a:gd name="T1" fmla="*/ 0 h 23"/>
                <a:gd name="T2" fmla="*/ 0 w 26"/>
                <a:gd name="T3" fmla="*/ 7 h 23"/>
                <a:gd name="T4" fmla="*/ 12 w 26"/>
                <a:gd name="T5" fmla="*/ 11 h 23"/>
                <a:gd name="T6" fmla="*/ 12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6" name="Freeform 213"/>
            <p:cNvSpPr>
              <a:spLocks/>
            </p:cNvSpPr>
            <p:nvPr/>
          </p:nvSpPr>
          <p:spPr bwMode="gray">
            <a:xfrm>
              <a:off x="4598" y="3353"/>
              <a:ext cx="24" cy="33"/>
            </a:xfrm>
            <a:custGeom>
              <a:avLst/>
              <a:gdLst>
                <a:gd name="T0" fmla="*/ 16 w 32"/>
                <a:gd name="T1" fmla="*/ 0 h 44"/>
                <a:gd name="T2" fmla="*/ 5 w 32"/>
                <a:gd name="T3" fmla="*/ 6 h 44"/>
                <a:gd name="T4" fmla="*/ 7 w 32"/>
                <a:gd name="T5" fmla="*/ 18 h 44"/>
                <a:gd name="T6" fmla="*/ 13 w 32"/>
                <a:gd name="T7" fmla="*/ 20 h 44"/>
                <a:gd name="T8" fmla="*/ 1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7" name="Freeform 214"/>
            <p:cNvSpPr>
              <a:spLocks/>
            </p:cNvSpPr>
            <p:nvPr/>
          </p:nvSpPr>
          <p:spPr bwMode="gray">
            <a:xfrm>
              <a:off x="4632" y="3396"/>
              <a:ext cx="25" cy="34"/>
            </a:xfrm>
            <a:custGeom>
              <a:avLst/>
              <a:gdLst>
                <a:gd name="T0" fmla="*/ 18 w 34"/>
                <a:gd name="T1" fmla="*/ 0 h 44"/>
                <a:gd name="T2" fmla="*/ 6 w 34"/>
                <a:gd name="T3" fmla="*/ 5 h 44"/>
                <a:gd name="T4" fmla="*/ 8 w 34"/>
                <a:gd name="T5" fmla="*/ 18 h 44"/>
                <a:gd name="T6" fmla="*/ 15 w 34"/>
                <a:gd name="T7" fmla="*/ 20 h 44"/>
                <a:gd name="T8" fmla="*/ 18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8" name="Freeform 215"/>
            <p:cNvSpPr>
              <a:spLocks/>
            </p:cNvSpPr>
            <p:nvPr/>
          </p:nvSpPr>
          <p:spPr bwMode="gray">
            <a:xfrm>
              <a:off x="4659" y="3459"/>
              <a:ext cx="28" cy="29"/>
            </a:xfrm>
            <a:custGeom>
              <a:avLst/>
              <a:gdLst>
                <a:gd name="T0" fmla="*/ 18 w 38"/>
                <a:gd name="T1" fmla="*/ 2 h 37"/>
                <a:gd name="T2" fmla="*/ 5 w 38"/>
                <a:gd name="T3" fmla="*/ 2 h 37"/>
                <a:gd name="T4" fmla="*/ 7 w 38"/>
                <a:gd name="T5" fmla="*/ 14 h 37"/>
                <a:gd name="T6" fmla="*/ 14 w 38"/>
                <a:gd name="T7" fmla="*/ 17 h 37"/>
                <a:gd name="T8" fmla="*/ 18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79" name="Freeform 216"/>
            <p:cNvSpPr>
              <a:spLocks/>
            </p:cNvSpPr>
            <p:nvPr/>
          </p:nvSpPr>
          <p:spPr bwMode="gray">
            <a:xfrm>
              <a:off x="4693" y="3449"/>
              <a:ext cx="28" cy="27"/>
            </a:xfrm>
            <a:custGeom>
              <a:avLst/>
              <a:gdLst>
                <a:gd name="T0" fmla="*/ 18 w 38"/>
                <a:gd name="T1" fmla="*/ 2 h 34"/>
                <a:gd name="T2" fmla="*/ 5 w 38"/>
                <a:gd name="T3" fmla="*/ 2 h 34"/>
                <a:gd name="T4" fmla="*/ 9 w 38"/>
                <a:gd name="T5" fmla="*/ 13 h 34"/>
                <a:gd name="T6" fmla="*/ 15 w 38"/>
                <a:gd name="T7" fmla="*/ 13 h 34"/>
                <a:gd name="T8" fmla="*/ 18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0" name="Freeform 217"/>
            <p:cNvSpPr>
              <a:spLocks/>
            </p:cNvSpPr>
            <p:nvPr/>
          </p:nvSpPr>
          <p:spPr bwMode="gray">
            <a:xfrm>
              <a:off x="4683" y="3413"/>
              <a:ext cx="26" cy="21"/>
            </a:xfrm>
            <a:custGeom>
              <a:avLst/>
              <a:gdLst>
                <a:gd name="T0" fmla="*/ 17 w 35"/>
                <a:gd name="T1" fmla="*/ 1 h 27"/>
                <a:gd name="T2" fmla="*/ 5 w 35"/>
                <a:gd name="T3" fmla="*/ 1 h 27"/>
                <a:gd name="T4" fmla="*/ 7 w 35"/>
                <a:gd name="T5" fmla="*/ 8 h 27"/>
                <a:gd name="T6" fmla="*/ 14 w 35"/>
                <a:gd name="T7" fmla="*/ 10 h 27"/>
                <a:gd name="T8" fmla="*/ 1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1" name="Freeform 218"/>
            <p:cNvSpPr>
              <a:spLocks/>
            </p:cNvSpPr>
            <p:nvPr/>
          </p:nvSpPr>
          <p:spPr bwMode="gray">
            <a:xfrm>
              <a:off x="4657" y="3388"/>
              <a:ext cx="26" cy="35"/>
            </a:xfrm>
            <a:custGeom>
              <a:avLst/>
              <a:gdLst>
                <a:gd name="T0" fmla="*/ 16 w 35"/>
                <a:gd name="T1" fmla="*/ 9 h 47"/>
                <a:gd name="T2" fmla="*/ 10 w 35"/>
                <a:gd name="T3" fmla="*/ 1 h 47"/>
                <a:gd name="T4" fmla="*/ 5 w 35"/>
                <a:gd name="T5" fmla="*/ 14 h 47"/>
                <a:gd name="T6" fmla="*/ 10 w 35"/>
                <a:gd name="T7" fmla="*/ 19 h 47"/>
                <a:gd name="T8" fmla="*/ 15 w 35"/>
                <a:gd name="T9" fmla="*/ 16 h 47"/>
                <a:gd name="T10" fmla="*/ 16 w 35"/>
                <a:gd name="T11" fmla="*/ 9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2" name="Freeform 219"/>
            <p:cNvSpPr>
              <a:spLocks/>
            </p:cNvSpPr>
            <p:nvPr/>
          </p:nvSpPr>
          <p:spPr bwMode="gray">
            <a:xfrm>
              <a:off x="4625" y="3372"/>
              <a:ext cx="24" cy="27"/>
            </a:xfrm>
            <a:custGeom>
              <a:avLst/>
              <a:gdLst>
                <a:gd name="T0" fmla="*/ 12 w 32"/>
                <a:gd name="T1" fmla="*/ 5 h 35"/>
                <a:gd name="T2" fmla="*/ 5 w 32"/>
                <a:gd name="T3" fmla="*/ 1 h 35"/>
                <a:gd name="T4" fmla="*/ 7 w 32"/>
                <a:gd name="T5" fmla="*/ 13 h 35"/>
                <a:gd name="T6" fmla="*/ 13 w 32"/>
                <a:gd name="T7" fmla="*/ 15 h 35"/>
                <a:gd name="T8" fmla="*/ 12 w 32"/>
                <a:gd name="T9" fmla="*/ 5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3" name="Freeform 220"/>
            <p:cNvSpPr>
              <a:spLocks/>
            </p:cNvSpPr>
            <p:nvPr/>
          </p:nvSpPr>
          <p:spPr bwMode="gray">
            <a:xfrm>
              <a:off x="4665" y="3425"/>
              <a:ext cx="24" cy="27"/>
            </a:xfrm>
            <a:custGeom>
              <a:avLst/>
              <a:gdLst>
                <a:gd name="T0" fmla="*/ 12 w 32"/>
                <a:gd name="T1" fmla="*/ 5 h 35"/>
                <a:gd name="T2" fmla="*/ 5 w 32"/>
                <a:gd name="T3" fmla="*/ 1 h 35"/>
                <a:gd name="T4" fmla="*/ 7 w 32"/>
                <a:gd name="T5" fmla="*/ 13 h 35"/>
                <a:gd name="T6" fmla="*/ 13 w 32"/>
                <a:gd name="T7" fmla="*/ 15 h 35"/>
                <a:gd name="T8" fmla="*/ 12 w 32"/>
                <a:gd name="T9" fmla="*/ 5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4" name="Freeform 221"/>
            <p:cNvSpPr>
              <a:spLocks/>
            </p:cNvSpPr>
            <p:nvPr/>
          </p:nvSpPr>
          <p:spPr bwMode="gray">
            <a:xfrm>
              <a:off x="3055" y="2051"/>
              <a:ext cx="141" cy="108"/>
            </a:xfrm>
            <a:custGeom>
              <a:avLst/>
              <a:gdLst>
                <a:gd name="T0" fmla="*/ 95 w 189"/>
                <a:gd name="T1" fmla="*/ 2 h 144"/>
                <a:gd name="T2" fmla="*/ 103 w 189"/>
                <a:gd name="T3" fmla="*/ 2 h 144"/>
                <a:gd name="T4" fmla="*/ 105 w 189"/>
                <a:gd name="T5" fmla="*/ 9 h 144"/>
                <a:gd name="T6" fmla="*/ 104 w 189"/>
                <a:gd name="T7" fmla="*/ 14 h 144"/>
                <a:gd name="T8" fmla="*/ 73 w 189"/>
                <a:gd name="T9" fmla="*/ 25 h 144"/>
                <a:gd name="T10" fmla="*/ 60 w 189"/>
                <a:gd name="T11" fmla="*/ 32 h 144"/>
                <a:gd name="T12" fmla="*/ 54 w 189"/>
                <a:gd name="T13" fmla="*/ 34 h 144"/>
                <a:gd name="T14" fmla="*/ 40 w 189"/>
                <a:gd name="T15" fmla="*/ 46 h 144"/>
                <a:gd name="T16" fmla="*/ 42 w 189"/>
                <a:gd name="T17" fmla="*/ 52 h 144"/>
                <a:gd name="T18" fmla="*/ 46 w 189"/>
                <a:gd name="T19" fmla="*/ 65 h 144"/>
                <a:gd name="T20" fmla="*/ 60 w 189"/>
                <a:gd name="T21" fmla="*/ 70 h 144"/>
                <a:gd name="T22" fmla="*/ 51 w 189"/>
                <a:gd name="T23" fmla="*/ 79 h 144"/>
                <a:gd name="T24" fmla="*/ 46 w 189"/>
                <a:gd name="T25" fmla="*/ 73 h 144"/>
                <a:gd name="T26" fmla="*/ 40 w 189"/>
                <a:gd name="T27" fmla="*/ 76 h 144"/>
                <a:gd name="T28" fmla="*/ 12 w 189"/>
                <a:gd name="T29" fmla="*/ 68 h 144"/>
                <a:gd name="T30" fmla="*/ 10 w 189"/>
                <a:gd name="T31" fmla="*/ 59 h 144"/>
                <a:gd name="T32" fmla="*/ 26 w 189"/>
                <a:gd name="T33" fmla="*/ 50 h 144"/>
                <a:gd name="T34" fmla="*/ 28 w 189"/>
                <a:gd name="T35" fmla="*/ 43 h 144"/>
                <a:gd name="T36" fmla="*/ 26 w 189"/>
                <a:gd name="T37" fmla="*/ 36 h 144"/>
                <a:gd name="T38" fmla="*/ 40 w 189"/>
                <a:gd name="T39" fmla="*/ 26 h 144"/>
                <a:gd name="T40" fmla="*/ 54 w 189"/>
                <a:gd name="T41" fmla="*/ 20 h 144"/>
                <a:gd name="T42" fmla="*/ 63 w 189"/>
                <a:gd name="T43" fmla="*/ 14 h 144"/>
                <a:gd name="T44" fmla="*/ 95 w 189"/>
                <a:gd name="T45" fmla="*/ 2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5" name="Freeform 222"/>
            <p:cNvSpPr>
              <a:spLocks/>
            </p:cNvSpPr>
            <p:nvPr/>
          </p:nvSpPr>
          <p:spPr bwMode="gray">
            <a:xfrm>
              <a:off x="3139" y="2155"/>
              <a:ext cx="40" cy="12"/>
            </a:xfrm>
            <a:custGeom>
              <a:avLst/>
              <a:gdLst>
                <a:gd name="T0" fmla="*/ 14 w 53"/>
                <a:gd name="T1" fmla="*/ 0 h 17"/>
                <a:gd name="T2" fmla="*/ 7 w 53"/>
                <a:gd name="T3" fmla="*/ 1 h 17"/>
                <a:gd name="T4" fmla="*/ 18 w 53"/>
                <a:gd name="T5" fmla="*/ 8 h 17"/>
                <a:gd name="T6" fmla="*/ 25 w 53"/>
                <a:gd name="T7" fmla="*/ 7 h 17"/>
                <a:gd name="T8" fmla="*/ 1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6" name="Freeform 223"/>
            <p:cNvSpPr>
              <a:spLocks/>
            </p:cNvSpPr>
            <p:nvPr/>
          </p:nvSpPr>
          <p:spPr bwMode="gray">
            <a:xfrm>
              <a:off x="3344" y="1999"/>
              <a:ext cx="43" cy="28"/>
            </a:xfrm>
            <a:custGeom>
              <a:avLst/>
              <a:gdLst>
                <a:gd name="T0" fmla="*/ 31 w 57"/>
                <a:gd name="T1" fmla="*/ 2 h 37"/>
                <a:gd name="T2" fmla="*/ 13 w 57"/>
                <a:gd name="T3" fmla="*/ 14 h 37"/>
                <a:gd name="T4" fmla="*/ 6 w 57"/>
                <a:gd name="T5" fmla="*/ 20 h 37"/>
                <a:gd name="T6" fmla="*/ 5 w 57"/>
                <a:gd name="T7" fmla="*/ 2 h 37"/>
                <a:gd name="T8" fmla="*/ 11 w 57"/>
                <a:gd name="T9" fmla="*/ 0 h 37"/>
                <a:gd name="T10" fmla="*/ 31 w 57"/>
                <a:gd name="T11" fmla="*/ 2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7" name="Freeform 224"/>
            <p:cNvSpPr>
              <a:spLocks/>
            </p:cNvSpPr>
            <p:nvPr/>
          </p:nvSpPr>
          <p:spPr bwMode="gray">
            <a:xfrm>
              <a:off x="3374" y="2011"/>
              <a:ext cx="51" cy="21"/>
            </a:xfrm>
            <a:custGeom>
              <a:avLst/>
              <a:gdLst>
                <a:gd name="T0" fmla="*/ 15 w 68"/>
                <a:gd name="T1" fmla="*/ 0 h 26"/>
                <a:gd name="T2" fmla="*/ 6 w 68"/>
                <a:gd name="T3" fmla="*/ 4 h 26"/>
                <a:gd name="T4" fmla="*/ 31 w 68"/>
                <a:gd name="T5" fmla="*/ 15 h 26"/>
                <a:gd name="T6" fmla="*/ 34 w 68"/>
                <a:gd name="T7" fmla="*/ 14 h 26"/>
                <a:gd name="T8" fmla="*/ 15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8" name="Freeform 225"/>
            <p:cNvSpPr>
              <a:spLocks/>
            </p:cNvSpPr>
            <p:nvPr/>
          </p:nvSpPr>
          <p:spPr bwMode="gray">
            <a:xfrm>
              <a:off x="3428" y="2015"/>
              <a:ext cx="50" cy="31"/>
            </a:xfrm>
            <a:custGeom>
              <a:avLst/>
              <a:gdLst>
                <a:gd name="T0" fmla="*/ 29 w 66"/>
                <a:gd name="T1" fmla="*/ 5 h 43"/>
                <a:gd name="T2" fmla="*/ 15 w 66"/>
                <a:gd name="T3" fmla="*/ 5 h 43"/>
                <a:gd name="T4" fmla="*/ 6 w 66"/>
                <a:gd name="T5" fmla="*/ 5 h 43"/>
                <a:gd name="T6" fmla="*/ 5 w 66"/>
                <a:gd name="T7" fmla="*/ 19 h 43"/>
                <a:gd name="T8" fmla="*/ 18 w 66"/>
                <a:gd name="T9" fmla="*/ 24 h 43"/>
                <a:gd name="T10" fmla="*/ 36 w 66"/>
                <a:gd name="T11" fmla="*/ 15 h 43"/>
                <a:gd name="T12" fmla="*/ 29 w 66"/>
                <a:gd name="T13" fmla="*/ 5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89" name="Freeform 226"/>
            <p:cNvSpPr>
              <a:spLocks/>
            </p:cNvSpPr>
            <p:nvPr/>
          </p:nvSpPr>
          <p:spPr bwMode="gray">
            <a:xfrm>
              <a:off x="3777" y="2042"/>
              <a:ext cx="89" cy="31"/>
            </a:xfrm>
            <a:custGeom>
              <a:avLst/>
              <a:gdLst>
                <a:gd name="T0" fmla="*/ 8 w 117"/>
                <a:gd name="T1" fmla="*/ 0 h 41"/>
                <a:gd name="T2" fmla="*/ 5 w 117"/>
                <a:gd name="T3" fmla="*/ 9 h 41"/>
                <a:gd name="T4" fmla="*/ 29 w 117"/>
                <a:gd name="T5" fmla="*/ 17 h 41"/>
                <a:gd name="T6" fmla="*/ 43 w 117"/>
                <a:gd name="T7" fmla="*/ 20 h 41"/>
                <a:gd name="T8" fmla="*/ 63 w 117"/>
                <a:gd name="T9" fmla="*/ 13 h 41"/>
                <a:gd name="T10" fmla="*/ 44 w 117"/>
                <a:gd name="T11" fmla="*/ 2 h 41"/>
                <a:gd name="T12" fmla="*/ 8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0" name="Freeform 227"/>
            <p:cNvSpPr>
              <a:spLocks/>
            </p:cNvSpPr>
            <p:nvPr/>
          </p:nvSpPr>
          <p:spPr bwMode="gray">
            <a:xfrm>
              <a:off x="3867" y="2042"/>
              <a:ext cx="46" cy="23"/>
            </a:xfrm>
            <a:custGeom>
              <a:avLst/>
              <a:gdLst>
                <a:gd name="T0" fmla="*/ 18 w 62"/>
                <a:gd name="T1" fmla="*/ 2 h 32"/>
                <a:gd name="T2" fmla="*/ 34 w 62"/>
                <a:gd name="T3" fmla="*/ 5 h 32"/>
                <a:gd name="T4" fmla="*/ 16 w 62"/>
                <a:gd name="T5" fmla="*/ 18 h 32"/>
                <a:gd name="T6" fmla="*/ 3 w 62"/>
                <a:gd name="T7" fmla="*/ 12 h 32"/>
                <a:gd name="T8" fmla="*/ 18 w 62"/>
                <a:gd name="T9" fmla="*/ 2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1" name="Freeform 228"/>
            <p:cNvSpPr>
              <a:spLocks/>
            </p:cNvSpPr>
            <p:nvPr/>
          </p:nvSpPr>
          <p:spPr bwMode="gray">
            <a:xfrm>
              <a:off x="3846" y="2071"/>
              <a:ext cx="36" cy="17"/>
            </a:xfrm>
            <a:custGeom>
              <a:avLst/>
              <a:gdLst>
                <a:gd name="T0" fmla="*/ 11 w 49"/>
                <a:gd name="T1" fmla="*/ 1 h 23"/>
                <a:gd name="T2" fmla="*/ 4 w 49"/>
                <a:gd name="T3" fmla="*/ 3 h 23"/>
                <a:gd name="T4" fmla="*/ 22 w 49"/>
                <a:gd name="T5" fmla="*/ 13 h 23"/>
                <a:gd name="T6" fmla="*/ 11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2" name="Freeform 229"/>
            <p:cNvSpPr>
              <a:spLocks/>
            </p:cNvSpPr>
            <p:nvPr/>
          </p:nvSpPr>
          <p:spPr bwMode="gray">
            <a:xfrm>
              <a:off x="4098" y="2294"/>
              <a:ext cx="76" cy="114"/>
            </a:xfrm>
            <a:custGeom>
              <a:avLst/>
              <a:gdLst>
                <a:gd name="T0" fmla="*/ 3 w 102"/>
                <a:gd name="T1" fmla="*/ 0 h 152"/>
                <a:gd name="T2" fmla="*/ 0 w 102"/>
                <a:gd name="T3" fmla="*/ 10 h 152"/>
                <a:gd name="T4" fmla="*/ 7 w 102"/>
                <a:gd name="T5" fmla="*/ 23 h 152"/>
                <a:gd name="T6" fmla="*/ 18 w 102"/>
                <a:gd name="T7" fmla="*/ 40 h 152"/>
                <a:gd name="T8" fmla="*/ 20 w 102"/>
                <a:gd name="T9" fmla="*/ 58 h 152"/>
                <a:gd name="T10" fmla="*/ 45 w 102"/>
                <a:gd name="T11" fmla="*/ 85 h 152"/>
                <a:gd name="T12" fmla="*/ 48 w 102"/>
                <a:gd name="T13" fmla="*/ 70 h 152"/>
                <a:gd name="T14" fmla="*/ 41 w 102"/>
                <a:gd name="T15" fmla="*/ 57 h 152"/>
                <a:gd name="T16" fmla="*/ 34 w 102"/>
                <a:gd name="T17" fmla="*/ 52 h 152"/>
                <a:gd name="T18" fmla="*/ 29 w 102"/>
                <a:gd name="T19" fmla="*/ 42 h 152"/>
                <a:gd name="T20" fmla="*/ 23 w 102"/>
                <a:gd name="T21" fmla="*/ 25 h 152"/>
                <a:gd name="T22" fmla="*/ 2 w 102"/>
                <a:gd name="T23" fmla="*/ 7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3" name="Freeform 230"/>
            <p:cNvSpPr>
              <a:spLocks/>
            </p:cNvSpPr>
            <p:nvPr/>
          </p:nvSpPr>
          <p:spPr bwMode="gray">
            <a:xfrm>
              <a:off x="4159" y="2412"/>
              <a:ext cx="55" cy="77"/>
            </a:xfrm>
            <a:custGeom>
              <a:avLst/>
              <a:gdLst>
                <a:gd name="T0" fmla="*/ 36 w 74"/>
                <a:gd name="T1" fmla="*/ 13 h 103"/>
                <a:gd name="T2" fmla="*/ 41 w 74"/>
                <a:gd name="T3" fmla="*/ 23 h 103"/>
                <a:gd name="T4" fmla="*/ 16 w 74"/>
                <a:gd name="T5" fmla="*/ 48 h 103"/>
                <a:gd name="T6" fmla="*/ 18 w 74"/>
                <a:gd name="T7" fmla="*/ 58 h 103"/>
                <a:gd name="T8" fmla="*/ 11 w 74"/>
                <a:gd name="T9" fmla="*/ 54 h 103"/>
                <a:gd name="T10" fmla="*/ 3 w 74"/>
                <a:gd name="T11" fmla="*/ 48 h 103"/>
                <a:gd name="T12" fmla="*/ 0 w 74"/>
                <a:gd name="T13" fmla="*/ 47 h 103"/>
                <a:gd name="T14" fmla="*/ 5 w 74"/>
                <a:gd name="T15" fmla="*/ 33 h 103"/>
                <a:gd name="T16" fmla="*/ 7 w 74"/>
                <a:gd name="T17" fmla="*/ 30 h 103"/>
                <a:gd name="T18" fmla="*/ 1 w 74"/>
                <a:gd name="T19" fmla="*/ 14 h 103"/>
                <a:gd name="T20" fmla="*/ 2 w 74"/>
                <a:gd name="T21" fmla="*/ 8 h 103"/>
                <a:gd name="T22" fmla="*/ 14 w 74"/>
                <a:gd name="T23" fmla="*/ 13 h 103"/>
                <a:gd name="T24" fmla="*/ 20 w 74"/>
                <a:gd name="T25" fmla="*/ 20 h 103"/>
                <a:gd name="T26" fmla="*/ 36 w 74"/>
                <a:gd name="T27" fmla="*/ 1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4" name="Freeform 231"/>
            <p:cNvSpPr>
              <a:spLocks/>
            </p:cNvSpPr>
            <p:nvPr/>
          </p:nvSpPr>
          <p:spPr bwMode="gray">
            <a:xfrm>
              <a:off x="4123" y="2492"/>
              <a:ext cx="109" cy="188"/>
            </a:xfrm>
            <a:custGeom>
              <a:avLst/>
              <a:gdLst>
                <a:gd name="T0" fmla="*/ 46 w 146"/>
                <a:gd name="T1" fmla="*/ 56 h 252"/>
                <a:gd name="T2" fmla="*/ 37 w 146"/>
                <a:gd name="T3" fmla="*/ 60 h 252"/>
                <a:gd name="T4" fmla="*/ 36 w 146"/>
                <a:gd name="T5" fmla="*/ 74 h 252"/>
                <a:gd name="T6" fmla="*/ 12 w 146"/>
                <a:gd name="T7" fmla="*/ 83 h 252"/>
                <a:gd name="T8" fmla="*/ 4 w 146"/>
                <a:gd name="T9" fmla="*/ 95 h 252"/>
                <a:gd name="T10" fmla="*/ 11 w 146"/>
                <a:gd name="T11" fmla="*/ 103 h 252"/>
                <a:gd name="T12" fmla="*/ 4 w 146"/>
                <a:gd name="T13" fmla="*/ 112 h 252"/>
                <a:gd name="T14" fmla="*/ 13 w 146"/>
                <a:gd name="T15" fmla="*/ 142 h 252"/>
                <a:gd name="T16" fmla="*/ 16 w 146"/>
                <a:gd name="T17" fmla="*/ 121 h 252"/>
                <a:gd name="T18" fmla="*/ 12 w 146"/>
                <a:gd name="T19" fmla="*/ 108 h 252"/>
                <a:gd name="T20" fmla="*/ 23 w 146"/>
                <a:gd name="T21" fmla="*/ 99 h 252"/>
                <a:gd name="T22" fmla="*/ 29 w 146"/>
                <a:gd name="T23" fmla="*/ 89 h 252"/>
                <a:gd name="T24" fmla="*/ 37 w 146"/>
                <a:gd name="T25" fmla="*/ 98 h 252"/>
                <a:gd name="T26" fmla="*/ 25 w 146"/>
                <a:gd name="T27" fmla="*/ 107 h 252"/>
                <a:gd name="T28" fmla="*/ 31 w 146"/>
                <a:gd name="T29" fmla="*/ 113 h 252"/>
                <a:gd name="T30" fmla="*/ 38 w 146"/>
                <a:gd name="T31" fmla="*/ 101 h 252"/>
                <a:gd name="T32" fmla="*/ 47 w 146"/>
                <a:gd name="T33" fmla="*/ 104 h 252"/>
                <a:gd name="T34" fmla="*/ 58 w 146"/>
                <a:gd name="T35" fmla="*/ 83 h 252"/>
                <a:gd name="T36" fmla="*/ 63 w 146"/>
                <a:gd name="T37" fmla="*/ 88 h 252"/>
                <a:gd name="T38" fmla="*/ 76 w 146"/>
                <a:gd name="T39" fmla="*/ 83 h 252"/>
                <a:gd name="T40" fmla="*/ 81 w 146"/>
                <a:gd name="T41" fmla="*/ 74 h 252"/>
                <a:gd name="T42" fmla="*/ 79 w 146"/>
                <a:gd name="T43" fmla="*/ 62 h 252"/>
                <a:gd name="T44" fmla="*/ 75 w 146"/>
                <a:gd name="T45" fmla="*/ 56 h 252"/>
                <a:gd name="T46" fmla="*/ 68 w 146"/>
                <a:gd name="T47" fmla="*/ 23 h 252"/>
                <a:gd name="T48" fmla="*/ 52 w 146"/>
                <a:gd name="T49" fmla="*/ 0 h 252"/>
                <a:gd name="T50" fmla="*/ 43 w 146"/>
                <a:gd name="T51" fmla="*/ 7 h 252"/>
                <a:gd name="T52" fmla="*/ 54 w 146"/>
                <a:gd name="T53" fmla="*/ 20 h 252"/>
                <a:gd name="T54" fmla="*/ 54 w 146"/>
                <a:gd name="T55" fmla="*/ 36 h 252"/>
                <a:gd name="T56" fmla="*/ 46 w 146"/>
                <a:gd name="T57" fmla="*/ 56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5" name="Freeform 232"/>
            <p:cNvSpPr>
              <a:spLocks/>
            </p:cNvSpPr>
            <p:nvPr/>
          </p:nvSpPr>
          <p:spPr bwMode="gray">
            <a:xfrm>
              <a:off x="3062" y="1988"/>
              <a:ext cx="52" cy="29"/>
            </a:xfrm>
            <a:custGeom>
              <a:avLst/>
              <a:gdLst>
                <a:gd name="T0" fmla="*/ 33 w 70"/>
                <a:gd name="T1" fmla="*/ 0 h 40"/>
                <a:gd name="T2" fmla="*/ 36 w 70"/>
                <a:gd name="T3" fmla="*/ 11 h 40"/>
                <a:gd name="T4" fmla="*/ 22 w 70"/>
                <a:gd name="T5" fmla="*/ 14 h 40"/>
                <a:gd name="T6" fmla="*/ 17 w 70"/>
                <a:gd name="T7" fmla="*/ 22 h 40"/>
                <a:gd name="T8" fmla="*/ 4 w 70"/>
                <a:gd name="T9" fmla="*/ 22 h 40"/>
                <a:gd name="T10" fmla="*/ 1 w 70"/>
                <a:gd name="T11" fmla="*/ 20 h 40"/>
                <a:gd name="T12" fmla="*/ 19 w 70"/>
                <a:gd name="T13" fmla="*/ 11 h 40"/>
                <a:gd name="T14" fmla="*/ 3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6" name="Freeform 233"/>
            <p:cNvSpPr>
              <a:spLocks/>
            </p:cNvSpPr>
            <p:nvPr/>
          </p:nvSpPr>
          <p:spPr bwMode="gray">
            <a:xfrm>
              <a:off x="2955" y="1997"/>
              <a:ext cx="19" cy="22"/>
            </a:xfrm>
            <a:custGeom>
              <a:avLst/>
              <a:gdLst>
                <a:gd name="T0" fmla="*/ 10 w 26"/>
                <a:gd name="T1" fmla="*/ 0 h 29"/>
                <a:gd name="T2" fmla="*/ 0 w 26"/>
                <a:gd name="T3" fmla="*/ 11 h 29"/>
                <a:gd name="T4" fmla="*/ 10 w 26"/>
                <a:gd name="T5" fmla="*/ 15 h 29"/>
                <a:gd name="T6" fmla="*/ 10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7" name="Freeform 234"/>
            <p:cNvSpPr>
              <a:spLocks/>
            </p:cNvSpPr>
            <p:nvPr/>
          </p:nvSpPr>
          <p:spPr bwMode="gray">
            <a:xfrm>
              <a:off x="2979" y="1996"/>
              <a:ext cx="37" cy="28"/>
            </a:xfrm>
            <a:custGeom>
              <a:avLst/>
              <a:gdLst>
                <a:gd name="T0" fmla="*/ 8 w 49"/>
                <a:gd name="T1" fmla="*/ 3 h 36"/>
                <a:gd name="T2" fmla="*/ 0 w 49"/>
                <a:gd name="T3" fmla="*/ 10 h 36"/>
                <a:gd name="T4" fmla="*/ 4 w 49"/>
                <a:gd name="T5" fmla="*/ 18 h 36"/>
                <a:gd name="T6" fmla="*/ 11 w 49"/>
                <a:gd name="T7" fmla="*/ 20 h 36"/>
                <a:gd name="T8" fmla="*/ 23 w 49"/>
                <a:gd name="T9" fmla="*/ 14 h 36"/>
                <a:gd name="T10" fmla="*/ 8 w 49"/>
                <a:gd name="T11" fmla="*/ 3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8" name="Freeform 235"/>
            <p:cNvSpPr>
              <a:spLocks/>
            </p:cNvSpPr>
            <p:nvPr/>
          </p:nvSpPr>
          <p:spPr bwMode="gray">
            <a:xfrm>
              <a:off x="3040" y="1987"/>
              <a:ext cx="20" cy="16"/>
            </a:xfrm>
            <a:custGeom>
              <a:avLst/>
              <a:gdLst>
                <a:gd name="T0" fmla="*/ 6 w 27"/>
                <a:gd name="T1" fmla="*/ 0 h 22"/>
                <a:gd name="T2" fmla="*/ 1 w 27"/>
                <a:gd name="T3" fmla="*/ 7 h 22"/>
                <a:gd name="T4" fmla="*/ 10 w 27"/>
                <a:gd name="T5" fmla="*/ 12 h 22"/>
                <a:gd name="T6" fmla="*/ 6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99" name="Freeform 236"/>
            <p:cNvSpPr>
              <a:spLocks/>
            </p:cNvSpPr>
            <p:nvPr/>
          </p:nvSpPr>
          <p:spPr bwMode="gray">
            <a:xfrm>
              <a:off x="3022" y="2005"/>
              <a:ext cx="14" cy="12"/>
            </a:xfrm>
            <a:custGeom>
              <a:avLst/>
              <a:gdLst>
                <a:gd name="T0" fmla="*/ 6 w 20"/>
                <a:gd name="T1" fmla="*/ 0 h 18"/>
                <a:gd name="T2" fmla="*/ 5 w 20"/>
                <a:gd name="T3" fmla="*/ 9 h 18"/>
                <a:gd name="T4" fmla="*/ 6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0" name="Freeform 237"/>
            <p:cNvSpPr>
              <a:spLocks/>
            </p:cNvSpPr>
            <p:nvPr/>
          </p:nvSpPr>
          <p:spPr bwMode="gray">
            <a:xfrm>
              <a:off x="4162" y="2021"/>
              <a:ext cx="17" cy="33"/>
            </a:xfrm>
            <a:custGeom>
              <a:avLst/>
              <a:gdLst>
                <a:gd name="T0" fmla="*/ 14 w 24"/>
                <a:gd name="T1" fmla="*/ 0 h 44"/>
                <a:gd name="T2" fmla="*/ 5 w 24"/>
                <a:gd name="T3" fmla="*/ 9 h 44"/>
                <a:gd name="T4" fmla="*/ 0 w 24"/>
                <a:gd name="T5" fmla="*/ 19 h 44"/>
                <a:gd name="T6" fmla="*/ 9 w 24"/>
                <a:gd name="T7" fmla="*/ 22 h 44"/>
                <a:gd name="T8" fmla="*/ 1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1" name="Freeform 238"/>
            <p:cNvSpPr>
              <a:spLocks/>
            </p:cNvSpPr>
            <p:nvPr/>
          </p:nvSpPr>
          <p:spPr bwMode="gray">
            <a:xfrm>
              <a:off x="3278" y="3473"/>
              <a:ext cx="32" cy="18"/>
            </a:xfrm>
            <a:custGeom>
              <a:avLst/>
              <a:gdLst>
                <a:gd name="T0" fmla="*/ 17 w 41"/>
                <a:gd name="T1" fmla="*/ 0 h 24"/>
                <a:gd name="T2" fmla="*/ 15 w 41"/>
                <a:gd name="T3" fmla="*/ 14 h 24"/>
                <a:gd name="T4" fmla="*/ 1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2" name="Freeform 239"/>
            <p:cNvSpPr>
              <a:spLocks/>
            </p:cNvSpPr>
            <p:nvPr/>
          </p:nvSpPr>
          <p:spPr bwMode="gray">
            <a:xfrm>
              <a:off x="3318" y="3466"/>
              <a:ext cx="10" cy="16"/>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3" name="Freeform 240"/>
            <p:cNvSpPr>
              <a:spLocks/>
            </p:cNvSpPr>
            <p:nvPr/>
          </p:nvSpPr>
          <p:spPr bwMode="gray">
            <a:xfrm>
              <a:off x="3251" y="3312"/>
              <a:ext cx="9" cy="14"/>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4" name="Freeform 241"/>
            <p:cNvSpPr>
              <a:spLocks/>
            </p:cNvSpPr>
            <p:nvPr/>
          </p:nvSpPr>
          <p:spPr bwMode="gray">
            <a:xfrm>
              <a:off x="3311" y="3239"/>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5" name="Freeform 242"/>
            <p:cNvSpPr>
              <a:spLocks/>
            </p:cNvSpPr>
            <p:nvPr/>
          </p:nvSpPr>
          <p:spPr bwMode="gray">
            <a:xfrm>
              <a:off x="3287" y="3237"/>
              <a:ext cx="12"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6" name="Freeform 243"/>
            <p:cNvSpPr>
              <a:spLocks/>
            </p:cNvSpPr>
            <p:nvPr/>
          </p:nvSpPr>
          <p:spPr bwMode="gray">
            <a:xfrm>
              <a:off x="3276" y="3260"/>
              <a:ext cx="10" cy="14"/>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7" name="Freeform 244"/>
            <p:cNvSpPr>
              <a:spLocks/>
            </p:cNvSpPr>
            <p:nvPr/>
          </p:nvSpPr>
          <p:spPr bwMode="gray">
            <a:xfrm>
              <a:off x="3251" y="3294"/>
              <a:ext cx="9" cy="14"/>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8" name="Freeform 245"/>
            <p:cNvSpPr>
              <a:spLocks/>
            </p:cNvSpPr>
            <p:nvPr/>
          </p:nvSpPr>
          <p:spPr bwMode="gray">
            <a:xfrm>
              <a:off x="3270" y="3281"/>
              <a:ext cx="10" cy="14"/>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09" name="Freeform 246"/>
            <p:cNvSpPr>
              <a:spLocks/>
            </p:cNvSpPr>
            <p:nvPr/>
          </p:nvSpPr>
          <p:spPr bwMode="gray">
            <a:xfrm>
              <a:off x="2537" y="2293"/>
              <a:ext cx="10" cy="16"/>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10" name="Freeform 247"/>
            <p:cNvSpPr>
              <a:spLocks/>
            </p:cNvSpPr>
            <p:nvPr/>
          </p:nvSpPr>
          <p:spPr bwMode="gray">
            <a:xfrm>
              <a:off x="2476" y="2259"/>
              <a:ext cx="10" cy="14"/>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sp>
          <p:nvSpPr>
            <p:cNvPr id="111" name="Freeform 248"/>
            <p:cNvSpPr>
              <a:spLocks/>
            </p:cNvSpPr>
            <p:nvPr/>
          </p:nvSpPr>
          <p:spPr bwMode="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000000">
                <a:alpha val="20000"/>
              </a:srgbClr>
            </a:solidFill>
            <a:ln w="6350">
              <a:noFill/>
              <a:prstDash val="dash"/>
              <a:round/>
              <a:headEnd/>
              <a:tailEnd/>
            </a:ln>
          </p:spPr>
          <p:txBody>
            <a:bodyPr/>
            <a:lstStyle/>
            <a:p>
              <a:pPr fontAlgn="auto">
                <a:spcBef>
                  <a:spcPts val="0"/>
                </a:spcBef>
                <a:spcAft>
                  <a:spcPts val="0"/>
                </a:spcAft>
                <a:defRPr/>
              </a:pPr>
              <a:endParaRPr lang="zh-CN" altLang="en-US">
                <a:latin typeface="+mn-lt"/>
                <a:ea typeface="+mn-ea"/>
              </a:endParaRPr>
            </a:p>
          </p:txBody>
        </p:sp>
      </p:grpSp>
      <p:sp>
        <p:nvSpPr>
          <p:cNvPr id="112" name="1 Título"/>
          <p:cNvSpPr txBox="1">
            <a:spLocks/>
          </p:cNvSpPr>
          <p:nvPr/>
        </p:nvSpPr>
        <p:spPr>
          <a:xfrm>
            <a:off x="323850" y="2214563"/>
            <a:ext cx="5902325" cy="863600"/>
          </a:xfrm>
          <a:prstGeom prst="rect">
            <a:avLst/>
          </a:prstGeom>
        </p:spPr>
        <p:txBody>
          <a:bodyPr lIns="91408" tIns="45704" rIns="91408" bIns="45704"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lnSpc>
                <a:spcPts val="5761"/>
              </a:lnSpc>
              <a:spcBef>
                <a:spcPts val="0"/>
              </a:spcBef>
              <a:spcAft>
                <a:spcPts val="0"/>
              </a:spcAft>
              <a:defRPr/>
            </a:pPr>
            <a:r>
              <a:rPr lang="es-HN" sz="6600" b="1" dirty="0">
                <a:solidFill>
                  <a:srgbClr val="404040"/>
                </a:solidFill>
                <a:latin typeface="微软雅黑" pitchFamily="34" charset="-122"/>
                <a:ea typeface="微软雅黑" pitchFamily="34" charset="-122"/>
              </a:rPr>
              <a:t>THANK </a:t>
            </a:r>
            <a:r>
              <a:rPr lang="es-HN" sz="6600" b="1" dirty="0" smtClean="0">
                <a:solidFill>
                  <a:srgbClr val="0070C0"/>
                </a:solidFill>
                <a:latin typeface="微软雅黑" pitchFamily="34" charset="-122"/>
                <a:ea typeface="微软雅黑" pitchFamily="34" charset="-122"/>
              </a:rPr>
              <a:t>YOU</a:t>
            </a:r>
            <a:endParaRPr lang="es-HN" sz="6600" b="1" dirty="0">
              <a:solidFill>
                <a:srgbClr val="0070C0"/>
              </a:solidFill>
              <a:latin typeface="微软雅黑" pitchFamily="34" charset="-122"/>
              <a:ea typeface="微软雅黑" pitchFamily="34" charset="-122"/>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1042988" y="404813"/>
            <a:ext cx="5616575" cy="576262"/>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68313" y="1484313"/>
            <a:ext cx="8142287" cy="4392612"/>
          </a:xfrm>
          <a:prstGeom prst="rect">
            <a:avLst/>
          </a:prstGeom>
        </p:spPr>
        <p:txBody>
          <a:bodyPr/>
          <a:lstStyle/>
          <a:p>
            <a:pPr lvl="0"/>
            <a:endParaRPr lang="zh-CN" altLang="en-US" noProof="0"/>
          </a:p>
        </p:txBody>
      </p:sp>
      <p:sp>
        <p:nvSpPr>
          <p:cNvPr id="4" name="日期占位符 3"/>
          <p:cNvSpPr>
            <a:spLocks noGrp="1"/>
          </p:cNvSpPr>
          <p:nvPr>
            <p:ph type="dt" sz="half" idx="10"/>
          </p:nvPr>
        </p:nvSpPr>
        <p:spPr>
          <a:xfrm>
            <a:off x="611188" y="6284913"/>
            <a:ext cx="1293812" cy="457200"/>
          </a:xfrm>
          <a:prstGeom prst="rect">
            <a:avLst/>
          </a:prstGeom>
        </p:spPr>
        <p:txBody>
          <a:bodyPr/>
          <a:lstStyle>
            <a:lvl1pPr fontAlgn="auto">
              <a:spcBef>
                <a:spcPts val="0"/>
              </a:spcBef>
              <a:spcAft>
                <a:spcPts val="0"/>
              </a:spcAft>
              <a:defRPr>
                <a:latin typeface="+mn-lt"/>
                <a:ea typeface="+mn-ea"/>
              </a:defRPr>
            </a:lvl1pPr>
          </a:lstStyle>
          <a:p>
            <a:pPr>
              <a:defRPr/>
            </a:pPr>
            <a:fld id="{DDB55165-823E-4394-B44D-686689146280}" type="datetime1">
              <a:rPr lang="zh-CN" altLang="en-US"/>
              <a:pPr>
                <a:defRPr/>
              </a:pPr>
              <a:t>2016/7/29</a:t>
            </a:fld>
            <a:endParaRPr lang="en-US" altLang="zh-CN"/>
          </a:p>
        </p:txBody>
      </p:sp>
      <p:sp>
        <p:nvSpPr>
          <p:cNvPr id="5" name="页脚占位符 4"/>
          <p:cNvSpPr>
            <a:spLocks noGrp="1"/>
          </p:cNvSpPr>
          <p:nvPr>
            <p:ph type="ftr" sz="quarter" idx="11"/>
          </p:nvPr>
        </p:nvSpPr>
        <p:spPr>
          <a:xfrm>
            <a:off x="2051050" y="6202363"/>
            <a:ext cx="5257800" cy="539750"/>
          </a:xfrm>
          <a:prstGeom prst="rect">
            <a:avLst/>
          </a:prstGeom>
        </p:spPr>
        <p:txBody>
          <a:bodyPr/>
          <a:lstStyle>
            <a:lvl1pPr fontAlgn="auto">
              <a:spcBef>
                <a:spcPts val="0"/>
              </a:spcBef>
              <a:spcAft>
                <a:spcPts val="0"/>
              </a:spcAft>
              <a:defRPr>
                <a:latin typeface="+mn-lt"/>
                <a:ea typeface="+mn-ea"/>
              </a:defRPr>
            </a:lvl1pPr>
          </a:lstStyle>
          <a:p>
            <a:pPr>
              <a:defRPr/>
            </a:pPr>
            <a:r>
              <a:rPr lang="en-US" altLang="zh-CN"/>
              <a:t> Institute of Computer Software</a:t>
            </a:r>
          </a:p>
          <a:p>
            <a:pPr>
              <a:defRPr/>
            </a:pPr>
            <a:r>
              <a:rPr lang="en-US" altLang="zh-CN"/>
              <a:t>Nanjing University</a:t>
            </a:r>
          </a:p>
        </p:txBody>
      </p:sp>
      <p:sp>
        <p:nvSpPr>
          <p:cNvPr id="6" name="灯片编号占位符 5"/>
          <p:cNvSpPr>
            <a:spLocks noGrp="1"/>
          </p:cNvSpPr>
          <p:nvPr>
            <p:ph type="sldNum" sz="quarter" idx="12"/>
          </p:nvPr>
        </p:nvSpPr>
        <p:spPr>
          <a:xfrm>
            <a:off x="7524750" y="6284913"/>
            <a:ext cx="933450" cy="457200"/>
          </a:xfrm>
          <a:prstGeom prst="rect">
            <a:avLst/>
          </a:prstGeom>
        </p:spPr>
        <p:txBody>
          <a:bodyPr/>
          <a:lstStyle>
            <a:lvl1pPr fontAlgn="auto">
              <a:spcBef>
                <a:spcPts val="0"/>
              </a:spcBef>
              <a:spcAft>
                <a:spcPts val="0"/>
              </a:spcAft>
              <a:defRPr>
                <a:latin typeface="+mn-lt"/>
                <a:ea typeface="+mn-ea"/>
              </a:defRPr>
            </a:lvl1pPr>
          </a:lstStyle>
          <a:p>
            <a:pPr>
              <a:defRPr/>
            </a:pPr>
            <a:fld id="{DC6415CB-D08E-4C94-95F9-A8B40AB2E562}"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fade/>
  </p:transition>
  <p:txStyles>
    <p:titleStyle>
      <a:lvl1pPr algn="l" rtl="0" fontAlgn="base">
        <a:spcBef>
          <a:spcPct val="0"/>
        </a:spcBef>
        <a:spcAft>
          <a:spcPct val="0"/>
        </a:spcAft>
        <a:defRPr sz="4400" b="1" kern="1200">
          <a:solidFill>
            <a:schemeClr val="tx1"/>
          </a:solidFill>
          <a:latin typeface="Calibri" pitchFamily="34" charset="0"/>
          <a:ea typeface="+mn-ea"/>
          <a:cs typeface="+mj-cs"/>
        </a:defRPr>
      </a:lvl1pPr>
      <a:lvl2pPr algn="l" rtl="0" fontAlgn="base">
        <a:spcBef>
          <a:spcPct val="0"/>
        </a:spcBef>
        <a:spcAft>
          <a:spcPct val="0"/>
        </a:spcAft>
        <a:defRPr sz="4400" b="1">
          <a:solidFill>
            <a:schemeClr val="tx1"/>
          </a:solidFill>
          <a:latin typeface="Calibri" pitchFamily="34" charset="0"/>
          <a:ea typeface="微软雅黑" pitchFamily="34" charset="-122"/>
        </a:defRPr>
      </a:lvl2pPr>
      <a:lvl3pPr algn="l" rtl="0" fontAlgn="base">
        <a:spcBef>
          <a:spcPct val="0"/>
        </a:spcBef>
        <a:spcAft>
          <a:spcPct val="0"/>
        </a:spcAft>
        <a:defRPr sz="4400" b="1">
          <a:solidFill>
            <a:schemeClr val="tx1"/>
          </a:solidFill>
          <a:latin typeface="Calibri" pitchFamily="34" charset="0"/>
          <a:ea typeface="微软雅黑" pitchFamily="34" charset="-122"/>
        </a:defRPr>
      </a:lvl3pPr>
      <a:lvl4pPr algn="l" rtl="0" fontAlgn="base">
        <a:spcBef>
          <a:spcPct val="0"/>
        </a:spcBef>
        <a:spcAft>
          <a:spcPct val="0"/>
        </a:spcAft>
        <a:defRPr sz="4400" b="1">
          <a:solidFill>
            <a:schemeClr val="tx1"/>
          </a:solidFill>
          <a:latin typeface="Calibri" pitchFamily="34" charset="0"/>
          <a:ea typeface="微软雅黑" pitchFamily="34" charset="-122"/>
        </a:defRPr>
      </a:lvl4pPr>
      <a:lvl5pPr algn="l" rtl="0" fontAlgn="base">
        <a:spcBef>
          <a:spcPct val="0"/>
        </a:spcBef>
        <a:spcAft>
          <a:spcPct val="0"/>
        </a:spcAft>
        <a:defRPr sz="4400" b="1">
          <a:solidFill>
            <a:schemeClr val="tx1"/>
          </a:solidFill>
          <a:latin typeface="Calibri" pitchFamily="34" charset="0"/>
          <a:ea typeface="微软雅黑" pitchFamily="34" charset="-122"/>
        </a:defRPr>
      </a:lvl5pPr>
      <a:lvl6pPr marL="457039" algn="l" rtl="0" eaLnBrk="1" fontAlgn="base" hangingPunct="1">
        <a:spcBef>
          <a:spcPct val="0"/>
        </a:spcBef>
        <a:spcAft>
          <a:spcPct val="0"/>
        </a:spcAft>
        <a:defRPr sz="2000" b="1">
          <a:solidFill>
            <a:schemeClr val="bg1"/>
          </a:solidFill>
          <a:latin typeface="Verdana" pitchFamily="34" charset="0"/>
          <a:ea typeface="微软雅黑" pitchFamily="34" charset="-122"/>
        </a:defRPr>
      </a:lvl6pPr>
      <a:lvl7pPr marL="914078" algn="l" rtl="0" eaLnBrk="1" fontAlgn="base" hangingPunct="1">
        <a:spcBef>
          <a:spcPct val="0"/>
        </a:spcBef>
        <a:spcAft>
          <a:spcPct val="0"/>
        </a:spcAft>
        <a:defRPr sz="2000" b="1">
          <a:solidFill>
            <a:schemeClr val="bg1"/>
          </a:solidFill>
          <a:latin typeface="Verdana" pitchFamily="34" charset="0"/>
          <a:ea typeface="微软雅黑" pitchFamily="34" charset="-122"/>
        </a:defRPr>
      </a:lvl7pPr>
      <a:lvl8pPr marL="1371118" algn="l" rtl="0" eaLnBrk="1" fontAlgn="base" hangingPunct="1">
        <a:spcBef>
          <a:spcPct val="0"/>
        </a:spcBef>
        <a:spcAft>
          <a:spcPct val="0"/>
        </a:spcAft>
        <a:defRPr sz="2000" b="1">
          <a:solidFill>
            <a:schemeClr val="bg1"/>
          </a:solidFill>
          <a:latin typeface="Verdana" pitchFamily="34" charset="0"/>
          <a:ea typeface="微软雅黑" pitchFamily="34" charset="-122"/>
        </a:defRPr>
      </a:lvl8pPr>
      <a:lvl9pPr marL="1828156" algn="l" rtl="0" eaLnBrk="1" fontAlgn="base" hangingPunct="1">
        <a:spcBef>
          <a:spcPct val="0"/>
        </a:spcBef>
        <a:spcAft>
          <a:spcPct val="0"/>
        </a:spcAft>
        <a:defRPr sz="2000" b="1">
          <a:solidFill>
            <a:schemeClr val="bg1"/>
          </a:solidFill>
          <a:latin typeface="Verdana" pitchFamily="34" charset="0"/>
          <a:ea typeface="微软雅黑" pitchFamily="34" charset="-122"/>
        </a:defRPr>
      </a:lvl9pPr>
    </p:titleStyle>
    <p:bodyStyle>
      <a:lvl1pPr marL="341313" indent="-341313" algn="l" rtl="0" fontAlgn="base">
        <a:lnSpc>
          <a:spcPct val="150000"/>
        </a:lnSpc>
        <a:spcBef>
          <a:spcPct val="20000"/>
        </a:spcBef>
        <a:spcAft>
          <a:spcPct val="0"/>
        </a:spcAft>
        <a:buClr>
          <a:srgbClr val="376092"/>
        </a:buClr>
        <a:buSzPct val="90000"/>
        <a:buFont typeface="Wingdings" pitchFamily="2" charset="2"/>
        <a:buChar char="¡"/>
        <a:defRPr sz="1600" kern="1200">
          <a:solidFill>
            <a:schemeClr val="tx1"/>
          </a:solidFill>
          <a:latin typeface="Calibri" pitchFamily="34" charset="0"/>
          <a:ea typeface="+mn-ea"/>
          <a:cs typeface="+mn-cs"/>
        </a:defRPr>
      </a:lvl1pPr>
      <a:lvl2pPr marL="741363" indent="-385763" algn="l" rtl="0" fontAlgn="base">
        <a:lnSpc>
          <a:spcPct val="150000"/>
        </a:lnSpc>
        <a:spcBef>
          <a:spcPct val="20000"/>
        </a:spcBef>
        <a:spcAft>
          <a:spcPct val="0"/>
        </a:spcAft>
        <a:buClr>
          <a:srgbClr val="376092"/>
        </a:buClr>
        <a:buFont typeface="Wingdings 3" pitchFamily="18" charset="2"/>
        <a:buChar char="}"/>
        <a:defRPr lang="zh-CN" altLang="en-US" sz="1400" kern="1200" dirty="0">
          <a:solidFill>
            <a:srgbClr val="002060"/>
          </a:solidFill>
          <a:latin typeface="Calibri" pitchFamily="34" charset="0"/>
          <a:ea typeface="+mn-ea"/>
          <a:cs typeface="+mn-cs"/>
        </a:defRPr>
      </a:lvl2pPr>
      <a:lvl3pPr marL="1076325" indent="-352425" algn="l" rtl="0" fontAlgn="base">
        <a:lnSpc>
          <a:spcPct val="150000"/>
        </a:lnSpc>
        <a:spcBef>
          <a:spcPct val="20000"/>
        </a:spcBef>
        <a:spcAft>
          <a:spcPct val="0"/>
        </a:spcAft>
        <a:buClr>
          <a:srgbClr val="376092"/>
        </a:buClr>
        <a:buFont typeface="Wingdings" pitchFamily="2" charset="2"/>
        <a:buChar char="p"/>
        <a:defRPr lang="zh-CN" altLang="en-US" sz="1400" kern="1200" dirty="0">
          <a:solidFill>
            <a:schemeClr val="tx1"/>
          </a:solidFill>
          <a:latin typeface="Calibri" pitchFamily="34" charset="0"/>
          <a:ea typeface="+mn-ea"/>
          <a:cs typeface="+mn-cs"/>
        </a:defRPr>
      </a:lvl3pPr>
      <a:lvl4pPr marL="1431925" indent="-354013" algn="l" rtl="0" fontAlgn="base">
        <a:lnSpc>
          <a:spcPct val="150000"/>
        </a:lnSpc>
        <a:spcBef>
          <a:spcPct val="20000"/>
        </a:spcBef>
        <a:spcAft>
          <a:spcPct val="0"/>
        </a:spcAft>
        <a:buClr>
          <a:srgbClr val="376092"/>
        </a:buClr>
        <a:buFont typeface="Wingdings 3" pitchFamily="18" charset="2"/>
        <a:buChar char="}"/>
        <a:defRPr lang="zh-CN" altLang="en-US" sz="1400" kern="1200" dirty="0">
          <a:solidFill>
            <a:srgbClr val="002060"/>
          </a:solidFill>
          <a:latin typeface="Calibri" pitchFamily="34" charset="0"/>
          <a:ea typeface="+mn-ea"/>
          <a:cs typeface="+mn-cs"/>
        </a:defRPr>
      </a:lvl4pPr>
      <a:lvl5pPr marL="2055813" indent="-227013"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714" indent="-228520" algn="l" defTabSz="9140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4" indent="-228520" algn="l" defTabSz="9140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2" indent="-228520" algn="l" defTabSz="9140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2" indent="-228520" algn="l" defTabSz="9140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078" rtl="0" eaLnBrk="1" latinLnBrk="0" hangingPunct="1">
        <a:defRPr sz="1800" kern="1200">
          <a:solidFill>
            <a:schemeClr val="tx1"/>
          </a:solidFill>
          <a:latin typeface="+mn-lt"/>
          <a:ea typeface="+mn-ea"/>
          <a:cs typeface="+mn-cs"/>
        </a:defRPr>
      </a:lvl1pPr>
      <a:lvl2pPr marL="457039" algn="l" defTabSz="914078" rtl="0" eaLnBrk="1" latinLnBrk="0" hangingPunct="1">
        <a:defRPr sz="1800" kern="1200">
          <a:solidFill>
            <a:schemeClr val="tx1"/>
          </a:solidFill>
          <a:latin typeface="+mn-lt"/>
          <a:ea typeface="+mn-ea"/>
          <a:cs typeface="+mn-cs"/>
        </a:defRPr>
      </a:lvl2pPr>
      <a:lvl3pPr marL="914078" algn="l" defTabSz="914078" rtl="0" eaLnBrk="1" latinLnBrk="0" hangingPunct="1">
        <a:defRPr sz="1800" kern="1200">
          <a:solidFill>
            <a:schemeClr val="tx1"/>
          </a:solidFill>
          <a:latin typeface="+mn-lt"/>
          <a:ea typeface="+mn-ea"/>
          <a:cs typeface="+mn-cs"/>
        </a:defRPr>
      </a:lvl3pPr>
      <a:lvl4pPr marL="1371118" algn="l" defTabSz="914078" rtl="0" eaLnBrk="1" latinLnBrk="0" hangingPunct="1">
        <a:defRPr sz="1800" kern="1200">
          <a:solidFill>
            <a:schemeClr val="tx1"/>
          </a:solidFill>
          <a:latin typeface="+mn-lt"/>
          <a:ea typeface="+mn-ea"/>
          <a:cs typeface="+mn-cs"/>
        </a:defRPr>
      </a:lvl4pPr>
      <a:lvl5pPr marL="1828156" algn="l" defTabSz="914078" rtl="0" eaLnBrk="1" latinLnBrk="0" hangingPunct="1">
        <a:defRPr sz="1800" kern="1200">
          <a:solidFill>
            <a:schemeClr val="tx1"/>
          </a:solidFill>
          <a:latin typeface="+mn-lt"/>
          <a:ea typeface="+mn-ea"/>
          <a:cs typeface="+mn-cs"/>
        </a:defRPr>
      </a:lvl5pPr>
      <a:lvl6pPr marL="2285195" algn="l" defTabSz="914078" rtl="0" eaLnBrk="1" latinLnBrk="0" hangingPunct="1">
        <a:defRPr sz="1800" kern="1200">
          <a:solidFill>
            <a:schemeClr val="tx1"/>
          </a:solidFill>
          <a:latin typeface="+mn-lt"/>
          <a:ea typeface="+mn-ea"/>
          <a:cs typeface="+mn-cs"/>
        </a:defRPr>
      </a:lvl6pPr>
      <a:lvl7pPr marL="2742234" algn="l" defTabSz="914078" rtl="0" eaLnBrk="1" latinLnBrk="0" hangingPunct="1">
        <a:defRPr sz="1800" kern="1200">
          <a:solidFill>
            <a:schemeClr val="tx1"/>
          </a:solidFill>
          <a:latin typeface="+mn-lt"/>
          <a:ea typeface="+mn-ea"/>
          <a:cs typeface="+mn-cs"/>
        </a:defRPr>
      </a:lvl7pPr>
      <a:lvl8pPr marL="3199272" algn="l" defTabSz="914078" rtl="0" eaLnBrk="1" latinLnBrk="0" hangingPunct="1">
        <a:defRPr sz="1800" kern="1200">
          <a:solidFill>
            <a:schemeClr val="tx1"/>
          </a:solidFill>
          <a:latin typeface="+mn-lt"/>
          <a:ea typeface="+mn-ea"/>
          <a:cs typeface="+mn-cs"/>
        </a:defRPr>
      </a:lvl8pPr>
      <a:lvl9pPr marL="3656312" algn="l" defTabSz="9140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占位符 4"/>
          <p:cNvSpPr>
            <a:spLocks noGrp="1"/>
          </p:cNvSpPr>
          <p:nvPr>
            <p:ph type="body" sz="quarter" idx="10"/>
          </p:nvPr>
        </p:nvSpPr>
        <p:spPr bwMode="auto">
          <a:xfrm>
            <a:off x="1785938" y="4518025"/>
            <a:ext cx="5500687" cy="644525"/>
          </a:xfrm>
          <a:noFill/>
          <a:ln>
            <a:miter lim="800000"/>
            <a:headEnd/>
            <a:tailEnd/>
          </a:ln>
        </p:spPr>
        <p:txBody>
          <a:bodyPr vert="horz" wrap="square" numCol="1" anchor="t" anchorCtr="0" compatLnSpc="1">
            <a:prstTxWarp prst="textNoShape">
              <a:avLst/>
            </a:prstTxWarp>
          </a:bodyPr>
          <a:lstStyle/>
          <a:p>
            <a:r>
              <a:rPr lang="zh-CN" altLang="en-US" b="1" dirty="0" smtClean="0"/>
              <a:t>南京大学国际合作与交流处  孙雯</a:t>
            </a:r>
          </a:p>
          <a:p>
            <a:endParaRPr lang="zh-CN" altLang="en-US" dirty="0" smtClean="0"/>
          </a:p>
        </p:txBody>
      </p:sp>
      <p:sp>
        <p:nvSpPr>
          <p:cNvPr id="8195" name="文本占位符 5"/>
          <p:cNvSpPr>
            <a:spLocks noGrp="1"/>
          </p:cNvSpPr>
          <p:nvPr>
            <p:ph type="body" sz="quarter" idx="11"/>
          </p:nvPr>
        </p:nvSpPr>
        <p:spPr bwMode="auto">
          <a:xfrm>
            <a:off x="2071688" y="5160963"/>
            <a:ext cx="4857750" cy="571500"/>
          </a:xfrm>
          <a:noFill/>
          <a:ln>
            <a:miter lim="800000"/>
            <a:headEnd/>
            <a:tailEnd/>
          </a:ln>
        </p:spPr>
        <p:txBody>
          <a:bodyPr vert="horz" wrap="square" numCol="1" anchor="t" anchorCtr="0" compatLnSpc="1">
            <a:prstTxWarp prst="textNoShape">
              <a:avLst/>
            </a:prstTxWarp>
          </a:bodyPr>
          <a:lstStyle/>
          <a:p>
            <a:r>
              <a:rPr lang="en-US" altLang="zh-CN" sz="1800" b="1" dirty="0" smtClean="0"/>
              <a:t>2016/07/31</a:t>
            </a:r>
          </a:p>
          <a:p>
            <a:r>
              <a:rPr lang="zh-CN" altLang="en-US" sz="1800" b="1" dirty="0" smtClean="0"/>
              <a:t>中国高教学会引智分会第四届</a:t>
            </a:r>
            <a:endParaRPr lang="en-US" altLang="zh-CN" sz="1800" b="1" dirty="0" smtClean="0"/>
          </a:p>
          <a:p>
            <a:r>
              <a:rPr lang="zh-CN" altLang="en-US" sz="1800" b="1" dirty="0" smtClean="0"/>
              <a:t>常务理事会第一次会议</a:t>
            </a:r>
          </a:p>
        </p:txBody>
      </p:sp>
      <p:sp>
        <p:nvSpPr>
          <p:cNvPr id="4" name="标题 3"/>
          <p:cNvSpPr>
            <a:spLocks noGrp="1"/>
          </p:cNvSpPr>
          <p:nvPr>
            <p:ph type="title"/>
          </p:nvPr>
        </p:nvSpPr>
        <p:spPr/>
        <p:txBody>
          <a:bodyPr/>
          <a:lstStyle/>
          <a:p>
            <a:pPr>
              <a:defRPr/>
            </a:pPr>
            <a:r>
              <a:rPr lang="en-US" altLang="zh-CN" sz="3200" smtClean="0"/>
              <a:t>《</a:t>
            </a:r>
            <a:r>
              <a:rPr lang="zh-CN" altLang="en-US" sz="3200" dirty="0" smtClean="0"/>
              <a:t>关于做好新时期教育对外开放工作</a:t>
            </a:r>
            <a:r>
              <a:rPr lang="en-US" altLang="zh-CN" sz="3200" dirty="0" smtClean="0"/>
              <a:t/>
            </a:r>
            <a:br>
              <a:rPr lang="en-US" altLang="zh-CN" sz="3200" dirty="0" smtClean="0"/>
            </a:br>
            <a:r>
              <a:rPr lang="zh-CN" altLang="en-US" sz="3200" dirty="0" smtClean="0"/>
              <a:t>的若干意见</a:t>
            </a:r>
            <a:r>
              <a:rPr lang="en-US" altLang="zh-CN" sz="3200" dirty="0" smtClean="0"/>
              <a:t>》</a:t>
            </a:r>
            <a:r>
              <a:rPr lang="zh-CN" altLang="en-US" sz="3200" dirty="0" smtClean="0"/>
              <a:t>工作思路与实践举措</a:t>
            </a:r>
            <a:endParaRPr lang="zh-CN" altLang="en-US" sz="3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715557"/>
            <a:ext cx="6192688" cy="461665"/>
          </a:xfrm>
          <a:prstGeom prst="rect">
            <a:avLst/>
          </a:prstGeom>
          <a:noFill/>
        </p:spPr>
        <p:txBody>
          <a:bodyPr>
            <a:spAutoFit/>
          </a:bodyPr>
          <a:lstStyle/>
          <a:p>
            <a:pPr algn="ctr" fontAlgn="auto">
              <a:spcBef>
                <a:spcPts val="0"/>
              </a:spcBef>
              <a:spcAft>
                <a:spcPts val="0"/>
              </a:spcAft>
              <a:defRPr/>
            </a:pPr>
            <a:r>
              <a:rPr lang="zh-CN" altLang="zh-CN" sz="2400" dirty="0">
                <a:latin typeface="+mn-lt"/>
                <a:ea typeface="+mn-ea"/>
              </a:rPr>
              <a:t>国际合作</a:t>
            </a:r>
            <a:r>
              <a:rPr lang="zh-CN" altLang="en-US" sz="2400" dirty="0">
                <a:latin typeface="+mn-lt"/>
                <a:ea typeface="+mn-ea"/>
              </a:rPr>
              <a:t>交流现状</a:t>
            </a:r>
            <a:endParaRPr lang="zh-CN" altLang="en-US" sz="2400" dirty="0">
              <a:gradFill flip="none" rotWithShape="1">
                <a:gsLst>
                  <a:gs pos="15000">
                    <a:schemeClr val="bg2">
                      <a:lumMod val="25000"/>
                    </a:schemeClr>
                  </a:gs>
                  <a:gs pos="33750">
                    <a:schemeClr val="bg2">
                      <a:lumMod val="10000"/>
                    </a:schemeClr>
                  </a:gs>
                  <a:gs pos="45833">
                    <a:schemeClr val="bg2">
                      <a:lumMod val="10000"/>
                    </a:schemeClr>
                  </a:gs>
                  <a:gs pos="85000">
                    <a:schemeClr val="bg2">
                      <a:lumMod val="10000"/>
                    </a:schemeClr>
                  </a:gs>
                </a:gsLst>
                <a:lin ang="5400000" scaled="1"/>
                <a:tileRect/>
              </a:gradFill>
              <a:latin typeface="+mn-ea"/>
              <a:ea typeface="+mn-ea"/>
              <a:cs typeface="经典繁仿黑" pitchFamily="49" charset="-122"/>
            </a:endParaRPr>
          </a:p>
        </p:txBody>
      </p:sp>
      <p:cxnSp>
        <p:nvCxnSpPr>
          <p:cNvPr id="6" name="直接连接符 5"/>
          <p:cNvCxnSpPr/>
          <p:nvPr/>
        </p:nvCxnSpPr>
        <p:spPr>
          <a:xfrm>
            <a:off x="207214" y="1195388"/>
            <a:ext cx="8757274" cy="0"/>
          </a:xfrm>
          <a:prstGeom prst="line">
            <a:avLst/>
          </a:prstGeom>
          <a:ln>
            <a:gradFill flip="none" rotWithShape="1">
              <a:gsLst>
                <a:gs pos="0">
                  <a:schemeClr val="accent1">
                    <a:tint val="66000"/>
                    <a:satMod val="160000"/>
                    <a:alpha val="0"/>
                  </a:schemeClr>
                </a:gs>
                <a:gs pos="50000">
                  <a:schemeClr val="bg2">
                    <a:lumMod val="25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214313" y="1143000"/>
            <a:ext cx="8748712" cy="5198346"/>
          </a:xfrm>
          <a:prstGeom prst="rect">
            <a:avLst/>
          </a:prstGeom>
          <a:noFill/>
          <a:ln w="9525">
            <a:noFill/>
            <a:miter lim="800000"/>
            <a:headEnd/>
            <a:tailEnd/>
          </a:ln>
        </p:spPr>
        <p:txBody>
          <a:bodyPr>
            <a:spAutoFit/>
          </a:bodyPr>
          <a:lstStyle/>
          <a:p>
            <a:pPr algn="just" fontAlgn="auto">
              <a:lnSpc>
                <a:spcPts val="2600"/>
              </a:lnSpc>
              <a:spcBef>
                <a:spcPts val="0"/>
              </a:spcBef>
              <a:spcAft>
                <a:spcPts val="0"/>
              </a:spcAft>
              <a:defRPr/>
            </a:pPr>
            <a:r>
              <a:rPr lang="en-US" altLang="zh-CN" sz="2400" b="1" dirty="0">
                <a:solidFill>
                  <a:srgbClr val="002060"/>
                </a:solidFill>
                <a:latin typeface="华文楷体" pitchFamily="2" charset="-122"/>
                <a:ea typeface="华文楷体" pitchFamily="2" charset="-122"/>
              </a:rPr>
              <a:t>1</a:t>
            </a:r>
            <a:r>
              <a:rPr lang="zh-CN" altLang="en-US" b="1" dirty="0">
                <a:solidFill>
                  <a:srgbClr val="002060"/>
                </a:solidFill>
                <a:latin typeface="+mn-ea"/>
                <a:ea typeface="+mn-ea"/>
              </a:rPr>
              <a:t>、</a:t>
            </a:r>
            <a:r>
              <a:rPr lang="zh-CN" altLang="en-US" b="1" dirty="0" smtClean="0">
                <a:solidFill>
                  <a:srgbClr val="002060"/>
                </a:solidFill>
                <a:latin typeface="+mn-ea"/>
                <a:ea typeface="+mn-ea"/>
              </a:rPr>
              <a:t>国际</a:t>
            </a:r>
            <a:r>
              <a:rPr lang="en-US" altLang="zh-CN" b="1" dirty="0" smtClean="0">
                <a:solidFill>
                  <a:srgbClr val="002060"/>
                </a:solidFill>
                <a:latin typeface="+mn-ea"/>
                <a:ea typeface="+mn-ea"/>
              </a:rPr>
              <a:t>(</a:t>
            </a:r>
            <a:r>
              <a:rPr lang="zh-CN" altLang="en-US" b="1" dirty="0" smtClean="0">
                <a:solidFill>
                  <a:srgbClr val="002060"/>
                </a:solidFill>
                <a:latin typeface="+mn-ea"/>
                <a:ea typeface="+mn-ea"/>
              </a:rPr>
              <a:t>台港澳地区）交流</a:t>
            </a:r>
            <a:r>
              <a:rPr lang="zh-CN" altLang="en-US" b="1" dirty="0">
                <a:solidFill>
                  <a:srgbClr val="002060"/>
                </a:solidFill>
                <a:latin typeface="+mn-ea"/>
                <a:ea typeface="+mn-ea"/>
              </a:rPr>
              <a:t>规模：</a:t>
            </a:r>
            <a:endParaRPr lang="en-US" altLang="zh-CN" b="1" dirty="0">
              <a:solidFill>
                <a:srgbClr val="002060"/>
              </a:solidFill>
              <a:latin typeface="+mn-ea"/>
              <a:ea typeface="+mn-ea"/>
            </a:endParaRPr>
          </a:p>
          <a:p>
            <a:pPr algn="just" fontAlgn="auto">
              <a:lnSpc>
                <a:spcPts val="2400"/>
              </a:lnSpc>
              <a:spcBef>
                <a:spcPts val="0"/>
              </a:spcBef>
              <a:spcAft>
                <a:spcPts val="0"/>
              </a:spcAft>
              <a:defRPr/>
            </a:pPr>
            <a:r>
              <a:rPr lang="en-US" altLang="zh-CN" dirty="0">
                <a:solidFill>
                  <a:srgbClr val="002060"/>
                </a:solidFill>
                <a:latin typeface="+mn-ea"/>
                <a:ea typeface="+mn-ea"/>
              </a:rPr>
              <a:t>      </a:t>
            </a:r>
            <a:r>
              <a:rPr lang="zh-CN" altLang="en-US" dirty="0">
                <a:solidFill>
                  <a:srgbClr val="002060"/>
                </a:solidFill>
                <a:latin typeface="+mn-ea"/>
                <a:ea typeface="+mn-ea"/>
              </a:rPr>
              <a:t>与</a:t>
            </a:r>
            <a:r>
              <a:rPr lang="en-US" altLang="zh-CN" dirty="0">
                <a:solidFill>
                  <a:srgbClr val="002060"/>
                </a:solidFill>
                <a:latin typeface="+mn-ea"/>
                <a:ea typeface="+mn-ea"/>
              </a:rPr>
              <a:t>30</a:t>
            </a:r>
            <a:r>
              <a:rPr lang="zh-CN" altLang="en-US" dirty="0">
                <a:solidFill>
                  <a:srgbClr val="002060"/>
                </a:solidFill>
                <a:latin typeface="+mn-ea"/>
                <a:ea typeface="+mn-ea"/>
              </a:rPr>
              <a:t>多国家</a:t>
            </a:r>
            <a:r>
              <a:rPr lang="en-US" altLang="zh-CN" dirty="0">
                <a:solidFill>
                  <a:srgbClr val="002060"/>
                </a:solidFill>
                <a:latin typeface="+mn-ea"/>
                <a:ea typeface="+mn-ea"/>
              </a:rPr>
              <a:t>/</a:t>
            </a:r>
            <a:r>
              <a:rPr lang="zh-CN" altLang="en-US" dirty="0">
                <a:solidFill>
                  <a:srgbClr val="002060"/>
                </a:solidFill>
                <a:latin typeface="+mn-ea"/>
                <a:ea typeface="+mn-ea"/>
              </a:rPr>
              <a:t>地区</a:t>
            </a:r>
            <a:r>
              <a:rPr lang="en-US" altLang="zh-CN" dirty="0">
                <a:solidFill>
                  <a:srgbClr val="002060"/>
                </a:solidFill>
                <a:latin typeface="+mn-ea"/>
                <a:ea typeface="+mn-ea"/>
              </a:rPr>
              <a:t>300</a:t>
            </a:r>
            <a:r>
              <a:rPr lang="zh-CN" altLang="en-US" dirty="0">
                <a:solidFill>
                  <a:srgbClr val="002060"/>
                </a:solidFill>
                <a:latin typeface="+mn-ea"/>
                <a:ea typeface="+mn-ea"/>
              </a:rPr>
              <a:t>所高校建立合作关系，其中</a:t>
            </a:r>
            <a:r>
              <a:rPr lang="en-US" altLang="zh-CN" dirty="0">
                <a:solidFill>
                  <a:srgbClr val="002060"/>
                </a:solidFill>
                <a:latin typeface="+mn-ea"/>
                <a:ea typeface="+mn-ea"/>
              </a:rPr>
              <a:t>40</a:t>
            </a:r>
            <a:r>
              <a:rPr lang="zh-CN" altLang="en-US" dirty="0">
                <a:solidFill>
                  <a:srgbClr val="002060"/>
                </a:solidFill>
                <a:latin typeface="+mn-ea"/>
                <a:ea typeface="+mn-ea"/>
              </a:rPr>
              <a:t>多所世界一流大学；十余家世界</a:t>
            </a:r>
            <a:r>
              <a:rPr lang="en-US" altLang="zh-CN" dirty="0">
                <a:solidFill>
                  <a:srgbClr val="002060"/>
                </a:solidFill>
                <a:latin typeface="+mn-ea"/>
                <a:ea typeface="+mn-ea"/>
              </a:rPr>
              <a:t>500</a:t>
            </a:r>
            <a:r>
              <a:rPr lang="zh-CN" altLang="en-US" dirty="0">
                <a:solidFill>
                  <a:srgbClr val="002060"/>
                </a:solidFill>
                <a:latin typeface="+mn-ea"/>
                <a:ea typeface="+mn-ea"/>
              </a:rPr>
              <a:t>强企业；</a:t>
            </a:r>
            <a:endParaRPr lang="en-US" altLang="zh-CN" dirty="0">
              <a:solidFill>
                <a:srgbClr val="002060"/>
              </a:solidFill>
              <a:latin typeface="+mn-ea"/>
              <a:ea typeface="+mn-ea"/>
            </a:endParaRPr>
          </a:p>
          <a:p>
            <a:pPr algn="just" fontAlgn="auto">
              <a:lnSpc>
                <a:spcPts val="2400"/>
              </a:lnSpc>
              <a:spcBef>
                <a:spcPts val="0"/>
              </a:spcBef>
              <a:spcAft>
                <a:spcPts val="0"/>
              </a:spcAft>
              <a:defRPr/>
            </a:pPr>
            <a:r>
              <a:rPr lang="en-US" altLang="zh-CN" dirty="0">
                <a:solidFill>
                  <a:srgbClr val="002060"/>
                </a:solidFill>
                <a:latin typeface="+mn-ea"/>
                <a:ea typeface="+mn-ea"/>
              </a:rPr>
              <a:t>      </a:t>
            </a:r>
            <a:r>
              <a:rPr lang="zh-CN" altLang="en-US" dirty="0">
                <a:solidFill>
                  <a:srgbClr val="002060"/>
                </a:solidFill>
                <a:latin typeface="+mn-ea"/>
                <a:ea typeface="+mn-ea"/>
              </a:rPr>
              <a:t>来访</a:t>
            </a:r>
            <a:r>
              <a:rPr lang="en-US" altLang="zh-CN" dirty="0">
                <a:solidFill>
                  <a:srgbClr val="002060"/>
                </a:solidFill>
                <a:latin typeface="+mn-ea"/>
                <a:ea typeface="+mn-ea"/>
              </a:rPr>
              <a:t>1700</a:t>
            </a:r>
            <a:r>
              <a:rPr lang="zh-CN" altLang="en-US" dirty="0">
                <a:solidFill>
                  <a:srgbClr val="002060"/>
                </a:solidFill>
                <a:latin typeface="+mn-ea"/>
                <a:ea typeface="+mn-ea"/>
              </a:rPr>
              <a:t>余批次</a:t>
            </a:r>
            <a:r>
              <a:rPr lang="en-US" altLang="zh-CN" dirty="0">
                <a:solidFill>
                  <a:srgbClr val="002060"/>
                </a:solidFill>
                <a:latin typeface="+mn-ea"/>
                <a:ea typeface="+mn-ea"/>
              </a:rPr>
              <a:t>1.6</a:t>
            </a:r>
            <a:r>
              <a:rPr lang="zh-CN" altLang="en-US" dirty="0">
                <a:solidFill>
                  <a:srgbClr val="002060"/>
                </a:solidFill>
                <a:latin typeface="+mn-ea"/>
                <a:ea typeface="+mn-ea"/>
              </a:rPr>
              <a:t>万人次，其中副校级以上团组</a:t>
            </a:r>
            <a:r>
              <a:rPr lang="en-US" altLang="zh-CN" dirty="0">
                <a:solidFill>
                  <a:srgbClr val="002060"/>
                </a:solidFill>
                <a:latin typeface="+mn-ea"/>
                <a:ea typeface="+mn-ea"/>
              </a:rPr>
              <a:t>300</a:t>
            </a:r>
            <a:r>
              <a:rPr lang="zh-CN" altLang="en-US" dirty="0">
                <a:solidFill>
                  <a:srgbClr val="002060"/>
                </a:solidFill>
                <a:latin typeface="+mn-ea"/>
                <a:ea typeface="+mn-ea"/>
              </a:rPr>
              <a:t>余批；</a:t>
            </a:r>
            <a:r>
              <a:rPr lang="en-US" altLang="zh-CN" dirty="0">
                <a:solidFill>
                  <a:srgbClr val="002060"/>
                </a:solidFill>
                <a:latin typeface="+mn-ea"/>
                <a:ea typeface="+mn-ea"/>
              </a:rPr>
              <a:t>  </a:t>
            </a:r>
            <a:r>
              <a:rPr lang="zh-CN" altLang="en-US" dirty="0">
                <a:solidFill>
                  <a:srgbClr val="002060"/>
                </a:solidFill>
                <a:latin typeface="+mn-ea"/>
                <a:ea typeface="+mn-ea"/>
              </a:rPr>
              <a:t>潘基文</a:t>
            </a:r>
            <a:r>
              <a:rPr lang="en-US" altLang="en-US" dirty="0">
                <a:solidFill>
                  <a:srgbClr val="002060"/>
                </a:solidFill>
                <a:latin typeface="+mn-ea"/>
                <a:ea typeface="+mn-ea"/>
              </a:rPr>
              <a:t>2</a:t>
            </a:r>
            <a:r>
              <a:rPr lang="zh-CN" altLang="en-US" dirty="0">
                <a:solidFill>
                  <a:srgbClr val="002060"/>
                </a:solidFill>
                <a:latin typeface="+mn-ea"/>
                <a:ea typeface="+mn-ea"/>
              </a:rPr>
              <a:t>次来访，吴伯雄</a:t>
            </a:r>
            <a:r>
              <a:rPr lang="en-US" altLang="en-US" dirty="0">
                <a:solidFill>
                  <a:srgbClr val="002060"/>
                </a:solidFill>
                <a:latin typeface="+mn-ea"/>
                <a:ea typeface="+mn-ea"/>
              </a:rPr>
              <a:t>3</a:t>
            </a:r>
            <a:r>
              <a:rPr lang="zh-CN" altLang="en-US" dirty="0">
                <a:solidFill>
                  <a:srgbClr val="002060"/>
                </a:solidFill>
                <a:latin typeface="+mn-ea"/>
                <a:ea typeface="+mn-ea"/>
              </a:rPr>
              <a:t>次来访，星云法师</a:t>
            </a:r>
            <a:r>
              <a:rPr lang="en-US" altLang="en-US" dirty="0">
                <a:solidFill>
                  <a:srgbClr val="002060"/>
                </a:solidFill>
                <a:latin typeface="+mn-ea"/>
                <a:ea typeface="+mn-ea"/>
              </a:rPr>
              <a:t>8</a:t>
            </a:r>
            <a:r>
              <a:rPr lang="zh-CN" altLang="en-US" dirty="0">
                <a:solidFill>
                  <a:srgbClr val="002060"/>
                </a:solidFill>
                <a:latin typeface="+mn-ea"/>
                <a:ea typeface="+mn-ea"/>
              </a:rPr>
              <a:t>次来访，德国总理默克尔、前总统赫尔佐克、加拿大总督约翰斯顿、美国前总统吉米</a:t>
            </a:r>
            <a:r>
              <a:rPr lang="en-US" altLang="zh-CN" dirty="0">
                <a:solidFill>
                  <a:srgbClr val="002060"/>
                </a:solidFill>
                <a:latin typeface="+mn-ea"/>
                <a:ea typeface="+mn-ea"/>
              </a:rPr>
              <a:t>•</a:t>
            </a:r>
            <a:r>
              <a:rPr lang="zh-CN" altLang="en-US" dirty="0">
                <a:solidFill>
                  <a:srgbClr val="002060"/>
                </a:solidFill>
                <a:latin typeface="+mn-ea"/>
                <a:ea typeface="+mn-ea"/>
              </a:rPr>
              <a:t>卡特、泰国公主朱拉</a:t>
            </a:r>
            <a:r>
              <a:rPr lang="zh-CN" altLang="en-US" dirty="0" smtClean="0">
                <a:solidFill>
                  <a:srgbClr val="002060"/>
                </a:solidFill>
                <a:latin typeface="+mn-ea"/>
                <a:ea typeface="+mn-ea"/>
              </a:rPr>
              <a:t>蓬、</a:t>
            </a:r>
            <a:r>
              <a:rPr lang="zh-CN" altLang="zh-CN" dirty="0" smtClean="0">
                <a:solidFill>
                  <a:srgbClr val="002060"/>
                </a:solidFill>
                <a:latin typeface="+mn-ea"/>
                <a:ea typeface="+mn-ea"/>
              </a:rPr>
              <a:t>中国国民党荣誉主席吴伯雄</a:t>
            </a:r>
            <a:r>
              <a:rPr lang="zh-CN" altLang="en-US" dirty="0" smtClean="0">
                <a:solidFill>
                  <a:srgbClr val="002060"/>
                </a:solidFill>
                <a:latin typeface="+mn-ea"/>
                <a:ea typeface="+mn-ea"/>
              </a:rPr>
              <a:t>、</a:t>
            </a:r>
            <a:r>
              <a:rPr lang="zh-CN" altLang="zh-CN" dirty="0" smtClean="0">
                <a:solidFill>
                  <a:srgbClr val="002060"/>
                </a:solidFill>
                <a:latin typeface="+mn-ea"/>
                <a:ea typeface="+mn-ea"/>
              </a:rPr>
              <a:t>台湾方面大陆委员会负责人王郁琦</a:t>
            </a:r>
            <a:r>
              <a:rPr lang="zh-CN" altLang="en-US" dirty="0" smtClean="0">
                <a:solidFill>
                  <a:srgbClr val="002060"/>
                </a:solidFill>
                <a:latin typeface="+mn-ea"/>
                <a:ea typeface="+mn-ea"/>
              </a:rPr>
              <a:t>等国（境）外</a:t>
            </a:r>
            <a:r>
              <a:rPr lang="zh-CN" altLang="en-US" dirty="0">
                <a:solidFill>
                  <a:srgbClr val="002060"/>
                </a:solidFill>
                <a:latin typeface="+mn-ea"/>
                <a:ea typeface="+mn-ea"/>
              </a:rPr>
              <a:t>元首或政要来访，</a:t>
            </a:r>
            <a:r>
              <a:rPr lang="zh-CN" altLang="en-US" dirty="0" smtClean="0">
                <a:solidFill>
                  <a:srgbClr val="002060"/>
                </a:solidFill>
                <a:latin typeface="+mn-ea"/>
                <a:ea typeface="+mn-ea"/>
              </a:rPr>
              <a:t>授予默克尔、潘基文</a:t>
            </a:r>
            <a:r>
              <a:rPr lang="zh-CN" altLang="en-US" dirty="0">
                <a:solidFill>
                  <a:srgbClr val="002060"/>
                </a:solidFill>
                <a:latin typeface="+mn-ea"/>
                <a:ea typeface="+mn-ea"/>
              </a:rPr>
              <a:t>、吴伯雄、约翰斯顿、吉米</a:t>
            </a:r>
            <a:r>
              <a:rPr lang="en-US" altLang="zh-CN" dirty="0">
                <a:solidFill>
                  <a:srgbClr val="002060"/>
                </a:solidFill>
                <a:latin typeface="+mn-ea"/>
                <a:ea typeface="+mn-ea"/>
              </a:rPr>
              <a:t>•</a:t>
            </a:r>
            <a:r>
              <a:rPr lang="zh-CN" altLang="en-US" dirty="0">
                <a:solidFill>
                  <a:srgbClr val="002060"/>
                </a:solidFill>
                <a:latin typeface="+mn-ea"/>
                <a:ea typeface="+mn-ea"/>
              </a:rPr>
              <a:t>卡特等名誉博士学位；各国部长</a:t>
            </a:r>
            <a:r>
              <a:rPr lang="en-US" altLang="en-US" dirty="0">
                <a:solidFill>
                  <a:srgbClr val="002060"/>
                </a:solidFill>
                <a:latin typeface="+mn-ea"/>
                <a:ea typeface="+mn-ea"/>
              </a:rPr>
              <a:t>/</a:t>
            </a:r>
            <a:r>
              <a:rPr lang="zh-CN" altLang="en-US" dirty="0">
                <a:solidFill>
                  <a:srgbClr val="002060"/>
                </a:solidFill>
                <a:latin typeface="+mn-ea"/>
                <a:ea typeface="+mn-ea"/>
              </a:rPr>
              <a:t>州长、大使</a:t>
            </a:r>
            <a:r>
              <a:rPr lang="en-US" altLang="en-US" dirty="0">
                <a:solidFill>
                  <a:srgbClr val="002060"/>
                </a:solidFill>
                <a:latin typeface="+mn-ea"/>
                <a:ea typeface="+mn-ea"/>
              </a:rPr>
              <a:t>20</a:t>
            </a:r>
            <a:r>
              <a:rPr lang="zh-CN" altLang="en-US" dirty="0">
                <a:solidFill>
                  <a:srgbClr val="002060"/>
                </a:solidFill>
                <a:latin typeface="+mn-ea"/>
                <a:ea typeface="+mn-ea"/>
              </a:rPr>
              <a:t>余人次和驻华总领事</a:t>
            </a:r>
            <a:r>
              <a:rPr lang="en-US" altLang="en-US" dirty="0">
                <a:solidFill>
                  <a:srgbClr val="002060"/>
                </a:solidFill>
                <a:latin typeface="+mn-ea"/>
                <a:ea typeface="+mn-ea"/>
              </a:rPr>
              <a:t>80</a:t>
            </a:r>
            <a:r>
              <a:rPr lang="zh-CN" altLang="en-US" dirty="0">
                <a:solidFill>
                  <a:srgbClr val="002060"/>
                </a:solidFill>
                <a:latin typeface="+mn-ea"/>
                <a:ea typeface="+mn-ea"/>
              </a:rPr>
              <a:t>多人次。</a:t>
            </a:r>
            <a:endParaRPr lang="en-US" altLang="zh-CN" dirty="0">
              <a:solidFill>
                <a:srgbClr val="002060"/>
              </a:solidFill>
              <a:latin typeface="+mn-ea"/>
              <a:ea typeface="+mn-ea"/>
            </a:endParaRPr>
          </a:p>
          <a:p>
            <a:pPr algn="just" fontAlgn="auto">
              <a:lnSpc>
                <a:spcPct val="135000"/>
              </a:lnSpc>
              <a:spcBef>
                <a:spcPts val="0"/>
              </a:spcBef>
              <a:spcAft>
                <a:spcPts val="0"/>
              </a:spcAft>
              <a:defRPr/>
            </a:pPr>
            <a:r>
              <a:rPr lang="en-US" altLang="zh-CN" b="1" dirty="0">
                <a:solidFill>
                  <a:srgbClr val="002060"/>
                </a:solidFill>
                <a:latin typeface="+mn-ea"/>
                <a:ea typeface="+mn-ea"/>
              </a:rPr>
              <a:t>2</a:t>
            </a:r>
            <a:r>
              <a:rPr lang="zh-CN" altLang="en-US" b="1" dirty="0">
                <a:solidFill>
                  <a:srgbClr val="002060"/>
                </a:solidFill>
                <a:latin typeface="+mn-ea"/>
                <a:ea typeface="+mn-ea"/>
              </a:rPr>
              <a:t>、国际合作平台：</a:t>
            </a:r>
            <a:r>
              <a:rPr lang="en-US" altLang="zh-CN" b="1" dirty="0">
                <a:solidFill>
                  <a:srgbClr val="002060"/>
                </a:solidFill>
                <a:latin typeface="+mn-ea"/>
                <a:ea typeface="+mn-ea"/>
              </a:rPr>
              <a:t>30</a:t>
            </a:r>
            <a:r>
              <a:rPr lang="zh-CN" altLang="en-US" dirty="0">
                <a:solidFill>
                  <a:srgbClr val="002060"/>
                </a:solidFill>
                <a:latin typeface="+mn-ea"/>
                <a:ea typeface="+mn-ea"/>
              </a:rPr>
              <a:t>余个。</a:t>
            </a:r>
            <a:endParaRPr lang="en-US" altLang="zh-CN" dirty="0">
              <a:solidFill>
                <a:srgbClr val="002060"/>
              </a:solidFill>
              <a:latin typeface="+mn-ea"/>
              <a:ea typeface="+mn-ea"/>
            </a:endParaRPr>
          </a:p>
          <a:p>
            <a:pPr algn="just" fontAlgn="auto">
              <a:lnSpc>
                <a:spcPts val="2500"/>
              </a:lnSpc>
              <a:spcBef>
                <a:spcPts val="0"/>
              </a:spcBef>
              <a:spcAft>
                <a:spcPts val="0"/>
              </a:spcAft>
              <a:defRPr/>
            </a:pPr>
            <a:r>
              <a:rPr lang="zh-CN" altLang="en-US" dirty="0">
                <a:solidFill>
                  <a:srgbClr val="002060"/>
                </a:solidFill>
                <a:latin typeface="+mn-ea"/>
                <a:ea typeface="+mn-ea"/>
              </a:rPr>
              <a:t>      与柏林自由大学、剑桥大学、霍普金斯大学、斯坦福大学、格拉茨大学、哥廷根大学、赫尔辛基大学等新建中德地学研究中心、建筑及城市研究中心、中美环境研究中心、管理科学与工程研究中心、中奥熊彼特创新中心、物联网研究中心、分子医学中心、大气与地球系统科学国际合作联合实验室等。诺奖得主领衔化学与生物医学研究所。</a:t>
            </a:r>
          </a:p>
          <a:p>
            <a:pPr algn="just" fontAlgn="auto">
              <a:lnSpc>
                <a:spcPts val="2600"/>
              </a:lnSpc>
              <a:spcBef>
                <a:spcPts val="0"/>
              </a:spcBef>
              <a:spcAft>
                <a:spcPts val="0"/>
              </a:spcAft>
              <a:defRPr/>
            </a:pPr>
            <a:endParaRPr lang="zh-CN" altLang="en-US" sz="2400" dirty="0">
              <a:solidFill>
                <a:srgbClr val="FF0000"/>
              </a:solidFill>
              <a:latin typeface="华文楷体" pitchFamily="2" charset="-122"/>
              <a:ea typeface="华文楷体" pitchFamily="2" charset="-122"/>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a:spLocks/>
          </p:cNvSpPr>
          <p:nvPr/>
        </p:nvSpPr>
        <p:spPr bwMode="auto">
          <a:xfrm flipH="1">
            <a:off x="4114800" y="1660525"/>
            <a:ext cx="669925" cy="4864100"/>
          </a:xfrm>
          <a:custGeom>
            <a:avLst/>
            <a:gdLst/>
            <a:ahLst/>
            <a:cxnLst>
              <a:cxn ang="0">
                <a:pos x="147" y="3"/>
              </a:cxn>
              <a:cxn ang="0">
                <a:pos x="107" y="101"/>
              </a:cxn>
              <a:cxn ang="0">
                <a:pos x="75" y="487"/>
              </a:cxn>
              <a:cxn ang="0">
                <a:pos x="52" y="619"/>
              </a:cxn>
              <a:cxn ang="0">
                <a:pos x="92" y="752"/>
              </a:cxn>
              <a:cxn ang="0">
                <a:pos x="57" y="819"/>
              </a:cxn>
              <a:cxn ang="0">
                <a:pos x="54" y="824"/>
              </a:cxn>
              <a:cxn ang="0">
                <a:pos x="47" y="835"/>
              </a:cxn>
              <a:cxn ang="0">
                <a:pos x="45" y="932"/>
              </a:cxn>
              <a:cxn ang="0">
                <a:pos x="43" y="1157"/>
              </a:cxn>
              <a:cxn ang="0">
                <a:pos x="38" y="1269"/>
              </a:cxn>
              <a:cxn ang="0">
                <a:pos x="50" y="1296"/>
              </a:cxn>
              <a:cxn ang="0">
                <a:pos x="86" y="1378"/>
              </a:cxn>
              <a:cxn ang="0">
                <a:pos x="79" y="1413"/>
              </a:cxn>
              <a:cxn ang="0">
                <a:pos x="77" y="1419"/>
              </a:cxn>
              <a:cxn ang="0">
                <a:pos x="75" y="1423"/>
              </a:cxn>
              <a:cxn ang="0">
                <a:pos x="42" y="1469"/>
              </a:cxn>
              <a:cxn ang="0">
                <a:pos x="39" y="1474"/>
              </a:cxn>
              <a:cxn ang="0">
                <a:pos x="32" y="1486"/>
              </a:cxn>
              <a:cxn ang="0">
                <a:pos x="76" y="1699"/>
              </a:cxn>
              <a:cxn ang="0">
                <a:pos x="35" y="1946"/>
              </a:cxn>
              <a:cxn ang="0">
                <a:pos x="75" y="1848"/>
              </a:cxn>
              <a:cxn ang="0">
                <a:pos x="107" y="1462"/>
              </a:cxn>
              <a:cxn ang="0">
                <a:pos x="114" y="1299"/>
              </a:cxn>
              <a:cxn ang="0">
                <a:pos x="90" y="1198"/>
              </a:cxn>
              <a:cxn ang="0">
                <a:pos x="129" y="1125"/>
              </a:cxn>
              <a:cxn ang="0">
                <a:pos x="144" y="1083"/>
              </a:cxn>
              <a:cxn ang="0">
                <a:pos x="92" y="885"/>
              </a:cxn>
              <a:cxn ang="0">
                <a:pos x="153" y="755"/>
              </a:cxn>
              <a:cxn ang="0">
                <a:pos x="130" y="492"/>
              </a:cxn>
              <a:cxn ang="0">
                <a:pos x="150" y="464"/>
              </a:cxn>
              <a:cxn ang="0">
                <a:pos x="106" y="250"/>
              </a:cxn>
            </a:cxnLst>
            <a:rect l="0" t="0" r="r" b="b"/>
            <a:pathLst>
              <a:path w="182" h="1949">
                <a:moveTo>
                  <a:pt x="154" y="141"/>
                </a:moveTo>
                <a:cubicBezTo>
                  <a:pt x="182" y="79"/>
                  <a:pt x="147" y="3"/>
                  <a:pt x="147" y="3"/>
                </a:cubicBezTo>
                <a:cubicBezTo>
                  <a:pt x="81" y="0"/>
                  <a:pt x="81" y="0"/>
                  <a:pt x="81" y="0"/>
                </a:cubicBezTo>
                <a:cubicBezTo>
                  <a:pt x="81" y="0"/>
                  <a:pt x="122" y="47"/>
                  <a:pt x="107" y="101"/>
                </a:cubicBezTo>
                <a:cubicBezTo>
                  <a:pt x="88" y="168"/>
                  <a:pt x="58" y="161"/>
                  <a:pt x="54" y="231"/>
                </a:cubicBezTo>
                <a:cubicBezTo>
                  <a:pt x="48" y="342"/>
                  <a:pt x="155" y="382"/>
                  <a:pt x="75" y="487"/>
                </a:cubicBezTo>
                <a:cubicBezTo>
                  <a:pt x="61" y="502"/>
                  <a:pt x="48" y="514"/>
                  <a:pt x="44" y="544"/>
                </a:cubicBezTo>
                <a:cubicBezTo>
                  <a:pt x="38" y="572"/>
                  <a:pt x="43" y="596"/>
                  <a:pt x="52" y="619"/>
                </a:cubicBezTo>
                <a:cubicBezTo>
                  <a:pt x="63" y="647"/>
                  <a:pt x="80" y="669"/>
                  <a:pt x="90" y="692"/>
                </a:cubicBezTo>
                <a:cubicBezTo>
                  <a:pt x="96" y="709"/>
                  <a:pt x="98" y="730"/>
                  <a:pt x="92" y="752"/>
                </a:cubicBezTo>
                <a:cubicBezTo>
                  <a:pt x="84" y="782"/>
                  <a:pt x="73" y="797"/>
                  <a:pt x="63" y="811"/>
                </a:cubicBezTo>
                <a:cubicBezTo>
                  <a:pt x="61" y="814"/>
                  <a:pt x="59" y="816"/>
                  <a:pt x="57" y="819"/>
                </a:cubicBezTo>
                <a:cubicBezTo>
                  <a:pt x="57" y="819"/>
                  <a:pt x="57" y="819"/>
                  <a:pt x="57" y="819"/>
                </a:cubicBezTo>
                <a:cubicBezTo>
                  <a:pt x="55" y="821"/>
                  <a:pt x="54" y="822"/>
                  <a:pt x="54" y="824"/>
                </a:cubicBezTo>
                <a:cubicBezTo>
                  <a:pt x="54" y="824"/>
                  <a:pt x="53" y="824"/>
                  <a:pt x="53" y="824"/>
                </a:cubicBezTo>
                <a:cubicBezTo>
                  <a:pt x="51" y="828"/>
                  <a:pt x="49" y="832"/>
                  <a:pt x="47" y="835"/>
                </a:cubicBezTo>
                <a:cubicBezTo>
                  <a:pt x="42" y="845"/>
                  <a:pt x="40" y="856"/>
                  <a:pt x="39" y="866"/>
                </a:cubicBezTo>
                <a:cubicBezTo>
                  <a:pt x="35" y="891"/>
                  <a:pt x="38" y="912"/>
                  <a:pt x="45" y="932"/>
                </a:cubicBezTo>
                <a:cubicBezTo>
                  <a:pt x="58" y="983"/>
                  <a:pt x="91" y="1019"/>
                  <a:pt x="90" y="1064"/>
                </a:cubicBezTo>
                <a:cubicBezTo>
                  <a:pt x="86" y="1107"/>
                  <a:pt x="54" y="1134"/>
                  <a:pt x="43" y="1157"/>
                </a:cubicBezTo>
                <a:cubicBezTo>
                  <a:pt x="37" y="1167"/>
                  <a:pt x="32" y="1178"/>
                  <a:pt x="29" y="1194"/>
                </a:cubicBezTo>
                <a:cubicBezTo>
                  <a:pt x="23" y="1222"/>
                  <a:pt x="28" y="1246"/>
                  <a:pt x="38" y="1269"/>
                </a:cubicBezTo>
                <a:cubicBezTo>
                  <a:pt x="41" y="1278"/>
                  <a:pt x="45" y="1286"/>
                  <a:pt x="49" y="1294"/>
                </a:cubicBezTo>
                <a:cubicBezTo>
                  <a:pt x="50" y="1295"/>
                  <a:pt x="50" y="1296"/>
                  <a:pt x="50" y="1296"/>
                </a:cubicBezTo>
                <a:cubicBezTo>
                  <a:pt x="50" y="1296"/>
                  <a:pt x="50" y="1296"/>
                  <a:pt x="50" y="1296"/>
                </a:cubicBezTo>
                <a:cubicBezTo>
                  <a:pt x="66" y="1325"/>
                  <a:pt x="84" y="1349"/>
                  <a:pt x="86" y="1378"/>
                </a:cubicBezTo>
                <a:cubicBezTo>
                  <a:pt x="86" y="1391"/>
                  <a:pt x="84" y="1402"/>
                  <a:pt x="80" y="1412"/>
                </a:cubicBezTo>
                <a:cubicBezTo>
                  <a:pt x="80" y="1412"/>
                  <a:pt x="80" y="1413"/>
                  <a:pt x="79" y="1413"/>
                </a:cubicBezTo>
                <a:cubicBezTo>
                  <a:pt x="79" y="1414"/>
                  <a:pt x="79" y="1415"/>
                  <a:pt x="78" y="1416"/>
                </a:cubicBezTo>
                <a:cubicBezTo>
                  <a:pt x="78" y="1417"/>
                  <a:pt x="78" y="1418"/>
                  <a:pt x="77" y="1419"/>
                </a:cubicBezTo>
                <a:cubicBezTo>
                  <a:pt x="77" y="1419"/>
                  <a:pt x="77" y="1420"/>
                  <a:pt x="77" y="1420"/>
                </a:cubicBezTo>
                <a:cubicBezTo>
                  <a:pt x="76" y="1421"/>
                  <a:pt x="76" y="1422"/>
                  <a:pt x="75" y="1423"/>
                </a:cubicBezTo>
                <a:cubicBezTo>
                  <a:pt x="68" y="1436"/>
                  <a:pt x="60" y="1447"/>
                  <a:pt x="52" y="1457"/>
                </a:cubicBezTo>
                <a:cubicBezTo>
                  <a:pt x="49" y="1461"/>
                  <a:pt x="45" y="1465"/>
                  <a:pt x="42" y="1469"/>
                </a:cubicBezTo>
                <a:cubicBezTo>
                  <a:pt x="42" y="1469"/>
                  <a:pt x="42" y="1469"/>
                  <a:pt x="42" y="1469"/>
                </a:cubicBezTo>
                <a:cubicBezTo>
                  <a:pt x="41" y="1471"/>
                  <a:pt x="40" y="1473"/>
                  <a:pt x="39" y="1474"/>
                </a:cubicBezTo>
                <a:cubicBezTo>
                  <a:pt x="39" y="1474"/>
                  <a:pt x="39" y="1474"/>
                  <a:pt x="39" y="1475"/>
                </a:cubicBezTo>
                <a:cubicBezTo>
                  <a:pt x="36" y="1478"/>
                  <a:pt x="34" y="1482"/>
                  <a:pt x="32" y="1486"/>
                </a:cubicBezTo>
                <a:cubicBezTo>
                  <a:pt x="28" y="1496"/>
                  <a:pt x="25" y="1506"/>
                  <a:pt x="24" y="1516"/>
                </a:cubicBezTo>
                <a:cubicBezTo>
                  <a:pt x="11" y="1596"/>
                  <a:pt x="74" y="1646"/>
                  <a:pt x="76" y="1699"/>
                </a:cubicBezTo>
                <a:cubicBezTo>
                  <a:pt x="78" y="1752"/>
                  <a:pt x="40" y="1781"/>
                  <a:pt x="28" y="1808"/>
                </a:cubicBezTo>
                <a:cubicBezTo>
                  <a:pt x="0" y="1870"/>
                  <a:pt x="35" y="1946"/>
                  <a:pt x="35" y="1946"/>
                </a:cubicBezTo>
                <a:cubicBezTo>
                  <a:pt x="101" y="1949"/>
                  <a:pt x="101" y="1949"/>
                  <a:pt x="101" y="1949"/>
                </a:cubicBezTo>
                <a:cubicBezTo>
                  <a:pt x="101" y="1949"/>
                  <a:pt x="60" y="1902"/>
                  <a:pt x="75" y="1848"/>
                </a:cubicBezTo>
                <a:cubicBezTo>
                  <a:pt x="94" y="1781"/>
                  <a:pt x="125" y="1788"/>
                  <a:pt x="128" y="1718"/>
                </a:cubicBezTo>
                <a:cubicBezTo>
                  <a:pt x="134" y="1607"/>
                  <a:pt x="27" y="1567"/>
                  <a:pt x="107" y="1462"/>
                </a:cubicBezTo>
                <a:cubicBezTo>
                  <a:pt x="121" y="1447"/>
                  <a:pt x="134" y="1435"/>
                  <a:pt x="138" y="1405"/>
                </a:cubicBezTo>
                <a:cubicBezTo>
                  <a:pt x="147" y="1364"/>
                  <a:pt x="131" y="1330"/>
                  <a:pt x="114" y="1299"/>
                </a:cubicBezTo>
                <a:cubicBezTo>
                  <a:pt x="114" y="1299"/>
                  <a:pt x="101" y="1276"/>
                  <a:pt x="99" y="1272"/>
                </a:cubicBezTo>
                <a:cubicBezTo>
                  <a:pt x="90" y="1253"/>
                  <a:pt x="82" y="1226"/>
                  <a:pt x="90" y="1198"/>
                </a:cubicBezTo>
                <a:cubicBezTo>
                  <a:pt x="98" y="1168"/>
                  <a:pt x="109" y="1152"/>
                  <a:pt x="119" y="1138"/>
                </a:cubicBezTo>
                <a:cubicBezTo>
                  <a:pt x="123" y="1134"/>
                  <a:pt x="126" y="1130"/>
                  <a:pt x="129" y="1125"/>
                </a:cubicBezTo>
                <a:cubicBezTo>
                  <a:pt x="131" y="1121"/>
                  <a:pt x="134" y="1117"/>
                  <a:pt x="135" y="1114"/>
                </a:cubicBezTo>
                <a:cubicBezTo>
                  <a:pt x="140" y="1104"/>
                  <a:pt x="142" y="1093"/>
                  <a:pt x="144" y="1083"/>
                </a:cubicBezTo>
                <a:cubicBezTo>
                  <a:pt x="148" y="1058"/>
                  <a:pt x="144" y="1037"/>
                  <a:pt x="138" y="1017"/>
                </a:cubicBezTo>
                <a:cubicBezTo>
                  <a:pt x="124" y="966"/>
                  <a:pt x="91" y="930"/>
                  <a:pt x="92" y="885"/>
                </a:cubicBezTo>
                <a:cubicBezTo>
                  <a:pt x="97" y="842"/>
                  <a:pt x="128" y="815"/>
                  <a:pt x="139" y="792"/>
                </a:cubicBezTo>
                <a:cubicBezTo>
                  <a:pt x="146" y="783"/>
                  <a:pt x="151" y="771"/>
                  <a:pt x="153" y="755"/>
                </a:cubicBezTo>
                <a:cubicBezTo>
                  <a:pt x="170" y="677"/>
                  <a:pt x="99" y="625"/>
                  <a:pt x="97" y="572"/>
                </a:cubicBezTo>
                <a:cubicBezTo>
                  <a:pt x="95" y="537"/>
                  <a:pt x="114" y="512"/>
                  <a:pt x="130" y="492"/>
                </a:cubicBezTo>
                <a:cubicBezTo>
                  <a:pt x="135" y="487"/>
                  <a:pt x="140" y="481"/>
                  <a:pt x="144" y="474"/>
                </a:cubicBezTo>
                <a:cubicBezTo>
                  <a:pt x="146" y="471"/>
                  <a:pt x="148" y="467"/>
                  <a:pt x="150" y="464"/>
                </a:cubicBezTo>
                <a:cubicBezTo>
                  <a:pt x="154" y="453"/>
                  <a:pt x="157" y="443"/>
                  <a:pt x="158" y="433"/>
                </a:cubicBezTo>
                <a:cubicBezTo>
                  <a:pt x="171" y="354"/>
                  <a:pt x="108" y="303"/>
                  <a:pt x="106" y="250"/>
                </a:cubicBezTo>
                <a:cubicBezTo>
                  <a:pt x="104" y="197"/>
                  <a:pt x="142" y="168"/>
                  <a:pt x="154" y="141"/>
                </a:cubicBezTo>
                <a:close/>
              </a:path>
            </a:pathLst>
          </a:custGeom>
          <a:gradFill flip="none" rotWithShape="1">
            <a:gsLst>
              <a:gs pos="0">
                <a:schemeClr val="tx1">
                  <a:lumMod val="50000"/>
                </a:schemeClr>
              </a:gs>
              <a:gs pos="50000">
                <a:schemeClr val="accent3">
                  <a:lumMod val="75000"/>
                  <a:shade val="67500"/>
                  <a:satMod val="115000"/>
                </a:schemeClr>
              </a:gs>
              <a:gs pos="100000">
                <a:schemeClr val="accent3">
                  <a:lumMod val="20000"/>
                  <a:lumOff val="80000"/>
                </a:schemeClr>
              </a:gs>
            </a:gsLst>
            <a:lin ang="16200000" scaled="1"/>
            <a:tileRect/>
          </a:gradFill>
          <a:ln w="9525">
            <a:noFill/>
            <a:round/>
            <a:headEnd/>
            <a:tailEnd/>
          </a:ln>
        </p:spPr>
        <p:txBody>
          <a:bodyPr/>
          <a:lstStyle/>
          <a:p>
            <a:pPr fontAlgn="auto">
              <a:spcBef>
                <a:spcPts val="0"/>
              </a:spcBef>
              <a:spcAft>
                <a:spcPts val="0"/>
              </a:spcAft>
              <a:defRPr/>
            </a:pPr>
            <a:endParaRPr lang="en-US">
              <a:latin typeface="+mn-lt"/>
              <a:ea typeface="+mn-ea"/>
            </a:endParaRPr>
          </a:p>
        </p:txBody>
      </p:sp>
      <p:pic>
        <p:nvPicPr>
          <p:cNvPr id="14339" name="Picture 7" descr="D:\DONE\NEW\leafs\leaf_1.png"/>
          <p:cNvPicPr>
            <a:picLocks noChangeAspect="1" noChangeArrowheads="1"/>
          </p:cNvPicPr>
          <p:nvPr/>
        </p:nvPicPr>
        <p:blipFill>
          <a:blip r:embed="rId2" cstate="print"/>
          <a:srcRect/>
          <a:stretch>
            <a:fillRect/>
          </a:stretch>
        </p:blipFill>
        <p:spPr bwMode="auto">
          <a:xfrm>
            <a:off x="4714875" y="3571875"/>
            <a:ext cx="1574800" cy="1587500"/>
          </a:xfrm>
          <a:prstGeom prst="rect">
            <a:avLst/>
          </a:prstGeom>
          <a:noFill/>
          <a:ln w="9525">
            <a:noFill/>
            <a:miter lim="800000"/>
            <a:headEnd/>
            <a:tailEnd/>
          </a:ln>
        </p:spPr>
      </p:pic>
      <p:pic>
        <p:nvPicPr>
          <p:cNvPr id="14340" name="Picture 7" descr="D:\DONE\NEW\leafs\leaf_1.png"/>
          <p:cNvPicPr>
            <a:picLocks noChangeAspect="1" noChangeArrowheads="1"/>
          </p:cNvPicPr>
          <p:nvPr/>
        </p:nvPicPr>
        <p:blipFill>
          <a:blip r:embed="rId2" cstate="print"/>
          <a:srcRect/>
          <a:stretch>
            <a:fillRect/>
          </a:stretch>
        </p:blipFill>
        <p:spPr bwMode="auto">
          <a:xfrm>
            <a:off x="4572000" y="2209800"/>
            <a:ext cx="1219200" cy="1228725"/>
          </a:xfrm>
          <a:prstGeom prst="rect">
            <a:avLst/>
          </a:prstGeom>
          <a:noFill/>
          <a:ln w="9525">
            <a:noFill/>
            <a:miter lim="800000"/>
            <a:headEnd/>
            <a:tailEnd/>
          </a:ln>
        </p:spPr>
      </p:pic>
      <p:pic>
        <p:nvPicPr>
          <p:cNvPr id="14341" name="Picture 7" descr="D:\DONE\NEW\leafs\leaf_1.png"/>
          <p:cNvPicPr>
            <a:picLocks noChangeAspect="1" noChangeArrowheads="1"/>
          </p:cNvPicPr>
          <p:nvPr/>
        </p:nvPicPr>
        <p:blipFill>
          <a:blip r:embed="rId3" cstate="print"/>
          <a:srcRect/>
          <a:stretch>
            <a:fillRect/>
          </a:stretch>
        </p:blipFill>
        <p:spPr bwMode="auto">
          <a:xfrm rot="13931809" flipV="1">
            <a:off x="3986213" y="785813"/>
            <a:ext cx="869950" cy="863600"/>
          </a:xfrm>
          <a:prstGeom prst="rect">
            <a:avLst/>
          </a:prstGeom>
          <a:noFill/>
          <a:ln w="9525">
            <a:noFill/>
            <a:miter lim="800000"/>
            <a:headEnd/>
            <a:tailEnd/>
          </a:ln>
        </p:spPr>
      </p:pic>
      <p:pic>
        <p:nvPicPr>
          <p:cNvPr id="14342" name="Picture 10" descr="D:\DONE\NEW\leafs\leaf_1.png"/>
          <p:cNvPicPr>
            <a:picLocks noChangeAspect="1" noChangeArrowheads="1"/>
          </p:cNvPicPr>
          <p:nvPr/>
        </p:nvPicPr>
        <p:blipFill>
          <a:blip r:embed="rId4" cstate="print"/>
          <a:srcRect/>
          <a:stretch>
            <a:fillRect/>
          </a:stretch>
        </p:blipFill>
        <p:spPr bwMode="auto">
          <a:xfrm>
            <a:off x="2843213" y="4365625"/>
            <a:ext cx="1560512" cy="1571625"/>
          </a:xfrm>
          <a:prstGeom prst="rect">
            <a:avLst/>
          </a:prstGeom>
          <a:noFill/>
          <a:ln w="9525">
            <a:noFill/>
            <a:miter lim="800000"/>
            <a:headEnd/>
            <a:tailEnd/>
          </a:ln>
        </p:spPr>
      </p:pic>
      <p:pic>
        <p:nvPicPr>
          <p:cNvPr id="14343" name="Picture 11" descr="D:\DONE\NEW\leafs\leaf_1.png"/>
          <p:cNvPicPr>
            <a:picLocks noChangeAspect="1" noChangeArrowheads="1"/>
          </p:cNvPicPr>
          <p:nvPr/>
        </p:nvPicPr>
        <p:blipFill>
          <a:blip r:embed="rId5" cstate="print"/>
          <a:srcRect/>
          <a:stretch>
            <a:fillRect/>
          </a:stretch>
        </p:blipFill>
        <p:spPr bwMode="auto">
          <a:xfrm>
            <a:off x="3200400" y="1928813"/>
            <a:ext cx="1054100" cy="1062037"/>
          </a:xfrm>
          <a:prstGeom prst="rect">
            <a:avLst/>
          </a:prstGeom>
          <a:noFill/>
          <a:ln w="9525">
            <a:noFill/>
            <a:miter lim="800000"/>
            <a:headEnd/>
            <a:tailEnd/>
          </a:ln>
        </p:spPr>
      </p:pic>
      <p:sp>
        <p:nvSpPr>
          <p:cNvPr id="10" name="Rectangle 38"/>
          <p:cNvSpPr/>
          <p:nvPr/>
        </p:nvSpPr>
        <p:spPr>
          <a:xfrm>
            <a:off x="5867400" y="1916113"/>
            <a:ext cx="2881313" cy="1385887"/>
          </a:xfrm>
          <a:prstGeom prst="rect">
            <a:avLst/>
          </a:prstGeom>
        </p:spPr>
        <p:txBody>
          <a:bodyPr>
            <a:spAutoFit/>
          </a:bodyPr>
          <a:lstStyle/>
          <a:p>
            <a:pPr fontAlgn="auto">
              <a:spcBef>
                <a:spcPts val="0"/>
              </a:spcBef>
              <a:spcAft>
                <a:spcPts val="0"/>
              </a:spcAft>
              <a:defRPr/>
            </a:pPr>
            <a:r>
              <a:rPr lang="zh-CN" altLang="en-US" sz="1400" dirty="0">
                <a:latin typeface="+mn-lt"/>
                <a:ea typeface="+mn-ea"/>
              </a:rPr>
              <a:t>参与国际（台港澳地区）大学组织活动，</a:t>
            </a:r>
            <a:r>
              <a:rPr lang="zh-CN" altLang="zh-CN" sz="1400" dirty="0">
                <a:latin typeface="+mn-lt"/>
                <a:ea typeface="+mn-ea"/>
              </a:rPr>
              <a:t>提升了我校在</a:t>
            </a:r>
            <a:r>
              <a:rPr lang="en-US" altLang="zh-CN" sz="1400" dirty="0">
                <a:latin typeface="+mn-lt"/>
                <a:ea typeface="+mn-ea"/>
              </a:rPr>
              <a:t>AEARU</a:t>
            </a:r>
            <a:r>
              <a:rPr lang="zh-CN" altLang="zh-CN" sz="1400" dirty="0">
                <a:latin typeface="+mn-lt"/>
                <a:ea typeface="+mn-ea"/>
              </a:rPr>
              <a:t>、</a:t>
            </a:r>
            <a:r>
              <a:rPr lang="en-US" altLang="zh-CN" sz="1400" dirty="0">
                <a:latin typeface="+mn-lt"/>
                <a:ea typeface="+mn-ea"/>
              </a:rPr>
              <a:t>APRU</a:t>
            </a:r>
            <a:r>
              <a:rPr lang="zh-CN" altLang="zh-CN" sz="1400" dirty="0">
                <a:latin typeface="+mn-lt"/>
                <a:ea typeface="+mn-ea"/>
              </a:rPr>
              <a:t>等国际大学组织和</a:t>
            </a:r>
            <a:r>
              <a:rPr lang="en-US" altLang="zh-CN" sz="1400" dirty="0">
                <a:latin typeface="+mn-lt"/>
                <a:ea typeface="+mn-ea"/>
              </a:rPr>
              <a:t>AUF</a:t>
            </a:r>
            <a:r>
              <a:rPr lang="zh-CN" altLang="zh-CN" sz="1400" dirty="0">
                <a:latin typeface="+mn-lt"/>
                <a:ea typeface="+mn-ea"/>
              </a:rPr>
              <a:t>（亚洲大学校长论坛）</a:t>
            </a:r>
            <a:r>
              <a:rPr lang="zh-CN" altLang="en-US" sz="1400" dirty="0">
                <a:latin typeface="+mn-lt"/>
                <a:ea typeface="+mn-ea"/>
              </a:rPr>
              <a:t>、</a:t>
            </a:r>
            <a:r>
              <a:rPr lang="zh-CN" altLang="zh-CN" sz="1400" dirty="0">
                <a:latin typeface="+mn-lt"/>
                <a:ea typeface="+mn-ea"/>
              </a:rPr>
              <a:t>两岸三地绿色大学联盟等的话语权，扩大了我校的社会影响</a:t>
            </a:r>
            <a:endParaRPr lang="ru-RU" altLang="ko-KR" sz="1200" kern="0" dirty="0">
              <a:solidFill>
                <a:schemeClr val="bg1">
                  <a:lumMod val="50000"/>
                </a:schemeClr>
              </a:solidFill>
              <a:latin typeface="+mn-lt"/>
              <a:ea typeface="굴림" charset="-127"/>
              <a:cs typeface="Arial" pitchFamily="34" charset="0"/>
            </a:endParaRPr>
          </a:p>
        </p:txBody>
      </p:sp>
      <p:sp>
        <p:nvSpPr>
          <p:cNvPr id="11" name="Rectangle 39"/>
          <p:cNvSpPr/>
          <p:nvPr/>
        </p:nvSpPr>
        <p:spPr>
          <a:xfrm>
            <a:off x="611188" y="2924175"/>
            <a:ext cx="2376487" cy="2894013"/>
          </a:xfrm>
          <a:prstGeom prst="rect">
            <a:avLst/>
          </a:prstGeom>
        </p:spPr>
        <p:txBody>
          <a:bodyPr>
            <a:spAutoFit/>
          </a:bodyPr>
          <a:lstStyle/>
          <a:p>
            <a:pPr fontAlgn="auto">
              <a:spcBef>
                <a:spcPts val="0"/>
              </a:spcBef>
              <a:spcAft>
                <a:spcPts val="0"/>
              </a:spcAft>
              <a:defRPr/>
            </a:pPr>
            <a:r>
              <a:rPr lang="zh-CN" altLang="zh-CN" sz="1400" dirty="0">
                <a:latin typeface="+mn-lt"/>
                <a:ea typeface="+mn-ea"/>
              </a:rPr>
              <a:t>“中美环境与能源领域合作培养博士项目”</a:t>
            </a:r>
            <a:r>
              <a:rPr lang="zh-CN" altLang="en-US" sz="1400" dirty="0">
                <a:latin typeface="+mn-lt"/>
                <a:ea typeface="+mn-ea"/>
              </a:rPr>
              <a:t>、</a:t>
            </a:r>
            <a:r>
              <a:rPr lang="zh-CN" altLang="zh-CN" sz="1400" dirty="0">
                <a:latin typeface="+mn-lt"/>
                <a:ea typeface="+mn-ea"/>
              </a:rPr>
              <a:t>韩国政府重大社科项目、中德专利法研讨会、第十届国际湿地大会启动仪式暨新闻发布会、</a:t>
            </a:r>
            <a:endParaRPr lang="en-US" altLang="zh-CN" sz="1400" dirty="0">
              <a:latin typeface="+mn-lt"/>
              <a:ea typeface="+mn-ea"/>
            </a:endParaRPr>
          </a:p>
          <a:p>
            <a:pPr fontAlgn="auto">
              <a:spcBef>
                <a:spcPts val="0"/>
              </a:spcBef>
              <a:spcAft>
                <a:spcPts val="0"/>
              </a:spcAft>
              <a:defRPr/>
            </a:pPr>
            <a:r>
              <a:rPr lang="zh-CN" altLang="zh-CN" sz="1400" dirty="0">
                <a:latin typeface="+mn-lt"/>
                <a:ea typeface="+mn-ea"/>
              </a:rPr>
              <a:t>南京市中日联合修复城墙纪念活动、南京大学</a:t>
            </a:r>
            <a:r>
              <a:rPr lang="en-US" altLang="zh-CN" sz="1400" dirty="0">
                <a:latin typeface="+mn-lt"/>
                <a:ea typeface="+mn-ea"/>
              </a:rPr>
              <a:t>-</a:t>
            </a:r>
            <a:r>
              <a:rPr lang="zh-CN" altLang="zh-CN" sz="1400" dirty="0">
                <a:latin typeface="+mn-lt"/>
                <a:ea typeface="+mn-ea"/>
              </a:rPr>
              <a:t>赫尔辛基大学大气与地球系统科学国际合作联合实验室、南京大学</a:t>
            </a:r>
            <a:r>
              <a:rPr lang="en-US" altLang="zh-CN" sz="1400" dirty="0">
                <a:latin typeface="+mn-lt"/>
                <a:ea typeface="+mn-ea"/>
              </a:rPr>
              <a:t>-</a:t>
            </a:r>
            <a:r>
              <a:rPr lang="zh-CN" altLang="zh-CN" sz="1400" dirty="0">
                <a:latin typeface="+mn-lt"/>
                <a:ea typeface="+mn-ea"/>
              </a:rPr>
              <a:t>雪城大学绿色建筑与城市环境国际研究中心、功能分子和材料国际联合实验室的建立</a:t>
            </a:r>
            <a:r>
              <a:rPr lang="en-US" altLang="zh-CN" sz="1400" dirty="0">
                <a:latin typeface="+mn-lt"/>
                <a:ea typeface="+mn-ea"/>
              </a:rPr>
              <a:t>…</a:t>
            </a:r>
            <a:endParaRPr lang="ru-RU" altLang="ko-KR" sz="1200" kern="0" dirty="0">
              <a:solidFill>
                <a:schemeClr val="bg1">
                  <a:lumMod val="50000"/>
                </a:schemeClr>
              </a:solidFill>
              <a:latin typeface="+mn-lt"/>
              <a:ea typeface="굴림" charset="-127"/>
              <a:cs typeface="Arial" pitchFamily="34" charset="0"/>
            </a:endParaRPr>
          </a:p>
        </p:txBody>
      </p:sp>
      <p:sp>
        <p:nvSpPr>
          <p:cNvPr id="12" name="Rectangle 41"/>
          <p:cNvSpPr/>
          <p:nvPr/>
        </p:nvSpPr>
        <p:spPr>
          <a:xfrm>
            <a:off x="5003800" y="631825"/>
            <a:ext cx="3960813" cy="1169988"/>
          </a:xfrm>
          <a:prstGeom prst="rect">
            <a:avLst/>
          </a:prstGeom>
        </p:spPr>
        <p:txBody>
          <a:bodyPr>
            <a:spAutoFit/>
          </a:bodyPr>
          <a:lstStyle/>
          <a:p>
            <a:pPr fontAlgn="auto">
              <a:spcBef>
                <a:spcPts val="0"/>
              </a:spcBef>
              <a:spcAft>
                <a:spcPts val="0"/>
              </a:spcAft>
              <a:defRPr/>
            </a:pPr>
            <a:r>
              <a:rPr lang="zh-CN" altLang="zh-CN" sz="1400" dirty="0">
                <a:latin typeface="+mn-lt"/>
                <a:ea typeface="+mn-ea"/>
              </a:rPr>
              <a:t>日本东京大学将我校列为</a:t>
            </a:r>
            <a:r>
              <a:rPr lang="en-US" altLang="zh-CN" sz="1400" dirty="0">
                <a:latin typeface="+mn-lt"/>
                <a:ea typeface="+mn-ea"/>
              </a:rPr>
              <a:t>20</a:t>
            </a:r>
            <a:r>
              <a:rPr lang="zh-CN" altLang="zh-CN" sz="1400" dirty="0">
                <a:latin typeface="+mn-lt"/>
                <a:ea typeface="+mn-ea"/>
              </a:rPr>
              <a:t>个全球战略合作伙伴之一（中国高校仅</a:t>
            </a:r>
            <a:r>
              <a:rPr lang="en-US" altLang="zh-CN" sz="1400" dirty="0">
                <a:latin typeface="+mn-lt"/>
                <a:ea typeface="+mn-ea"/>
              </a:rPr>
              <a:t>2</a:t>
            </a:r>
            <a:r>
              <a:rPr lang="zh-CN" altLang="zh-CN" sz="1400" dirty="0">
                <a:latin typeface="+mn-lt"/>
                <a:ea typeface="+mn-ea"/>
              </a:rPr>
              <a:t>所）；德国弗莱堡大学将我校列为中国第一战略合作伙伴，两校今年已建立当代中国研究联合中心，材料科学领域的合作亦在推进中</a:t>
            </a:r>
            <a:endParaRPr lang="ru-RU" altLang="ko-KR" sz="1200" kern="0" dirty="0">
              <a:solidFill>
                <a:schemeClr val="bg1">
                  <a:lumMod val="50000"/>
                </a:schemeClr>
              </a:solidFill>
              <a:latin typeface="+mn-lt"/>
              <a:ea typeface="굴림" charset="-127"/>
              <a:cs typeface="Arial" pitchFamily="34" charset="0"/>
            </a:endParaRPr>
          </a:p>
        </p:txBody>
      </p:sp>
      <p:sp>
        <p:nvSpPr>
          <p:cNvPr id="13" name="Rectangle 44"/>
          <p:cNvSpPr/>
          <p:nvPr/>
        </p:nvSpPr>
        <p:spPr>
          <a:xfrm>
            <a:off x="755650" y="1700213"/>
            <a:ext cx="2232025" cy="739775"/>
          </a:xfrm>
          <a:prstGeom prst="rect">
            <a:avLst/>
          </a:prstGeom>
        </p:spPr>
        <p:txBody>
          <a:bodyPr>
            <a:spAutoFit/>
          </a:bodyPr>
          <a:lstStyle/>
          <a:p>
            <a:pPr fontAlgn="auto">
              <a:spcBef>
                <a:spcPts val="0"/>
              </a:spcBef>
              <a:spcAft>
                <a:spcPts val="0"/>
              </a:spcAft>
              <a:defRPr/>
            </a:pPr>
            <a:r>
              <a:rPr lang="zh-CN" altLang="zh-CN" sz="1400" dirty="0">
                <a:latin typeface="+mn-lt"/>
                <a:ea typeface="+mn-ea"/>
              </a:rPr>
              <a:t>促成或协助多个学术活动和学术项目的申请和开展，以及合作平台的建立</a:t>
            </a:r>
            <a:endParaRPr lang="ru-RU" altLang="ko-KR" sz="1200" kern="0" dirty="0">
              <a:solidFill>
                <a:schemeClr val="bg1">
                  <a:lumMod val="50000"/>
                </a:schemeClr>
              </a:solidFill>
              <a:latin typeface="+mn-lt"/>
              <a:ea typeface="굴림" charset="-127"/>
              <a:cs typeface="Arial" pitchFamily="34" charset="0"/>
            </a:endParaRPr>
          </a:p>
        </p:txBody>
      </p:sp>
      <p:cxnSp>
        <p:nvCxnSpPr>
          <p:cNvPr id="15" name="Straight Connector 48"/>
          <p:cNvCxnSpPr/>
          <p:nvPr/>
        </p:nvCxnSpPr>
        <p:spPr>
          <a:xfrm>
            <a:off x="5940425" y="4868863"/>
            <a:ext cx="3048000" cy="1587"/>
          </a:xfrm>
          <a:prstGeom prst="line">
            <a:avLst/>
          </a:prstGeom>
          <a:ln>
            <a:solidFill>
              <a:srgbClr val="3F3F3F"/>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49"/>
          <p:cNvCxnSpPr/>
          <p:nvPr/>
        </p:nvCxnSpPr>
        <p:spPr>
          <a:xfrm>
            <a:off x="5508625" y="3284538"/>
            <a:ext cx="3048000" cy="1587"/>
          </a:xfrm>
          <a:prstGeom prst="line">
            <a:avLst/>
          </a:prstGeom>
          <a:ln>
            <a:solidFill>
              <a:srgbClr val="3F3F3F"/>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7" name="Straight Connector 50"/>
          <p:cNvCxnSpPr/>
          <p:nvPr/>
        </p:nvCxnSpPr>
        <p:spPr>
          <a:xfrm>
            <a:off x="4500563" y="1773238"/>
            <a:ext cx="4152900" cy="3175"/>
          </a:xfrm>
          <a:prstGeom prst="line">
            <a:avLst/>
          </a:prstGeom>
          <a:ln>
            <a:solidFill>
              <a:srgbClr val="3F3F3F"/>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51"/>
          <p:cNvCxnSpPr/>
          <p:nvPr/>
        </p:nvCxnSpPr>
        <p:spPr>
          <a:xfrm>
            <a:off x="179388" y="2565400"/>
            <a:ext cx="3048000" cy="1588"/>
          </a:xfrm>
          <a:prstGeom prst="line">
            <a:avLst/>
          </a:prstGeom>
          <a:ln>
            <a:solidFill>
              <a:srgbClr val="3F3F3F"/>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52"/>
          <p:cNvCxnSpPr/>
          <p:nvPr/>
        </p:nvCxnSpPr>
        <p:spPr>
          <a:xfrm>
            <a:off x="539750" y="5876925"/>
            <a:ext cx="3048000" cy="1588"/>
          </a:xfrm>
          <a:prstGeom prst="line">
            <a:avLst/>
          </a:prstGeom>
          <a:ln>
            <a:solidFill>
              <a:srgbClr val="3F3F3F"/>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20" name="AutoShape 64"/>
          <p:cNvSpPr>
            <a:spLocks noChangeArrowheads="1"/>
          </p:cNvSpPr>
          <p:nvPr/>
        </p:nvSpPr>
        <p:spPr bwMode="gray">
          <a:xfrm>
            <a:off x="250825" y="620713"/>
            <a:ext cx="1800225" cy="609600"/>
          </a:xfrm>
          <a:prstGeom prst="roundRect">
            <a:avLst>
              <a:gd name="adj" fmla="val 0"/>
            </a:avLst>
          </a:prstGeom>
          <a:noFill/>
          <a:ln w="38100">
            <a:noFill/>
            <a:round/>
            <a:headEnd/>
            <a:tailEnd/>
          </a:ln>
          <a:effectLst/>
        </p:spPr>
        <p:txBody>
          <a:bodyPr wrap="none" anchor="ctr"/>
          <a:lstStyle/>
          <a:p>
            <a:pPr fontAlgn="auto">
              <a:spcBef>
                <a:spcPts val="0"/>
              </a:spcBef>
              <a:spcAft>
                <a:spcPts val="0"/>
              </a:spcAft>
              <a:defRPr/>
            </a:pPr>
            <a:r>
              <a:rPr lang="zh-CN" altLang="en-US" sz="2400" dirty="0">
                <a:solidFill>
                  <a:schemeClr val="tx1">
                    <a:lumMod val="50000"/>
                  </a:schemeClr>
                </a:solidFill>
                <a:latin typeface="+mn-lt"/>
                <a:ea typeface="+mn-ea"/>
              </a:rPr>
              <a:t>部分交流成果</a:t>
            </a:r>
            <a:endParaRPr lang="en-US" sz="2400" dirty="0">
              <a:solidFill>
                <a:schemeClr val="tx1">
                  <a:lumMod val="50000"/>
                </a:schemeClr>
              </a:solidFill>
              <a:latin typeface="+mn-lt"/>
              <a:ea typeface="+mn-ea"/>
            </a:endParaRPr>
          </a:p>
        </p:txBody>
      </p:sp>
      <p:sp>
        <p:nvSpPr>
          <p:cNvPr id="14354" name="Rectangle 44"/>
          <p:cNvSpPr>
            <a:spLocks noChangeArrowheads="1"/>
          </p:cNvSpPr>
          <p:nvPr/>
        </p:nvSpPr>
        <p:spPr bwMode="auto">
          <a:xfrm>
            <a:off x="6227763" y="3789363"/>
            <a:ext cx="2447925" cy="1169987"/>
          </a:xfrm>
          <a:prstGeom prst="rect">
            <a:avLst/>
          </a:prstGeom>
          <a:noFill/>
          <a:ln w="9525">
            <a:noFill/>
            <a:miter lim="800000"/>
            <a:headEnd/>
            <a:tailEnd/>
          </a:ln>
        </p:spPr>
        <p:txBody>
          <a:bodyPr>
            <a:spAutoFit/>
          </a:bodyPr>
          <a:lstStyle/>
          <a:p>
            <a:r>
              <a:rPr lang="zh-CN" altLang="en-US" sz="1400">
                <a:latin typeface="Verdana" pitchFamily="34" charset="0"/>
                <a:ea typeface="微软雅黑" pitchFamily="34" charset="-122"/>
              </a:rPr>
              <a:t>接待</a:t>
            </a:r>
            <a:r>
              <a:rPr lang="zh-CN" altLang="zh-CN" sz="1400">
                <a:latin typeface="Verdana" pitchFamily="34" charset="0"/>
                <a:ea typeface="微软雅黑" pitchFamily="34" charset="-122"/>
              </a:rPr>
              <a:t>澳大利亚前总理霍克、荷兰北布拉邦省省</a:t>
            </a:r>
            <a:r>
              <a:rPr lang="zh-CN" altLang="en-US" sz="1400">
                <a:latin typeface="Verdana" pitchFamily="34" charset="0"/>
                <a:ea typeface="微软雅黑" pitchFamily="34" charset="-122"/>
              </a:rPr>
              <a:t>长、</a:t>
            </a:r>
            <a:r>
              <a:rPr lang="zh-CN" altLang="zh-CN" sz="1400">
                <a:latin typeface="Verdana" pitchFamily="34" charset="0"/>
                <a:ea typeface="微软雅黑" pitchFamily="34" charset="-122"/>
              </a:rPr>
              <a:t>中国国民党荣誉主席吴伯雄</a:t>
            </a:r>
            <a:r>
              <a:rPr lang="zh-CN" altLang="en-US" sz="1400">
                <a:latin typeface="Verdana" pitchFamily="34" charset="0"/>
                <a:ea typeface="微软雅黑" pitchFamily="34" charset="-122"/>
              </a:rPr>
              <a:t>等多国（境）政要，授予德国默克尔总理名誉博士学位</a:t>
            </a:r>
            <a:endParaRPr lang="ru-RU" altLang="ko-KR" sz="1400">
              <a:latin typeface="Verdana" pitchFamily="34" charset="0"/>
              <a:ea typeface="Gulim" pitchFamily="34" charset="-127"/>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715557"/>
            <a:ext cx="6192688" cy="461665"/>
          </a:xfrm>
          <a:prstGeom prst="rect">
            <a:avLst/>
          </a:prstGeom>
          <a:noFill/>
        </p:spPr>
        <p:txBody>
          <a:bodyPr>
            <a:spAutoFit/>
          </a:bodyPr>
          <a:lstStyle/>
          <a:p>
            <a:pPr algn="ctr" fontAlgn="auto">
              <a:spcBef>
                <a:spcPts val="0"/>
              </a:spcBef>
              <a:spcAft>
                <a:spcPts val="0"/>
              </a:spcAft>
              <a:defRPr/>
            </a:pPr>
            <a:r>
              <a:rPr lang="zh-CN" altLang="zh-CN" sz="2400" dirty="0">
                <a:latin typeface="+mn-lt"/>
                <a:ea typeface="+mn-ea"/>
              </a:rPr>
              <a:t>国际合作伙伴</a:t>
            </a:r>
            <a:r>
              <a:rPr lang="zh-CN" altLang="en-US" sz="2400" dirty="0">
                <a:latin typeface="+mn-lt"/>
                <a:ea typeface="+mn-ea"/>
              </a:rPr>
              <a:t>推进计划</a:t>
            </a:r>
            <a:r>
              <a:rPr lang="zh-CN" altLang="zh-CN" sz="2400" dirty="0">
                <a:latin typeface="+mn-lt"/>
                <a:ea typeface="+mn-ea"/>
              </a:rPr>
              <a:t>（</a:t>
            </a:r>
            <a:r>
              <a:rPr lang="en-US" altLang="zh-CN" sz="2400" dirty="0">
                <a:latin typeface="+mn-lt"/>
                <a:ea typeface="+mn-ea"/>
              </a:rPr>
              <a:t>SPIC</a:t>
            </a:r>
            <a:r>
              <a:rPr lang="zh-CN" altLang="zh-CN" sz="2400" dirty="0">
                <a:latin typeface="+mn-lt"/>
                <a:ea typeface="+mn-ea"/>
              </a:rPr>
              <a:t>）</a:t>
            </a:r>
            <a:endParaRPr lang="zh-CN" altLang="en-US" sz="2400" dirty="0">
              <a:gradFill flip="none" rotWithShape="1">
                <a:gsLst>
                  <a:gs pos="15000">
                    <a:schemeClr val="bg2">
                      <a:lumMod val="25000"/>
                    </a:schemeClr>
                  </a:gs>
                  <a:gs pos="33750">
                    <a:schemeClr val="bg2">
                      <a:lumMod val="10000"/>
                    </a:schemeClr>
                  </a:gs>
                  <a:gs pos="45833">
                    <a:schemeClr val="bg2">
                      <a:lumMod val="10000"/>
                    </a:schemeClr>
                  </a:gs>
                  <a:gs pos="85000">
                    <a:schemeClr val="bg2">
                      <a:lumMod val="10000"/>
                    </a:schemeClr>
                  </a:gs>
                </a:gsLst>
                <a:lin ang="5400000" scaled="1"/>
                <a:tileRect/>
              </a:gradFill>
              <a:latin typeface="+mn-ea"/>
              <a:ea typeface="+mn-ea"/>
              <a:cs typeface="经典繁仿黑" pitchFamily="49" charset="-122"/>
            </a:endParaRPr>
          </a:p>
        </p:txBody>
      </p:sp>
      <p:cxnSp>
        <p:nvCxnSpPr>
          <p:cNvPr id="5" name="直接连接符 4"/>
          <p:cNvCxnSpPr/>
          <p:nvPr/>
        </p:nvCxnSpPr>
        <p:spPr>
          <a:xfrm>
            <a:off x="207214" y="1195388"/>
            <a:ext cx="8757274" cy="0"/>
          </a:xfrm>
          <a:prstGeom prst="line">
            <a:avLst/>
          </a:prstGeom>
          <a:ln>
            <a:gradFill flip="none" rotWithShape="1">
              <a:gsLst>
                <a:gs pos="0">
                  <a:schemeClr val="accent1">
                    <a:tint val="66000"/>
                    <a:satMod val="160000"/>
                    <a:alpha val="0"/>
                  </a:schemeClr>
                </a:gs>
                <a:gs pos="50000">
                  <a:schemeClr val="bg2">
                    <a:lumMod val="25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 Box 41"/>
          <p:cNvSpPr txBox="1">
            <a:spLocks noChangeArrowheads="1"/>
          </p:cNvSpPr>
          <p:nvPr/>
        </p:nvSpPr>
        <p:spPr bwMode="auto">
          <a:xfrm>
            <a:off x="4140200" y="1700213"/>
            <a:ext cx="4176713" cy="3170237"/>
          </a:xfrm>
          <a:prstGeom prst="rect">
            <a:avLst/>
          </a:prstGeom>
          <a:noFill/>
          <a:ln>
            <a:noFill/>
          </a:ln>
          <a:effectLst/>
          <a:extLst>
            <a:ext uri="{909E8E84-426E-40DD-AFC4-6F175D3DCCD1}"/>
            <a:ext uri="{91240B29-F687-4F45-9708-019B960494DF}"/>
            <a:ext uri="{AF507438-7753-43E0-B8FC-AC1667EBCBE1}"/>
          </a:extLst>
        </p:spPr>
        <p:txBody>
          <a:bodyPr>
            <a:spAutoFit/>
          </a:bodyPr>
          <a:lstStyle/>
          <a:p>
            <a:pPr fontAlgn="auto">
              <a:lnSpc>
                <a:spcPts val="2400"/>
              </a:lnSpc>
              <a:spcBef>
                <a:spcPts val="0"/>
              </a:spcBef>
              <a:spcAft>
                <a:spcPts val="0"/>
              </a:spcAft>
              <a:defRPr/>
            </a:pPr>
            <a:r>
              <a:rPr lang="zh-CN" altLang="zh-CN" dirty="0">
                <a:latin typeface="+mn-lt"/>
                <a:ea typeface="+mn-ea"/>
              </a:rPr>
              <a:t>根据已有合作基础，综合考虑国外高校的综合实力与排名、突出的学科水平以及合作基础，同时结合我校学科发展、学术研究和人才培养的重点，</a:t>
            </a:r>
            <a:r>
              <a:rPr lang="zh-CN" altLang="en-US" dirty="0">
                <a:latin typeface="+mn-lt"/>
                <a:ea typeface="+mn-ea"/>
              </a:rPr>
              <a:t>选取若干国外高校，</a:t>
            </a:r>
            <a:r>
              <a:rPr lang="zh-CN" altLang="zh-CN" dirty="0">
                <a:latin typeface="+mn-lt"/>
                <a:ea typeface="+mn-ea"/>
              </a:rPr>
              <a:t>希冀以国际科研合作平台、人才培养基地、联合培养项目、人员交流项目、联合学术论坛等为主要合作形式，循序渐进、分步推进与世界一流高校的旗舰合作项目，扩展与传统友好伙伴高校的合作领域及形式。</a:t>
            </a:r>
            <a:endParaRPr lang="en-US" altLang="ko-KR" dirty="0">
              <a:latin typeface="+mn-ea"/>
              <a:ea typeface="+mn-ea"/>
            </a:endParaRPr>
          </a:p>
        </p:txBody>
      </p:sp>
      <p:grpSp>
        <p:nvGrpSpPr>
          <p:cNvPr id="2" name="Group 2"/>
          <p:cNvGrpSpPr/>
          <p:nvPr/>
        </p:nvGrpSpPr>
        <p:grpSpPr>
          <a:xfrm>
            <a:off x="467544" y="2636912"/>
            <a:ext cx="2814925" cy="2376264"/>
            <a:chOff x="457200" y="1981200"/>
            <a:chExt cx="2649777" cy="1924838"/>
          </a:xfrm>
          <a:effectLst>
            <a:reflection blurRad="6350" stA="52000" endA="300" endPos="35000" dir="5400000" sy="-100000" algn="bl" rotWithShape="0"/>
          </a:effectLst>
        </p:grpSpPr>
        <p:sp>
          <p:nvSpPr>
            <p:cNvPr id="11" name="Freeform 7"/>
            <p:cNvSpPr>
              <a:spLocks/>
            </p:cNvSpPr>
            <p:nvPr/>
          </p:nvSpPr>
          <p:spPr bwMode="auto">
            <a:xfrm>
              <a:off x="1003489" y="1981200"/>
              <a:ext cx="1701773" cy="1700853"/>
            </a:xfrm>
            <a:custGeom>
              <a:avLst/>
              <a:gdLst/>
              <a:ahLst/>
              <a:cxnLst>
                <a:cxn ang="0">
                  <a:pos x="194" y="1135"/>
                </a:cxn>
                <a:cxn ang="0">
                  <a:pos x="231" y="1169"/>
                </a:cxn>
                <a:cxn ang="0">
                  <a:pos x="292" y="1216"/>
                </a:cxn>
                <a:cxn ang="0">
                  <a:pos x="485" y="1305"/>
                </a:cxn>
                <a:cxn ang="0">
                  <a:pos x="667" y="1330"/>
                </a:cxn>
                <a:cxn ang="0">
                  <a:pos x="884" y="1292"/>
                </a:cxn>
                <a:cxn ang="0">
                  <a:pos x="1041" y="1212"/>
                </a:cxn>
                <a:cxn ang="0">
                  <a:pos x="1097" y="1170"/>
                </a:cxn>
                <a:cxn ang="0">
                  <a:pos x="1135" y="1135"/>
                </a:cxn>
                <a:cxn ang="0">
                  <a:pos x="1226" y="1020"/>
                </a:cxn>
                <a:cxn ang="0">
                  <a:pos x="1316" y="795"/>
                </a:cxn>
                <a:cxn ang="0">
                  <a:pos x="1329" y="652"/>
                </a:cxn>
                <a:cxn ang="0">
                  <a:pos x="1316" y="533"/>
                </a:cxn>
                <a:cxn ang="0">
                  <a:pos x="1241" y="334"/>
                </a:cxn>
                <a:cxn ang="0">
                  <a:pos x="1135" y="195"/>
                </a:cxn>
                <a:cxn ang="0">
                  <a:pos x="1097" y="160"/>
                </a:cxn>
                <a:cxn ang="0">
                  <a:pos x="1041" y="117"/>
                </a:cxn>
                <a:cxn ang="0">
                  <a:pos x="884" y="37"/>
                </a:cxn>
                <a:cxn ang="0">
                  <a:pos x="667" y="0"/>
                </a:cxn>
                <a:cxn ang="0">
                  <a:pos x="485" y="25"/>
                </a:cxn>
                <a:cxn ang="0">
                  <a:pos x="292" y="114"/>
                </a:cxn>
                <a:cxn ang="0">
                  <a:pos x="231" y="161"/>
                </a:cxn>
                <a:cxn ang="0">
                  <a:pos x="194" y="195"/>
                </a:cxn>
                <a:cxn ang="0">
                  <a:pos x="103" y="309"/>
                </a:cxn>
                <a:cxn ang="0">
                  <a:pos x="28" y="471"/>
                </a:cxn>
                <a:cxn ang="0">
                  <a:pos x="1" y="617"/>
                </a:cxn>
                <a:cxn ang="0">
                  <a:pos x="0" y="665"/>
                </a:cxn>
                <a:cxn ang="0">
                  <a:pos x="12" y="795"/>
                </a:cxn>
                <a:cxn ang="0">
                  <a:pos x="103" y="1020"/>
                </a:cxn>
                <a:cxn ang="0">
                  <a:pos x="194" y="1135"/>
                </a:cxn>
              </a:cxnLst>
              <a:rect l="0" t="0" r="r" b="b"/>
              <a:pathLst>
                <a:path w="1330" h="1330">
                  <a:moveTo>
                    <a:pt x="194" y="1135"/>
                  </a:moveTo>
                  <a:cubicBezTo>
                    <a:pt x="206" y="1147"/>
                    <a:pt x="218" y="1158"/>
                    <a:pt x="231" y="1169"/>
                  </a:cubicBezTo>
                  <a:cubicBezTo>
                    <a:pt x="251" y="1186"/>
                    <a:pt x="271" y="1201"/>
                    <a:pt x="292" y="1216"/>
                  </a:cubicBezTo>
                  <a:cubicBezTo>
                    <a:pt x="351" y="1256"/>
                    <a:pt x="417" y="1286"/>
                    <a:pt x="485" y="1305"/>
                  </a:cubicBezTo>
                  <a:cubicBezTo>
                    <a:pt x="545" y="1322"/>
                    <a:pt x="606" y="1330"/>
                    <a:pt x="667" y="1330"/>
                  </a:cubicBezTo>
                  <a:cubicBezTo>
                    <a:pt x="743" y="1329"/>
                    <a:pt x="816" y="1316"/>
                    <a:pt x="884" y="1292"/>
                  </a:cubicBezTo>
                  <a:cubicBezTo>
                    <a:pt x="940" y="1273"/>
                    <a:pt x="993" y="1246"/>
                    <a:pt x="1041" y="1212"/>
                  </a:cubicBezTo>
                  <a:cubicBezTo>
                    <a:pt x="1061" y="1199"/>
                    <a:pt x="1079" y="1185"/>
                    <a:pt x="1097" y="1170"/>
                  </a:cubicBezTo>
                  <a:cubicBezTo>
                    <a:pt x="1110" y="1159"/>
                    <a:pt x="1122" y="1147"/>
                    <a:pt x="1135" y="1135"/>
                  </a:cubicBezTo>
                  <a:cubicBezTo>
                    <a:pt x="1169" y="1100"/>
                    <a:pt x="1200" y="1062"/>
                    <a:pt x="1226" y="1020"/>
                  </a:cubicBezTo>
                  <a:cubicBezTo>
                    <a:pt x="1269" y="953"/>
                    <a:pt x="1300" y="877"/>
                    <a:pt x="1316" y="795"/>
                  </a:cubicBezTo>
                  <a:cubicBezTo>
                    <a:pt x="1326" y="748"/>
                    <a:pt x="1330" y="700"/>
                    <a:pt x="1329" y="652"/>
                  </a:cubicBezTo>
                  <a:cubicBezTo>
                    <a:pt x="1328" y="611"/>
                    <a:pt x="1324" y="571"/>
                    <a:pt x="1316" y="533"/>
                  </a:cubicBezTo>
                  <a:cubicBezTo>
                    <a:pt x="1302" y="463"/>
                    <a:pt x="1276" y="396"/>
                    <a:pt x="1241" y="334"/>
                  </a:cubicBezTo>
                  <a:cubicBezTo>
                    <a:pt x="1212" y="283"/>
                    <a:pt x="1176" y="236"/>
                    <a:pt x="1135" y="195"/>
                  </a:cubicBezTo>
                  <a:cubicBezTo>
                    <a:pt x="1122" y="183"/>
                    <a:pt x="1110" y="171"/>
                    <a:pt x="1097" y="160"/>
                  </a:cubicBezTo>
                  <a:cubicBezTo>
                    <a:pt x="1079" y="145"/>
                    <a:pt x="1061" y="130"/>
                    <a:pt x="1041" y="117"/>
                  </a:cubicBezTo>
                  <a:cubicBezTo>
                    <a:pt x="993" y="84"/>
                    <a:pt x="940" y="57"/>
                    <a:pt x="884" y="37"/>
                  </a:cubicBezTo>
                  <a:cubicBezTo>
                    <a:pt x="816" y="13"/>
                    <a:pt x="743" y="0"/>
                    <a:pt x="667" y="0"/>
                  </a:cubicBezTo>
                  <a:cubicBezTo>
                    <a:pt x="606" y="0"/>
                    <a:pt x="544" y="8"/>
                    <a:pt x="485" y="25"/>
                  </a:cubicBezTo>
                  <a:cubicBezTo>
                    <a:pt x="417" y="44"/>
                    <a:pt x="351" y="74"/>
                    <a:pt x="292" y="114"/>
                  </a:cubicBezTo>
                  <a:cubicBezTo>
                    <a:pt x="271" y="128"/>
                    <a:pt x="250" y="144"/>
                    <a:pt x="231" y="161"/>
                  </a:cubicBezTo>
                  <a:cubicBezTo>
                    <a:pt x="218" y="172"/>
                    <a:pt x="206" y="183"/>
                    <a:pt x="194" y="195"/>
                  </a:cubicBezTo>
                  <a:cubicBezTo>
                    <a:pt x="160" y="229"/>
                    <a:pt x="129" y="267"/>
                    <a:pt x="103" y="309"/>
                  </a:cubicBezTo>
                  <a:cubicBezTo>
                    <a:pt x="71" y="358"/>
                    <a:pt x="46" y="413"/>
                    <a:pt x="28" y="471"/>
                  </a:cubicBezTo>
                  <a:cubicBezTo>
                    <a:pt x="14" y="517"/>
                    <a:pt x="5" y="566"/>
                    <a:pt x="1" y="617"/>
                  </a:cubicBezTo>
                  <a:cubicBezTo>
                    <a:pt x="0" y="632"/>
                    <a:pt x="0" y="649"/>
                    <a:pt x="0" y="665"/>
                  </a:cubicBezTo>
                  <a:cubicBezTo>
                    <a:pt x="0" y="709"/>
                    <a:pt x="4" y="753"/>
                    <a:pt x="12" y="795"/>
                  </a:cubicBezTo>
                  <a:cubicBezTo>
                    <a:pt x="29" y="877"/>
                    <a:pt x="60" y="953"/>
                    <a:pt x="103" y="1020"/>
                  </a:cubicBezTo>
                  <a:cubicBezTo>
                    <a:pt x="129" y="1062"/>
                    <a:pt x="160" y="1100"/>
                    <a:pt x="194" y="1135"/>
                  </a:cubicBezTo>
                  <a:close/>
                </a:path>
              </a:pathLst>
            </a:custGeom>
            <a:gradFill rotWithShape="1">
              <a:gsLst>
                <a:gs pos="0">
                  <a:srgbClr val="018CCB"/>
                </a:gs>
                <a:gs pos="100000">
                  <a:srgbClr val="018CCB">
                    <a:gamma/>
                    <a:shade val="63529"/>
                    <a:invGamma/>
                  </a:srgbClr>
                </a:gs>
              </a:gsLst>
              <a:lin ang="5400000" scaled="1"/>
            </a:gradFill>
            <a:ln w="9525">
              <a:noFill/>
              <a:round/>
              <a:headEnd/>
              <a:tailEnd/>
            </a:ln>
          </p:spPr>
          <p:txBody>
            <a:bodyPr/>
            <a:lstStyle/>
            <a:p>
              <a:pPr fontAlgn="auto">
                <a:spcBef>
                  <a:spcPts val="0"/>
                </a:spcBef>
                <a:spcAft>
                  <a:spcPts val="0"/>
                </a:spcAft>
                <a:defRPr/>
              </a:pPr>
              <a:endParaRPr lang="en-US" kern="0">
                <a:solidFill>
                  <a:sysClr val="windowText" lastClr="000000"/>
                </a:solidFill>
                <a:latin typeface="+mn-lt"/>
                <a:ea typeface="+mn-ea"/>
              </a:endParaRPr>
            </a:p>
          </p:txBody>
        </p:sp>
        <p:sp>
          <p:nvSpPr>
            <p:cNvPr id="12" name="Oval 8"/>
            <p:cNvSpPr>
              <a:spLocks noChangeArrowheads="1"/>
            </p:cNvSpPr>
            <p:nvPr/>
          </p:nvSpPr>
          <p:spPr bwMode="auto">
            <a:xfrm>
              <a:off x="1176204" y="1981200"/>
              <a:ext cx="1356893" cy="935110"/>
            </a:xfrm>
            <a:prstGeom prst="ellipse">
              <a:avLst/>
            </a:prstGeom>
            <a:gradFill rotWithShape="1">
              <a:gsLst>
                <a:gs pos="0">
                  <a:srgbClr val="018CCB">
                    <a:gamma/>
                    <a:tint val="66667"/>
                    <a:invGamma/>
                  </a:srgbClr>
                </a:gs>
                <a:gs pos="100000">
                  <a:srgbClr val="018CCB"/>
                </a:gs>
              </a:gsLst>
              <a:lin ang="5400000" scaled="1"/>
            </a:gradFill>
            <a:ln w="9525">
              <a:noFill/>
              <a:round/>
              <a:headEnd/>
              <a:tailEnd/>
            </a:ln>
          </p:spPr>
          <p:txBody>
            <a:bodyPr/>
            <a:lstStyle/>
            <a:p>
              <a:pPr fontAlgn="auto">
                <a:spcBef>
                  <a:spcPts val="0"/>
                </a:spcBef>
                <a:spcAft>
                  <a:spcPts val="0"/>
                </a:spcAft>
                <a:defRPr/>
              </a:pPr>
              <a:endParaRPr lang="en-US" kern="0">
                <a:solidFill>
                  <a:sysClr val="windowText" lastClr="000000"/>
                </a:solidFill>
                <a:latin typeface="+mn-lt"/>
                <a:ea typeface="+mn-ea"/>
              </a:endParaRPr>
            </a:p>
          </p:txBody>
        </p:sp>
        <p:sp>
          <p:nvSpPr>
            <p:cNvPr id="13" name="Freeform 9"/>
            <p:cNvSpPr>
              <a:spLocks noEditPoints="1"/>
            </p:cNvSpPr>
            <p:nvPr/>
          </p:nvSpPr>
          <p:spPr bwMode="auto">
            <a:xfrm>
              <a:off x="1004592" y="1981200"/>
              <a:ext cx="1697358" cy="1700853"/>
            </a:xfrm>
            <a:custGeom>
              <a:avLst/>
              <a:gdLst/>
              <a:ahLst/>
              <a:cxnLst>
                <a:cxn ang="0">
                  <a:pos x="1224" y="660"/>
                </a:cxn>
                <a:cxn ang="0">
                  <a:pos x="1089" y="221"/>
                </a:cxn>
                <a:cxn ang="0">
                  <a:pos x="975" y="80"/>
                </a:cxn>
                <a:cxn ang="0">
                  <a:pos x="798" y="18"/>
                </a:cxn>
                <a:cxn ang="0">
                  <a:pos x="689" y="0"/>
                </a:cxn>
                <a:cxn ang="0">
                  <a:pos x="629" y="1"/>
                </a:cxn>
                <a:cxn ang="0">
                  <a:pos x="521" y="14"/>
                </a:cxn>
                <a:cxn ang="0">
                  <a:pos x="376" y="78"/>
                </a:cxn>
                <a:cxn ang="0">
                  <a:pos x="134" y="420"/>
                </a:cxn>
                <a:cxn ang="0">
                  <a:pos x="99" y="643"/>
                </a:cxn>
                <a:cxn ang="0">
                  <a:pos x="123" y="859"/>
                </a:cxn>
                <a:cxn ang="0">
                  <a:pos x="105" y="1027"/>
                </a:cxn>
                <a:cxn ang="0">
                  <a:pos x="301" y="1223"/>
                </a:cxn>
                <a:cxn ang="0">
                  <a:pos x="580" y="1321"/>
                </a:cxn>
                <a:cxn ang="0">
                  <a:pos x="646" y="1328"/>
                </a:cxn>
                <a:cxn ang="0">
                  <a:pos x="678" y="1330"/>
                </a:cxn>
                <a:cxn ang="0">
                  <a:pos x="743" y="1324"/>
                </a:cxn>
                <a:cxn ang="0">
                  <a:pos x="1105" y="1080"/>
                </a:cxn>
                <a:cxn ang="0">
                  <a:pos x="1303" y="844"/>
                </a:cxn>
                <a:cxn ang="0">
                  <a:pos x="1060" y="704"/>
                </a:cxn>
                <a:cxn ang="0">
                  <a:pos x="527" y="940"/>
                </a:cxn>
                <a:cxn ang="0">
                  <a:pos x="505" y="727"/>
                </a:cxn>
                <a:cxn ang="0">
                  <a:pos x="817" y="731"/>
                </a:cxn>
                <a:cxn ang="0">
                  <a:pos x="814" y="731"/>
                </a:cxn>
                <a:cxn ang="0">
                  <a:pos x="808" y="483"/>
                </a:cxn>
                <a:cxn ang="0">
                  <a:pos x="687" y="947"/>
                </a:cxn>
                <a:cxn ang="0">
                  <a:pos x="795" y="944"/>
                </a:cxn>
                <a:cxn ang="0">
                  <a:pos x="1040" y="458"/>
                </a:cxn>
                <a:cxn ang="0">
                  <a:pos x="773" y="260"/>
                </a:cxn>
                <a:cxn ang="0">
                  <a:pos x="511" y="477"/>
                </a:cxn>
                <a:cxn ang="0">
                  <a:pos x="531" y="944"/>
                </a:cxn>
                <a:cxn ang="0">
                  <a:pos x="531" y="944"/>
                </a:cxn>
                <a:cxn ang="0">
                  <a:pos x="1220" y="661"/>
                </a:cxn>
                <a:cxn ang="0">
                  <a:pos x="1188" y="434"/>
                </a:cxn>
                <a:cxn ang="0">
                  <a:pos x="1187" y="431"/>
                </a:cxn>
                <a:cxn ang="0">
                  <a:pos x="942" y="81"/>
                </a:cxn>
                <a:cxn ang="0">
                  <a:pos x="942" y="81"/>
                </a:cxn>
                <a:cxn ang="0">
                  <a:pos x="687" y="100"/>
                </a:cxn>
                <a:cxn ang="0">
                  <a:pos x="687" y="100"/>
                </a:cxn>
                <a:cxn ang="0">
                  <a:pos x="518" y="18"/>
                </a:cxn>
                <a:cxn ang="0">
                  <a:pos x="450" y="89"/>
                </a:cxn>
                <a:cxn ang="0">
                  <a:pos x="281" y="451"/>
                </a:cxn>
                <a:cxn ang="0">
                  <a:pos x="261" y="646"/>
                </a:cxn>
                <a:cxn ang="0">
                  <a:pos x="103" y="644"/>
                </a:cxn>
                <a:cxn ang="0">
                  <a:pos x="127" y="861"/>
                </a:cxn>
                <a:cxn ang="0">
                  <a:pos x="128" y="867"/>
                </a:cxn>
                <a:cxn ang="0">
                  <a:pos x="472" y="1231"/>
                </a:cxn>
                <a:cxn ang="0">
                  <a:pos x="570" y="1319"/>
                </a:cxn>
                <a:cxn ang="0">
                  <a:pos x="614" y="1260"/>
                </a:cxn>
                <a:cxn ang="0">
                  <a:pos x="750" y="1125"/>
                </a:cxn>
                <a:cxn ang="0">
                  <a:pos x="856" y="1218"/>
                </a:cxn>
                <a:cxn ang="0">
                  <a:pos x="820" y="1261"/>
                </a:cxn>
                <a:cxn ang="0">
                  <a:pos x="828" y="1253"/>
                </a:cxn>
                <a:cxn ang="0">
                  <a:pos x="1021" y="921"/>
                </a:cxn>
              </a:cxnLst>
              <a:rect l="0" t="0" r="r" b="b"/>
              <a:pathLst>
                <a:path w="1327" h="1330">
                  <a:moveTo>
                    <a:pt x="1195" y="877"/>
                  </a:moveTo>
                  <a:cubicBezTo>
                    <a:pt x="1214" y="810"/>
                    <a:pt x="1224" y="738"/>
                    <a:pt x="1224" y="663"/>
                  </a:cubicBezTo>
                  <a:cubicBezTo>
                    <a:pt x="1260" y="652"/>
                    <a:pt x="1295" y="639"/>
                    <a:pt x="1327" y="626"/>
                  </a:cubicBezTo>
                  <a:cubicBezTo>
                    <a:pt x="1327" y="622"/>
                    <a:pt x="1327" y="622"/>
                    <a:pt x="1327" y="622"/>
                  </a:cubicBezTo>
                  <a:cubicBezTo>
                    <a:pt x="1323" y="624"/>
                    <a:pt x="1323" y="624"/>
                    <a:pt x="1323" y="624"/>
                  </a:cubicBezTo>
                  <a:cubicBezTo>
                    <a:pt x="1292" y="637"/>
                    <a:pt x="1259" y="649"/>
                    <a:pt x="1224" y="660"/>
                  </a:cubicBezTo>
                  <a:cubicBezTo>
                    <a:pt x="1224" y="580"/>
                    <a:pt x="1212" y="504"/>
                    <a:pt x="1191" y="433"/>
                  </a:cubicBezTo>
                  <a:cubicBezTo>
                    <a:pt x="1222" y="427"/>
                    <a:pt x="1251" y="419"/>
                    <a:pt x="1279" y="411"/>
                  </a:cubicBezTo>
                  <a:cubicBezTo>
                    <a:pt x="1277" y="408"/>
                    <a:pt x="1277" y="408"/>
                    <a:pt x="1277" y="408"/>
                  </a:cubicBezTo>
                  <a:cubicBezTo>
                    <a:pt x="1275" y="408"/>
                    <a:pt x="1275" y="408"/>
                    <a:pt x="1275" y="408"/>
                  </a:cubicBezTo>
                  <a:cubicBezTo>
                    <a:pt x="1248" y="416"/>
                    <a:pt x="1220" y="423"/>
                    <a:pt x="1190" y="430"/>
                  </a:cubicBezTo>
                  <a:cubicBezTo>
                    <a:pt x="1167" y="352"/>
                    <a:pt x="1133" y="281"/>
                    <a:pt x="1089" y="221"/>
                  </a:cubicBezTo>
                  <a:cubicBezTo>
                    <a:pt x="1108" y="216"/>
                    <a:pt x="1127" y="212"/>
                    <a:pt x="1146" y="207"/>
                  </a:cubicBezTo>
                  <a:cubicBezTo>
                    <a:pt x="1143" y="204"/>
                    <a:pt x="1143" y="204"/>
                    <a:pt x="1143" y="204"/>
                  </a:cubicBezTo>
                  <a:cubicBezTo>
                    <a:pt x="1142" y="204"/>
                    <a:pt x="1142" y="204"/>
                    <a:pt x="1142" y="204"/>
                  </a:cubicBezTo>
                  <a:cubicBezTo>
                    <a:pt x="1124" y="209"/>
                    <a:pt x="1105" y="213"/>
                    <a:pt x="1087" y="217"/>
                  </a:cubicBezTo>
                  <a:cubicBezTo>
                    <a:pt x="1048" y="164"/>
                    <a:pt x="1002" y="119"/>
                    <a:pt x="952" y="83"/>
                  </a:cubicBezTo>
                  <a:cubicBezTo>
                    <a:pt x="959" y="82"/>
                    <a:pt x="967" y="81"/>
                    <a:pt x="975" y="80"/>
                  </a:cubicBezTo>
                  <a:cubicBezTo>
                    <a:pt x="980" y="79"/>
                    <a:pt x="980" y="79"/>
                    <a:pt x="980" y="79"/>
                  </a:cubicBezTo>
                  <a:cubicBezTo>
                    <a:pt x="974" y="76"/>
                    <a:pt x="974" y="76"/>
                    <a:pt x="974" y="76"/>
                  </a:cubicBezTo>
                  <a:cubicBezTo>
                    <a:pt x="965" y="78"/>
                    <a:pt x="956" y="79"/>
                    <a:pt x="947" y="80"/>
                  </a:cubicBezTo>
                  <a:cubicBezTo>
                    <a:pt x="901" y="49"/>
                    <a:pt x="850" y="26"/>
                    <a:pt x="797" y="13"/>
                  </a:cubicBezTo>
                  <a:cubicBezTo>
                    <a:pt x="791" y="12"/>
                    <a:pt x="791" y="12"/>
                    <a:pt x="791" y="12"/>
                  </a:cubicBezTo>
                  <a:cubicBezTo>
                    <a:pt x="798" y="18"/>
                    <a:pt x="798" y="18"/>
                    <a:pt x="798" y="18"/>
                  </a:cubicBezTo>
                  <a:cubicBezTo>
                    <a:pt x="800" y="20"/>
                    <a:pt x="802" y="22"/>
                    <a:pt x="805" y="24"/>
                  </a:cubicBezTo>
                  <a:cubicBezTo>
                    <a:pt x="827" y="44"/>
                    <a:pt x="848" y="66"/>
                    <a:pt x="868" y="89"/>
                  </a:cubicBezTo>
                  <a:cubicBezTo>
                    <a:pt x="824" y="93"/>
                    <a:pt x="780" y="95"/>
                    <a:pt x="730" y="96"/>
                  </a:cubicBezTo>
                  <a:cubicBezTo>
                    <a:pt x="719" y="63"/>
                    <a:pt x="707" y="31"/>
                    <a:pt x="693" y="0"/>
                  </a:cubicBezTo>
                  <a:cubicBezTo>
                    <a:pt x="690" y="1"/>
                    <a:pt x="690" y="1"/>
                    <a:pt x="690" y="1"/>
                  </a:cubicBezTo>
                  <a:cubicBezTo>
                    <a:pt x="689" y="0"/>
                    <a:pt x="689" y="0"/>
                    <a:pt x="689" y="0"/>
                  </a:cubicBezTo>
                  <a:cubicBezTo>
                    <a:pt x="703" y="31"/>
                    <a:pt x="715" y="63"/>
                    <a:pt x="727" y="96"/>
                  </a:cubicBezTo>
                  <a:cubicBezTo>
                    <a:pt x="714" y="96"/>
                    <a:pt x="700" y="96"/>
                    <a:pt x="687" y="96"/>
                  </a:cubicBezTo>
                  <a:cubicBezTo>
                    <a:pt x="655" y="96"/>
                    <a:pt x="625" y="96"/>
                    <a:pt x="596" y="95"/>
                  </a:cubicBezTo>
                  <a:cubicBezTo>
                    <a:pt x="607" y="63"/>
                    <a:pt x="620" y="31"/>
                    <a:pt x="633" y="0"/>
                  </a:cubicBezTo>
                  <a:cubicBezTo>
                    <a:pt x="629" y="0"/>
                    <a:pt x="629" y="0"/>
                    <a:pt x="629" y="0"/>
                  </a:cubicBezTo>
                  <a:cubicBezTo>
                    <a:pt x="629" y="1"/>
                    <a:pt x="629" y="1"/>
                    <a:pt x="629" y="1"/>
                  </a:cubicBezTo>
                  <a:cubicBezTo>
                    <a:pt x="616" y="31"/>
                    <a:pt x="604" y="63"/>
                    <a:pt x="592" y="95"/>
                  </a:cubicBezTo>
                  <a:cubicBezTo>
                    <a:pt x="545" y="94"/>
                    <a:pt x="501" y="91"/>
                    <a:pt x="458" y="86"/>
                  </a:cubicBezTo>
                  <a:cubicBezTo>
                    <a:pt x="480" y="60"/>
                    <a:pt x="504" y="35"/>
                    <a:pt x="529" y="13"/>
                  </a:cubicBezTo>
                  <a:cubicBezTo>
                    <a:pt x="525" y="14"/>
                    <a:pt x="525" y="14"/>
                    <a:pt x="525" y="14"/>
                  </a:cubicBezTo>
                  <a:cubicBezTo>
                    <a:pt x="525" y="14"/>
                    <a:pt x="525" y="14"/>
                    <a:pt x="525" y="14"/>
                  </a:cubicBezTo>
                  <a:cubicBezTo>
                    <a:pt x="521" y="14"/>
                    <a:pt x="521" y="14"/>
                    <a:pt x="521" y="14"/>
                  </a:cubicBezTo>
                  <a:cubicBezTo>
                    <a:pt x="471" y="27"/>
                    <a:pt x="424" y="47"/>
                    <a:pt x="380" y="76"/>
                  </a:cubicBezTo>
                  <a:cubicBezTo>
                    <a:pt x="374" y="75"/>
                    <a:pt x="367" y="73"/>
                    <a:pt x="360" y="72"/>
                  </a:cubicBezTo>
                  <a:cubicBezTo>
                    <a:pt x="355" y="75"/>
                    <a:pt x="355" y="75"/>
                    <a:pt x="355" y="75"/>
                  </a:cubicBezTo>
                  <a:cubicBezTo>
                    <a:pt x="355" y="75"/>
                    <a:pt x="355" y="75"/>
                    <a:pt x="355" y="75"/>
                  </a:cubicBezTo>
                  <a:cubicBezTo>
                    <a:pt x="358" y="75"/>
                    <a:pt x="358" y="75"/>
                    <a:pt x="358" y="75"/>
                  </a:cubicBezTo>
                  <a:cubicBezTo>
                    <a:pt x="364" y="76"/>
                    <a:pt x="370" y="77"/>
                    <a:pt x="376" y="78"/>
                  </a:cubicBezTo>
                  <a:cubicBezTo>
                    <a:pt x="325" y="113"/>
                    <a:pt x="278" y="158"/>
                    <a:pt x="239" y="211"/>
                  </a:cubicBezTo>
                  <a:cubicBezTo>
                    <a:pt x="222" y="207"/>
                    <a:pt x="205" y="202"/>
                    <a:pt x="189" y="197"/>
                  </a:cubicBezTo>
                  <a:cubicBezTo>
                    <a:pt x="185" y="201"/>
                    <a:pt x="185" y="201"/>
                    <a:pt x="185" y="201"/>
                  </a:cubicBezTo>
                  <a:cubicBezTo>
                    <a:pt x="187" y="201"/>
                    <a:pt x="187" y="201"/>
                    <a:pt x="187" y="201"/>
                  </a:cubicBezTo>
                  <a:cubicBezTo>
                    <a:pt x="203" y="206"/>
                    <a:pt x="219" y="211"/>
                    <a:pt x="236" y="215"/>
                  </a:cubicBezTo>
                  <a:cubicBezTo>
                    <a:pt x="193" y="274"/>
                    <a:pt x="158" y="344"/>
                    <a:pt x="134" y="420"/>
                  </a:cubicBezTo>
                  <a:cubicBezTo>
                    <a:pt x="106" y="413"/>
                    <a:pt x="79" y="405"/>
                    <a:pt x="53" y="396"/>
                  </a:cubicBezTo>
                  <a:cubicBezTo>
                    <a:pt x="53" y="398"/>
                    <a:pt x="53" y="398"/>
                    <a:pt x="53" y="398"/>
                  </a:cubicBezTo>
                  <a:cubicBezTo>
                    <a:pt x="52" y="399"/>
                    <a:pt x="52" y="399"/>
                    <a:pt x="52" y="399"/>
                  </a:cubicBezTo>
                  <a:cubicBezTo>
                    <a:pt x="52" y="400"/>
                    <a:pt x="52" y="400"/>
                    <a:pt x="52" y="400"/>
                  </a:cubicBezTo>
                  <a:cubicBezTo>
                    <a:pt x="78" y="409"/>
                    <a:pt x="105" y="417"/>
                    <a:pt x="133" y="424"/>
                  </a:cubicBezTo>
                  <a:cubicBezTo>
                    <a:pt x="113" y="492"/>
                    <a:pt x="101" y="566"/>
                    <a:pt x="99" y="643"/>
                  </a:cubicBezTo>
                  <a:cubicBezTo>
                    <a:pt x="64" y="631"/>
                    <a:pt x="31" y="617"/>
                    <a:pt x="0" y="602"/>
                  </a:cubicBezTo>
                  <a:cubicBezTo>
                    <a:pt x="0" y="606"/>
                    <a:pt x="0" y="606"/>
                    <a:pt x="0" y="606"/>
                  </a:cubicBezTo>
                  <a:cubicBezTo>
                    <a:pt x="1" y="606"/>
                    <a:pt x="1" y="606"/>
                    <a:pt x="1" y="606"/>
                  </a:cubicBezTo>
                  <a:cubicBezTo>
                    <a:pt x="31" y="621"/>
                    <a:pt x="64" y="635"/>
                    <a:pt x="99" y="647"/>
                  </a:cubicBezTo>
                  <a:cubicBezTo>
                    <a:pt x="99" y="652"/>
                    <a:pt x="99" y="657"/>
                    <a:pt x="99" y="662"/>
                  </a:cubicBezTo>
                  <a:cubicBezTo>
                    <a:pt x="99" y="731"/>
                    <a:pt x="107" y="797"/>
                    <a:pt x="123" y="859"/>
                  </a:cubicBezTo>
                  <a:cubicBezTo>
                    <a:pt x="84" y="847"/>
                    <a:pt x="48" y="833"/>
                    <a:pt x="15" y="818"/>
                  </a:cubicBezTo>
                  <a:cubicBezTo>
                    <a:pt x="17" y="824"/>
                    <a:pt x="17" y="824"/>
                    <a:pt x="17" y="824"/>
                  </a:cubicBezTo>
                  <a:cubicBezTo>
                    <a:pt x="18" y="825"/>
                    <a:pt x="18" y="825"/>
                    <a:pt x="18" y="825"/>
                  </a:cubicBezTo>
                  <a:cubicBezTo>
                    <a:pt x="51" y="840"/>
                    <a:pt x="87" y="853"/>
                    <a:pt x="124" y="866"/>
                  </a:cubicBezTo>
                  <a:cubicBezTo>
                    <a:pt x="142" y="935"/>
                    <a:pt x="169" y="1000"/>
                    <a:pt x="203" y="1058"/>
                  </a:cubicBezTo>
                  <a:cubicBezTo>
                    <a:pt x="169" y="1049"/>
                    <a:pt x="136" y="1038"/>
                    <a:pt x="105" y="1027"/>
                  </a:cubicBezTo>
                  <a:cubicBezTo>
                    <a:pt x="108" y="1032"/>
                    <a:pt x="108" y="1032"/>
                    <a:pt x="108" y="1032"/>
                  </a:cubicBezTo>
                  <a:cubicBezTo>
                    <a:pt x="112" y="1033"/>
                    <a:pt x="112" y="1033"/>
                    <a:pt x="112" y="1033"/>
                  </a:cubicBezTo>
                  <a:cubicBezTo>
                    <a:pt x="142" y="1044"/>
                    <a:pt x="173" y="1054"/>
                    <a:pt x="206" y="1063"/>
                  </a:cubicBezTo>
                  <a:cubicBezTo>
                    <a:pt x="245" y="1128"/>
                    <a:pt x="294" y="1184"/>
                    <a:pt x="350" y="1228"/>
                  </a:cubicBezTo>
                  <a:cubicBezTo>
                    <a:pt x="330" y="1225"/>
                    <a:pt x="311" y="1222"/>
                    <a:pt x="295" y="1219"/>
                  </a:cubicBezTo>
                  <a:cubicBezTo>
                    <a:pt x="301" y="1223"/>
                    <a:pt x="301" y="1223"/>
                    <a:pt x="301" y="1223"/>
                  </a:cubicBezTo>
                  <a:cubicBezTo>
                    <a:pt x="308" y="1224"/>
                    <a:pt x="308" y="1224"/>
                    <a:pt x="308" y="1224"/>
                  </a:cubicBezTo>
                  <a:cubicBezTo>
                    <a:pt x="323" y="1227"/>
                    <a:pt x="338" y="1229"/>
                    <a:pt x="355" y="1232"/>
                  </a:cubicBezTo>
                  <a:cubicBezTo>
                    <a:pt x="421" y="1282"/>
                    <a:pt x="497" y="1315"/>
                    <a:pt x="578" y="1324"/>
                  </a:cubicBezTo>
                  <a:cubicBezTo>
                    <a:pt x="580" y="1321"/>
                    <a:pt x="580" y="1321"/>
                    <a:pt x="580" y="1321"/>
                  </a:cubicBezTo>
                  <a:cubicBezTo>
                    <a:pt x="580" y="1321"/>
                    <a:pt x="580" y="1321"/>
                    <a:pt x="580" y="1321"/>
                  </a:cubicBezTo>
                  <a:cubicBezTo>
                    <a:pt x="580" y="1321"/>
                    <a:pt x="580" y="1321"/>
                    <a:pt x="580" y="1321"/>
                  </a:cubicBezTo>
                  <a:cubicBezTo>
                    <a:pt x="580" y="1321"/>
                    <a:pt x="580" y="1321"/>
                    <a:pt x="580" y="1321"/>
                  </a:cubicBezTo>
                  <a:cubicBezTo>
                    <a:pt x="551" y="1301"/>
                    <a:pt x="524" y="1278"/>
                    <a:pt x="498" y="1252"/>
                  </a:cubicBezTo>
                  <a:cubicBezTo>
                    <a:pt x="538" y="1257"/>
                    <a:pt x="578" y="1262"/>
                    <a:pt x="615" y="1264"/>
                  </a:cubicBezTo>
                  <a:cubicBezTo>
                    <a:pt x="624" y="1287"/>
                    <a:pt x="633" y="1308"/>
                    <a:pt x="643" y="1329"/>
                  </a:cubicBezTo>
                  <a:cubicBezTo>
                    <a:pt x="647" y="1330"/>
                    <a:pt x="647" y="1330"/>
                    <a:pt x="647" y="1330"/>
                  </a:cubicBezTo>
                  <a:cubicBezTo>
                    <a:pt x="646" y="1328"/>
                    <a:pt x="646" y="1328"/>
                    <a:pt x="646" y="1328"/>
                  </a:cubicBezTo>
                  <a:cubicBezTo>
                    <a:pt x="637" y="1307"/>
                    <a:pt x="628" y="1286"/>
                    <a:pt x="619" y="1265"/>
                  </a:cubicBezTo>
                  <a:cubicBezTo>
                    <a:pt x="643" y="1266"/>
                    <a:pt x="665" y="1267"/>
                    <a:pt x="686" y="1267"/>
                  </a:cubicBezTo>
                  <a:cubicBezTo>
                    <a:pt x="691" y="1267"/>
                    <a:pt x="696" y="1267"/>
                    <a:pt x="701" y="1267"/>
                  </a:cubicBezTo>
                  <a:cubicBezTo>
                    <a:pt x="693" y="1287"/>
                    <a:pt x="685" y="1307"/>
                    <a:pt x="676" y="1326"/>
                  </a:cubicBezTo>
                  <a:cubicBezTo>
                    <a:pt x="674" y="1330"/>
                    <a:pt x="674" y="1330"/>
                    <a:pt x="674" y="1330"/>
                  </a:cubicBezTo>
                  <a:cubicBezTo>
                    <a:pt x="678" y="1330"/>
                    <a:pt x="678" y="1330"/>
                    <a:pt x="678" y="1330"/>
                  </a:cubicBezTo>
                  <a:cubicBezTo>
                    <a:pt x="679" y="1329"/>
                    <a:pt x="679" y="1329"/>
                    <a:pt x="679" y="1329"/>
                  </a:cubicBezTo>
                  <a:cubicBezTo>
                    <a:pt x="688" y="1308"/>
                    <a:pt x="697" y="1288"/>
                    <a:pt x="705" y="1267"/>
                  </a:cubicBezTo>
                  <a:cubicBezTo>
                    <a:pt x="738" y="1266"/>
                    <a:pt x="775" y="1265"/>
                    <a:pt x="814" y="1262"/>
                  </a:cubicBezTo>
                  <a:cubicBezTo>
                    <a:pt x="791" y="1284"/>
                    <a:pt x="767" y="1303"/>
                    <a:pt x="742" y="1321"/>
                  </a:cubicBezTo>
                  <a:cubicBezTo>
                    <a:pt x="742" y="1321"/>
                    <a:pt x="742" y="1321"/>
                    <a:pt x="742" y="1321"/>
                  </a:cubicBezTo>
                  <a:cubicBezTo>
                    <a:pt x="743" y="1324"/>
                    <a:pt x="743" y="1324"/>
                    <a:pt x="743" y="1324"/>
                  </a:cubicBezTo>
                  <a:cubicBezTo>
                    <a:pt x="816" y="1316"/>
                    <a:pt x="884" y="1289"/>
                    <a:pt x="946" y="1247"/>
                  </a:cubicBezTo>
                  <a:cubicBezTo>
                    <a:pt x="966" y="1244"/>
                    <a:pt x="985" y="1240"/>
                    <a:pt x="1002" y="1236"/>
                  </a:cubicBezTo>
                  <a:cubicBezTo>
                    <a:pt x="1012" y="1230"/>
                    <a:pt x="1012" y="1230"/>
                    <a:pt x="1012" y="1230"/>
                  </a:cubicBezTo>
                  <a:cubicBezTo>
                    <a:pt x="998" y="1234"/>
                    <a:pt x="998" y="1234"/>
                    <a:pt x="998" y="1234"/>
                  </a:cubicBezTo>
                  <a:cubicBezTo>
                    <a:pt x="984" y="1237"/>
                    <a:pt x="968" y="1240"/>
                    <a:pt x="952" y="1243"/>
                  </a:cubicBezTo>
                  <a:cubicBezTo>
                    <a:pt x="1011" y="1201"/>
                    <a:pt x="1063" y="1146"/>
                    <a:pt x="1105" y="1080"/>
                  </a:cubicBezTo>
                  <a:cubicBezTo>
                    <a:pt x="1139" y="1073"/>
                    <a:pt x="1171" y="1064"/>
                    <a:pt x="1201" y="1055"/>
                  </a:cubicBezTo>
                  <a:cubicBezTo>
                    <a:pt x="1205" y="1050"/>
                    <a:pt x="1205" y="1050"/>
                    <a:pt x="1205" y="1050"/>
                  </a:cubicBezTo>
                  <a:cubicBezTo>
                    <a:pt x="1198" y="1052"/>
                    <a:pt x="1198" y="1052"/>
                    <a:pt x="1198" y="1052"/>
                  </a:cubicBezTo>
                  <a:cubicBezTo>
                    <a:pt x="1170" y="1061"/>
                    <a:pt x="1140" y="1069"/>
                    <a:pt x="1108" y="1076"/>
                  </a:cubicBezTo>
                  <a:cubicBezTo>
                    <a:pt x="1145" y="1018"/>
                    <a:pt x="1174" y="952"/>
                    <a:pt x="1194" y="881"/>
                  </a:cubicBezTo>
                  <a:cubicBezTo>
                    <a:pt x="1232" y="870"/>
                    <a:pt x="1269" y="858"/>
                    <a:pt x="1303" y="844"/>
                  </a:cubicBezTo>
                  <a:cubicBezTo>
                    <a:pt x="1304" y="839"/>
                    <a:pt x="1304" y="839"/>
                    <a:pt x="1304" y="839"/>
                  </a:cubicBezTo>
                  <a:cubicBezTo>
                    <a:pt x="1300" y="841"/>
                    <a:pt x="1300" y="841"/>
                    <a:pt x="1300" y="841"/>
                  </a:cubicBezTo>
                  <a:cubicBezTo>
                    <a:pt x="1267" y="854"/>
                    <a:pt x="1232" y="866"/>
                    <a:pt x="1195" y="877"/>
                  </a:cubicBezTo>
                  <a:close/>
                  <a:moveTo>
                    <a:pt x="1191" y="878"/>
                  </a:moveTo>
                  <a:cubicBezTo>
                    <a:pt x="1138" y="894"/>
                    <a:pt x="1082" y="907"/>
                    <a:pt x="1022" y="918"/>
                  </a:cubicBezTo>
                  <a:cubicBezTo>
                    <a:pt x="1043" y="850"/>
                    <a:pt x="1055" y="778"/>
                    <a:pt x="1060" y="704"/>
                  </a:cubicBezTo>
                  <a:cubicBezTo>
                    <a:pt x="1116" y="693"/>
                    <a:pt x="1170" y="679"/>
                    <a:pt x="1220" y="664"/>
                  </a:cubicBezTo>
                  <a:cubicBezTo>
                    <a:pt x="1220" y="739"/>
                    <a:pt x="1210" y="811"/>
                    <a:pt x="1191" y="878"/>
                  </a:cubicBezTo>
                  <a:close/>
                  <a:moveTo>
                    <a:pt x="289" y="862"/>
                  </a:moveTo>
                  <a:cubicBezTo>
                    <a:pt x="277" y="808"/>
                    <a:pt x="269" y="753"/>
                    <a:pt x="266" y="695"/>
                  </a:cubicBezTo>
                  <a:cubicBezTo>
                    <a:pt x="341" y="712"/>
                    <a:pt x="421" y="724"/>
                    <a:pt x="505" y="731"/>
                  </a:cubicBezTo>
                  <a:cubicBezTo>
                    <a:pt x="509" y="802"/>
                    <a:pt x="516" y="872"/>
                    <a:pt x="527" y="940"/>
                  </a:cubicBezTo>
                  <a:cubicBezTo>
                    <a:pt x="448" y="933"/>
                    <a:pt x="372" y="922"/>
                    <a:pt x="301" y="907"/>
                  </a:cubicBezTo>
                  <a:cubicBezTo>
                    <a:pt x="297" y="892"/>
                    <a:pt x="293" y="877"/>
                    <a:pt x="289" y="862"/>
                  </a:cubicBezTo>
                  <a:close/>
                  <a:moveTo>
                    <a:pt x="284" y="456"/>
                  </a:moveTo>
                  <a:cubicBezTo>
                    <a:pt x="355" y="467"/>
                    <a:pt x="431" y="476"/>
                    <a:pt x="511" y="480"/>
                  </a:cubicBezTo>
                  <a:cubicBezTo>
                    <a:pt x="506" y="535"/>
                    <a:pt x="503" y="590"/>
                    <a:pt x="503" y="646"/>
                  </a:cubicBezTo>
                  <a:cubicBezTo>
                    <a:pt x="503" y="674"/>
                    <a:pt x="504" y="701"/>
                    <a:pt x="505" y="727"/>
                  </a:cubicBezTo>
                  <a:cubicBezTo>
                    <a:pt x="421" y="720"/>
                    <a:pt x="340" y="708"/>
                    <a:pt x="266" y="691"/>
                  </a:cubicBezTo>
                  <a:cubicBezTo>
                    <a:pt x="265" y="676"/>
                    <a:pt x="265" y="661"/>
                    <a:pt x="265" y="646"/>
                  </a:cubicBezTo>
                  <a:cubicBezTo>
                    <a:pt x="265" y="580"/>
                    <a:pt x="271" y="517"/>
                    <a:pt x="284" y="456"/>
                  </a:cubicBezTo>
                  <a:close/>
                  <a:moveTo>
                    <a:pt x="1058" y="646"/>
                  </a:moveTo>
                  <a:cubicBezTo>
                    <a:pt x="1058" y="665"/>
                    <a:pt x="1057" y="683"/>
                    <a:pt x="1056" y="701"/>
                  </a:cubicBezTo>
                  <a:cubicBezTo>
                    <a:pt x="981" y="716"/>
                    <a:pt x="901" y="726"/>
                    <a:pt x="817" y="731"/>
                  </a:cubicBezTo>
                  <a:cubicBezTo>
                    <a:pt x="819" y="703"/>
                    <a:pt x="819" y="675"/>
                    <a:pt x="819" y="646"/>
                  </a:cubicBezTo>
                  <a:cubicBezTo>
                    <a:pt x="819" y="591"/>
                    <a:pt x="817" y="536"/>
                    <a:pt x="812" y="483"/>
                  </a:cubicBezTo>
                  <a:cubicBezTo>
                    <a:pt x="892" y="479"/>
                    <a:pt x="968" y="472"/>
                    <a:pt x="1040" y="461"/>
                  </a:cubicBezTo>
                  <a:cubicBezTo>
                    <a:pt x="1052" y="520"/>
                    <a:pt x="1058" y="582"/>
                    <a:pt x="1058" y="646"/>
                  </a:cubicBezTo>
                  <a:close/>
                  <a:moveTo>
                    <a:pt x="816" y="646"/>
                  </a:moveTo>
                  <a:cubicBezTo>
                    <a:pt x="816" y="675"/>
                    <a:pt x="815" y="703"/>
                    <a:pt x="814" y="731"/>
                  </a:cubicBezTo>
                  <a:cubicBezTo>
                    <a:pt x="772" y="734"/>
                    <a:pt x="730" y="735"/>
                    <a:pt x="687" y="735"/>
                  </a:cubicBezTo>
                  <a:cubicBezTo>
                    <a:pt x="626" y="735"/>
                    <a:pt x="566" y="733"/>
                    <a:pt x="509" y="728"/>
                  </a:cubicBezTo>
                  <a:cubicBezTo>
                    <a:pt x="508" y="701"/>
                    <a:pt x="507" y="674"/>
                    <a:pt x="507" y="646"/>
                  </a:cubicBezTo>
                  <a:cubicBezTo>
                    <a:pt x="507" y="590"/>
                    <a:pt x="510" y="535"/>
                    <a:pt x="515" y="481"/>
                  </a:cubicBezTo>
                  <a:cubicBezTo>
                    <a:pt x="570" y="484"/>
                    <a:pt x="627" y="486"/>
                    <a:pt x="687" y="486"/>
                  </a:cubicBezTo>
                  <a:cubicBezTo>
                    <a:pt x="728" y="486"/>
                    <a:pt x="769" y="485"/>
                    <a:pt x="808" y="483"/>
                  </a:cubicBezTo>
                  <a:cubicBezTo>
                    <a:pt x="813" y="536"/>
                    <a:pt x="816" y="591"/>
                    <a:pt x="816" y="646"/>
                  </a:cubicBezTo>
                  <a:close/>
                  <a:moveTo>
                    <a:pt x="509" y="732"/>
                  </a:moveTo>
                  <a:cubicBezTo>
                    <a:pt x="566" y="736"/>
                    <a:pt x="626" y="739"/>
                    <a:pt x="687" y="739"/>
                  </a:cubicBezTo>
                  <a:cubicBezTo>
                    <a:pt x="730" y="739"/>
                    <a:pt x="772" y="738"/>
                    <a:pt x="814" y="735"/>
                  </a:cubicBezTo>
                  <a:cubicBezTo>
                    <a:pt x="810" y="806"/>
                    <a:pt x="803" y="876"/>
                    <a:pt x="791" y="944"/>
                  </a:cubicBezTo>
                  <a:cubicBezTo>
                    <a:pt x="757" y="946"/>
                    <a:pt x="722" y="947"/>
                    <a:pt x="687" y="947"/>
                  </a:cubicBezTo>
                  <a:cubicBezTo>
                    <a:pt x="634" y="947"/>
                    <a:pt x="582" y="944"/>
                    <a:pt x="531" y="940"/>
                  </a:cubicBezTo>
                  <a:cubicBezTo>
                    <a:pt x="520" y="873"/>
                    <a:pt x="512" y="803"/>
                    <a:pt x="509" y="732"/>
                  </a:cubicBezTo>
                  <a:close/>
                  <a:moveTo>
                    <a:pt x="817" y="735"/>
                  </a:moveTo>
                  <a:cubicBezTo>
                    <a:pt x="901" y="729"/>
                    <a:pt x="981" y="719"/>
                    <a:pt x="1056" y="705"/>
                  </a:cubicBezTo>
                  <a:cubicBezTo>
                    <a:pt x="1052" y="779"/>
                    <a:pt x="1039" y="851"/>
                    <a:pt x="1018" y="918"/>
                  </a:cubicBezTo>
                  <a:cubicBezTo>
                    <a:pt x="947" y="931"/>
                    <a:pt x="872" y="940"/>
                    <a:pt x="795" y="944"/>
                  </a:cubicBezTo>
                  <a:cubicBezTo>
                    <a:pt x="806" y="876"/>
                    <a:pt x="814" y="806"/>
                    <a:pt x="817" y="735"/>
                  </a:cubicBezTo>
                  <a:close/>
                  <a:moveTo>
                    <a:pt x="1040" y="458"/>
                  </a:moveTo>
                  <a:cubicBezTo>
                    <a:pt x="968" y="468"/>
                    <a:pt x="892" y="476"/>
                    <a:pt x="812" y="479"/>
                  </a:cubicBezTo>
                  <a:cubicBezTo>
                    <a:pt x="805" y="403"/>
                    <a:pt x="793" y="330"/>
                    <a:pt x="777" y="260"/>
                  </a:cubicBezTo>
                  <a:cubicBezTo>
                    <a:pt x="844" y="257"/>
                    <a:pt x="907" y="251"/>
                    <a:pt x="967" y="243"/>
                  </a:cubicBezTo>
                  <a:cubicBezTo>
                    <a:pt x="1000" y="309"/>
                    <a:pt x="1024" y="381"/>
                    <a:pt x="1040" y="458"/>
                  </a:cubicBezTo>
                  <a:close/>
                  <a:moveTo>
                    <a:pt x="808" y="479"/>
                  </a:moveTo>
                  <a:cubicBezTo>
                    <a:pt x="768" y="481"/>
                    <a:pt x="728" y="482"/>
                    <a:pt x="687" y="482"/>
                  </a:cubicBezTo>
                  <a:cubicBezTo>
                    <a:pt x="628" y="482"/>
                    <a:pt x="570" y="480"/>
                    <a:pt x="515" y="477"/>
                  </a:cubicBezTo>
                  <a:cubicBezTo>
                    <a:pt x="522" y="401"/>
                    <a:pt x="534" y="328"/>
                    <a:pt x="550" y="258"/>
                  </a:cubicBezTo>
                  <a:cubicBezTo>
                    <a:pt x="594" y="260"/>
                    <a:pt x="640" y="261"/>
                    <a:pt x="687" y="261"/>
                  </a:cubicBezTo>
                  <a:cubicBezTo>
                    <a:pt x="716" y="261"/>
                    <a:pt x="745" y="261"/>
                    <a:pt x="773" y="260"/>
                  </a:cubicBezTo>
                  <a:cubicBezTo>
                    <a:pt x="789" y="330"/>
                    <a:pt x="801" y="404"/>
                    <a:pt x="808" y="479"/>
                  </a:cubicBezTo>
                  <a:close/>
                  <a:moveTo>
                    <a:pt x="511" y="477"/>
                  </a:moveTo>
                  <a:cubicBezTo>
                    <a:pt x="431" y="472"/>
                    <a:pt x="355" y="464"/>
                    <a:pt x="285" y="452"/>
                  </a:cubicBezTo>
                  <a:cubicBezTo>
                    <a:pt x="301" y="376"/>
                    <a:pt x="326" y="304"/>
                    <a:pt x="358" y="239"/>
                  </a:cubicBezTo>
                  <a:cubicBezTo>
                    <a:pt x="418" y="248"/>
                    <a:pt x="480" y="254"/>
                    <a:pt x="546" y="258"/>
                  </a:cubicBezTo>
                  <a:cubicBezTo>
                    <a:pt x="530" y="328"/>
                    <a:pt x="518" y="401"/>
                    <a:pt x="511" y="477"/>
                  </a:cubicBezTo>
                  <a:close/>
                  <a:moveTo>
                    <a:pt x="302" y="913"/>
                  </a:moveTo>
                  <a:cubicBezTo>
                    <a:pt x="373" y="927"/>
                    <a:pt x="449" y="938"/>
                    <a:pt x="528" y="944"/>
                  </a:cubicBezTo>
                  <a:cubicBezTo>
                    <a:pt x="538" y="1004"/>
                    <a:pt x="550" y="1062"/>
                    <a:pt x="566" y="1118"/>
                  </a:cubicBezTo>
                  <a:cubicBezTo>
                    <a:pt x="503" y="1114"/>
                    <a:pt x="440" y="1106"/>
                    <a:pt x="380" y="1096"/>
                  </a:cubicBezTo>
                  <a:cubicBezTo>
                    <a:pt x="348" y="1040"/>
                    <a:pt x="322" y="978"/>
                    <a:pt x="302" y="913"/>
                  </a:cubicBezTo>
                  <a:close/>
                  <a:moveTo>
                    <a:pt x="531" y="944"/>
                  </a:moveTo>
                  <a:cubicBezTo>
                    <a:pt x="582" y="948"/>
                    <a:pt x="634" y="950"/>
                    <a:pt x="687" y="950"/>
                  </a:cubicBezTo>
                  <a:cubicBezTo>
                    <a:pt x="722" y="950"/>
                    <a:pt x="756" y="949"/>
                    <a:pt x="791" y="948"/>
                  </a:cubicBezTo>
                  <a:cubicBezTo>
                    <a:pt x="780" y="1007"/>
                    <a:pt x="767" y="1065"/>
                    <a:pt x="751" y="1121"/>
                  </a:cubicBezTo>
                  <a:cubicBezTo>
                    <a:pt x="730" y="1122"/>
                    <a:pt x="708" y="1122"/>
                    <a:pt x="687" y="1122"/>
                  </a:cubicBezTo>
                  <a:cubicBezTo>
                    <a:pt x="648" y="1122"/>
                    <a:pt x="609" y="1121"/>
                    <a:pt x="570" y="1118"/>
                  </a:cubicBezTo>
                  <a:cubicBezTo>
                    <a:pt x="554" y="1062"/>
                    <a:pt x="541" y="1004"/>
                    <a:pt x="531" y="944"/>
                  </a:cubicBezTo>
                  <a:close/>
                  <a:moveTo>
                    <a:pt x="794" y="947"/>
                  </a:moveTo>
                  <a:cubicBezTo>
                    <a:pt x="871" y="943"/>
                    <a:pt x="946" y="935"/>
                    <a:pt x="1017" y="922"/>
                  </a:cubicBezTo>
                  <a:cubicBezTo>
                    <a:pt x="997" y="988"/>
                    <a:pt x="970" y="1050"/>
                    <a:pt x="937" y="1106"/>
                  </a:cubicBezTo>
                  <a:cubicBezTo>
                    <a:pt x="877" y="1114"/>
                    <a:pt x="816" y="1119"/>
                    <a:pt x="755" y="1121"/>
                  </a:cubicBezTo>
                  <a:cubicBezTo>
                    <a:pt x="771" y="1065"/>
                    <a:pt x="784" y="1007"/>
                    <a:pt x="794" y="947"/>
                  </a:cubicBezTo>
                  <a:close/>
                  <a:moveTo>
                    <a:pt x="1220" y="661"/>
                  </a:moveTo>
                  <a:cubicBezTo>
                    <a:pt x="1170" y="676"/>
                    <a:pt x="1117" y="690"/>
                    <a:pt x="1060" y="701"/>
                  </a:cubicBezTo>
                  <a:cubicBezTo>
                    <a:pt x="1061" y="682"/>
                    <a:pt x="1062" y="664"/>
                    <a:pt x="1062" y="646"/>
                  </a:cubicBezTo>
                  <a:cubicBezTo>
                    <a:pt x="1062" y="646"/>
                    <a:pt x="1062" y="646"/>
                    <a:pt x="1062" y="646"/>
                  </a:cubicBezTo>
                  <a:cubicBezTo>
                    <a:pt x="1062" y="646"/>
                    <a:pt x="1062" y="645"/>
                    <a:pt x="1062" y="645"/>
                  </a:cubicBezTo>
                  <a:cubicBezTo>
                    <a:pt x="1062" y="581"/>
                    <a:pt x="1055" y="520"/>
                    <a:pt x="1044" y="461"/>
                  </a:cubicBezTo>
                  <a:cubicBezTo>
                    <a:pt x="1094" y="453"/>
                    <a:pt x="1142" y="445"/>
                    <a:pt x="1188" y="434"/>
                  </a:cubicBezTo>
                  <a:cubicBezTo>
                    <a:pt x="1209" y="505"/>
                    <a:pt x="1220" y="581"/>
                    <a:pt x="1220" y="661"/>
                  </a:cubicBezTo>
                  <a:close/>
                  <a:moveTo>
                    <a:pt x="1187" y="431"/>
                  </a:moveTo>
                  <a:cubicBezTo>
                    <a:pt x="1142" y="441"/>
                    <a:pt x="1094" y="450"/>
                    <a:pt x="1043" y="458"/>
                  </a:cubicBezTo>
                  <a:cubicBezTo>
                    <a:pt x="1028" y="380"/>
                    <a:pt x="1004" y="308"/>
                    <a:pt x="971" y="242"/>
                  </a:cubicBezTo>
                  <a:cubicBezTo>
                    <a:pt x="1010" y="237"/>
                    <a:pt x="1048" y="230"/>
                    <a:pt x="1085" y="222"/>
                  </a:cubicBezTo>
                  <a:cubicBezTo>
                    <a:pt x="1129" y="282"/>
                    <a:pt x="1164" y="353"/>
                    <a:pt x="1187" y="431"/>
                  </a:cubicBezTo>
                  <a:close/>
                  <a:moveTo>
                    <a:pt x="1083" y="218"/>
                  </a:moveTo>
                  <a:cubicBezTo>
                    <a:pt x="1046" y="226"/>
                    <a:pt x="1008" y="233"/>
                    <a:pt x="970" y="239"/>
                  </a:cubicBezTo>
                  <a:cubicBezTo>
                    <a:pt x="943" y="185"/>
                    <a:pt x="911" y="136"/>
                    <a:pt x="875" y="92"/>
                  </a:cubicBezTo>
                  <a:cubicBezTo>
                    <a:pt x="898" y="90"/>
                    <a:pt x="922" y="88"/>
                    <a:pt x="946" y="84"/>
                  </a:cubicBezTo>
                  <a:cubicBezTo>
                    <a:pt x="997" y="119"/>
                    <a:pt x="1044" y="165"/>
                    <a:pt x="1083" y="218"/>
                  </a:cubicBezTo>
                  <a:close/>
                  <a:moveTo>
                    <a:pt x="942" y="81"/>
                  </a:moveTo>
                  <a:cubicBezTo>
                    <a:pt x="918" y="84"/>
                    <a:pt x="895" y="87"/>
                    <a:pt x="872" y="89"/>
                  </a:cubicBezTo>
                  <a:cubicBezTo>
                    <a:pt x="855" y="69"/>
                    <a:pt x="837" y="50"/>
                    <a:pt x="819" y="32"/>
                  </a:cubicBezTo>
                  <a:cubicBezTo>
                    <a:pt x="818" y="31"/>
                    <a:pt x="817" y="31"/>
                    <a:pt x="817" y="30"/>
                  </a:cubicBezTo>
                  <a:cubicBezTo>
                    <a:pt x="816" y="30"/>
                    <a:pt x="815" y="29"/>
                    <a:pt x="814" y="28"/>
                  </a:cubicBezTo>
                  <a:cubicBezTo>
                    <a:pt x="811" y="25"/>
                    <a:pt x="807" y="21"/>
                    <a:pt x="804" y="18"/>
                  </a:cubicBezTo>
                  <a:cubicBezTo>
                    <a:pt x="852" y="31"/>
                    <a:pt x="899" y="52"/>
                    <a:pt x="942" y="81"/>
                  </a:cubicBezTo>
                  <a:close/>
                  <a:moveTo>
                    <a:pt x="870" y="93"/>
                  </a:moveTo>
                  <a:cubicBezTo>
                    <a:pt x="907" y="137"/>
                    <a:pt x="939" y="186"/>
                    <a:pt x="965" y="239"/>
                  </a:cubicBezTo>
                  <a:cubicBezTo>
                    <a:pt x="906" y="248"/>
                    <a:pt x="843" y="254"/>
                    <a:pt x="776" y="256"/>
                  </a:cubicBezTo>
                  <a:cubicBezTo>
                    <a:pt x="764" y="202"/>
                    <a:pt x="749" y="150"/>
                    <a:pt x="732" y="100"/>
                  </a:cubicBezTo>
                  <a:cubicBezTo>
                    <a:pt x="782" y="99"/>
                    <a:pt x="826" y="97"/>
                    <a:pt x="870" y="93"/>
                  </a:cubicBezTo>
                  <a:close/>
                  <a:moveTo>
                    <a:pt x="687" y="100"/>
                  </a:moveTo>
                  <a:cubicBezTo>
                    <a:pt x="701" y="100"/>
                    <a:pt x="715" y="100"/>
                    <a:pt x="728" y="100"/>
                  </a:cubicBezTo>
                  <a:cubicBezTo>
                    <a:pt x="745" y="150"/>
                    <a:pt x="760" y="202"/>
                    <a:pt x="772" y="256"/>
                  </a:cubicBezTo>
                  <a:cubicBezTo>
                    <a:pt x="745" y="257"/>
                    <a:pt x="716" y="258"/>
                    <a:pt x="687" y="258"/>
                  </a:cubicBezTo>
                  <a:cubicBezTo>
                    <a:pt x="640" y="258"/>
                    <a:pt x="594" y="257"/>
                    <a:pt x="551" y="254"/>
                  </a:cubicBezTo>
                  <a:cubicBezTo>
                    <a:pt x="563" y="201"/>
                    <a:pt x="578" y="149"/>
                    <a:pt x="595" y="99"/>
                  </a:cubicBezTo>
                  <a:cubicBezTo>
                    <a:pt x="624" y="100"/>
                    <a:pt x="654" y="100"/>
                    <a:pt x="687" y="100"/>
                  </a:cubicBezTo>
                  <a:close/>
                  <a:moveTo>
                    <a:pt x="591" y="99"/>
                  </a:moveTo>
                  <a:cubicBezTo>
                    <a:pt x="574" y="148"/>
                    <a:pt x="559" y="200"/>
                    <a:pt x="547" y="254"/>
                  </a:cubicBezTo>
                  <a:cubicBezTo>
                    <a:pt x="481" y="251"/>
                    <a:pt x="419" y="244"/>
                    <a:pt x="360" y="235"/>
                  </a:cubicBezTo>
                  <a:cubicBezTo>
                    <a:pt x="387" y="182"/>
                    <a:pt x="419" y="133"/>
                    <a:pt x="455" y="89"/>
                  </a:cubicBezTo>
                  <a:cubicBezTo>
                    <a:pt x="499" y="94"/>
                    <a:pt x="544" y="97"/>
                    <a:pt x="591" y="99"/>
                  </a:cubicBezTo>
                  <a:close/>
                  <a:moveTo>
                    <a:pt x="518" y="18"/>
                  </a:moveTo>
                  <a:cubicBezTo>
                    <a:pt x="518" y="18"/>
                    <a:pt x="518" y="18"/>
                    <a:pt x="518" y="18"/>
                  </a:cubicBezTo>
                  <a:cubicBezTo>
                    <a:pt x="495" y="38"/>
                    <a:pt x="473" y="61"/>
                    <a:pt x="452" y="86"/>
                  </a:cubicBezTo>
                  <a:cubicBezTo>
                    <a:pt x="430" y="83"/>
                    <a:pt x="409" y="80"/>
                    <a:pt x="386" y="77"/>
                  </a:cubicBezTo>
                  <a:cubicBezTo>
                    <a:pt x="427" y="50"/>
                    <a:pt x="472" y="30"/>
                    <a:pt x="518" y="18"/>
                  </a:cubicBezTo>
                  <a:close/>
                  <a:moveTo>
                    <a:pt x="382" y="79"/>
                  </a:moveTo>
                  <a:cubicBezTo>
                    <a:pt x="405" y="83"/>
                    <a:pt x="427" y="86"/>
                    <a:pt x="450" y="89"/>
                  </a:cubicBezTo>
                  <a:cubicBezTo>
                    <a:pt x="414" y="132"/>
                    <a:pt x="382" y="181"/>
                    <a:pt x="355" y="234"/>
                  </a:cubicBezTo>
                  <a:cubicBezTo>
                    <a:pt x="317" y="228"/>
                    <a:pt x="279" y="221"/>
                    <a:pt x="244" y="212"/>
                  </a:cubicBezTo>
                  <a:cubicBezTo>
                    <a:pt x="283" y="159"/>
                    <a:pt x="330" y="114"/>
                    <a:pt x="382" y="79"/>
                  </a:cubicBezTo>
                  <a:close/>
                  <a:moveTo>
                    <a:pt x="241" y="216"/>
                  </a:moveTo>
                  <a:cubicBezTo>
                    <a:pt x="277" y="225"/>
                    <a:pt x="314" y="232"/>
                    <a:pt x="353" y="238"/>
                  </a:cubicBezTo>
                  <a:cubicBezTo>
                    <a:pt x="321" y="303"/>
                    <a:pt x="296" y="375"/>
                    <a:pt x="281" y="451"/>
                  </a:cubicBezTo>
                  <a:cubicBezTo>
                    <a:pt x="231" y="443"/>
                    <a:pt x="183" y="433"/>
                    <a:pt x="139" y="422"/>
                  </a:cubicBezTo>
                  <a:cubicBezTo>
                    <a:pt x="162" y="345"/>
                    <a:pt x="197" y="275"/>
                    <a:pt x="241" y="216"/>
                  </a:cubicBezTo>
                  <a:close/>
                  <a:moveTo>
                    <a:pt x="137" y="425"/>
                  </a:moveTo>
                  <a:cubicBezTo>
                    <a:pt x="182" y="437"/>
                    <a:pt x="230" y="447"/>
                    <a:pt x="280" y="455"/>
                  </a:cubicBezTo>
                  <a:cubicBezTo>
                    <a:pt x="268" y="516"/>
                    <a:pt x="261" y="580"/>
                    <a:pt x="261" y="646"/>
                  </a:cubicBezTo>
                  <a:cubicBezTo>
                    <a:pt x="261" y="646"/>
                    <a:pt x="261" y="646"/>
                    <a:pt x="261" y="646"/>
                  </a:cubicBezTo>
                  <a:cubicBezTo>
                    <a:pt x="261" y="650"/>
                    <a:pt x="261" y="655"/>
                    <a:pt x="261" y="659"/>
                  </a:cubicBezTo>
                  <a:cubicBezTo>
                    <a:pt x="261" y="660"/>
                    <a:pt x="261" y="661"/>
                    <a:pt x="261" y="662"/>
                  </a:cubicBezTo>
                  <a:cubicBezTo>
                    <a:pt x="261" y="666"/>
                    <a:pt x="261" y="669"/>
                    <a:pt x="262" y="673"/>
                  </a:cubicBezTo>
                  <a:cubicBezTo>
                    <a:pt x="262" y="673"/>
                    <a:pt x="262" y="674"/>
                    <a:pt x="262" y="674"/>
                  </a:cubicBezTo>
                  <a:cubicBezTo>
                    <a:pt x="262" y="680"/>
                    <a:pt x="262" y="685"/>
                    <a:pt x="262" y="690"/>
                  </a:cubicBezTo>
                  <a:cubicBezTo>
                    <a:pt x="205" y="677"/>
                    <a:pt x="152" y="662"/>
                    <a:pt x="103" y="644"/>
                  </a:cubicBezTo>
                  <a:cubicBezTo>
                    <a:pt x="104" y="567"/>
                    <a:pt x="117" y="493"/>
                    <a:pt x="137" y="425"/>
                  </a:cubicBezTo>
                  <a:close/>
                  <a:moveTo>
                    <a:pt x="103" y="662"/>
                  </a:moveTo>
                  <a:cubicBezTo>
                    <a:pt x="103" y="657"/>
                    <a:pt x="103" y="653"/>
                    <a:pt x="103" y="649"/>
                  </a:cubicBezTo>
                  <a:cubicBezTo>
                    <a:pt x="152" y="666"/>
                    <a:pt x="205" y="681"/>
                    <a:pt x="262" y="694"/>
                  </a:cubicBezTo>
                  <a:cubicBezTo>
                    <a:pt x="266" y="768"/>
                    <a:pt x="278" y="839"/>
                    <a:pt x="297" y="906"/>
                  </a:cubicBezTo>
                  <a:cubicBezTo>
                    <a:pt x="236" y="893"/>
                    <a:pt x="179" y="878"/>
                    <a:pt x="127" y="861"/>
                  </a:cubicBezTo>
                  <a:cubicBezTo>
                    <a:pt x="111" y="798"/>
                    <a:pt x="103" y="731"/>
                    <a:pt x="103" y="662"/>
                  </a:cubicBezTo>
                  <a:close/>
                  <a:moveTo>
                    <a:pt x="128" y="867"/>
                  </a:moveTo>
                  <a:cubicBezTo>
                    <a:pt x="181" y="884"/>
                    <a:pt x="238" y="899"/>
                    <a:pt x="298" y="912"/>
                  </a:cubicBezTo>
                  <a:cubicBezTo>
                    <a:pt x="317" y="978"/>
                    <a:pt x="343" y="1039"/>
                    <a:pt x="375" y="1095"/>
                  </a:cubicBezTo>
                  <a:cubicBezTo>
                    <a:pt x="317" y="1086"/>
                    <a:pt x="261" y="1073"/>
                    <a:pt x="208" y="1059"/>
                  </a:cubicBezTo>
                  <a:cubicBezTo>
                    <a:pt x="174" y="1002"/>
                    <a:pt x="147" y="937"/>
                    <a:pt x="128" y="867"/>
                  </a:cubicBezTo>
                  <a:close/>
                  <a:moveTo>
                    <a:pt x="211" y="1064"/>
                  </a:moveTo>
                  <a:cubicBezTo>
                    <a:pt x="264" y="1078"/>
                    <a:pt x="320" y="1090"/>
                    <a:pt x="378" y="1100"/>
                  </a:cubicBezTo>
                  <a:cubicBezTo>
                    <a:pt x="403" y="1144"/>
                    <a:pt x="431" y="1184"/>
                    <a:pt x="462" y="1220"/>
                  </a:cubicBezTo>
                  <a:cubicBezTo>
                    <a:pt x="463" y="1220"/>
                    <a:pt x="463" y="1221"/>
                    <a:pt x="464" y="1221"/>
                  </a:cubicBezTo>
                  <a:cubicBezTo>
                    <a:pt x="465" y="1223"/>
                    <a:pt x="467" y="1225"/>
                    <a:pt x="469" y="1227"/>
                  </a:cubicBezTo>
                  <a:cubicBezTo>
                    <a:pt x="470" y="1228"/>
                    <a:pt x="471" y="1229"/>
                    <a:pt x="472" y="1231"/>
                  </a:cubicBezTo>
                  <a:cubicBezTo>
                    <a:pt x="473" y="1232"/>
                    <a:pt x="474" y="1232"/>
                    <a:pt x="475" y="1233"/>
                  </a:cubicBezTo>
                  <a:cubicBezTo>
                    <a:pt x="479" y="1238"/>
                    <a:pt x="484" y="1243"/>
                    <a:pt x="488" y="1248"/>
                  </a:cubicBezTo>
                  <a:cubicBezTo>
                    <a:pt x="442" y="1242"/>
                    <a:pt x="397" y="1235"/>
                    <a:pt x="358" y="1229"/>
                  </a:cubicBezTo>
                  <a:cubicBezTo>
                    <a:pt x="301" y="1186"/>
                    <a:pt x="251" y="1130"/>
                    <a:pt x="211" y="1064"/>
                  </a:cubicBezTo>
                  <a:close/>
                  <a:moveTo>
                    <a:pt x="492" y="1252"/>
                  </a:moveTo>
                  <a:cubicBezTo>
                    <a:pt x="517" y="1277"/>
                    <a:pt x="543" y="1299"/>
                    <a:pt x="570" y="1319"/>
                  </a:cubicBezTo>
                  <a:cubicBezTo>
                    <a:pt x="495" y="1309"/>
                    <a:pt x="425" y="1279"/>
                    <a:pt x="363" y="1233"/>
                  </a:cubicBezTo>
                  <a:cubicBezTo>
                    <a:pt x="403" y="1239"/>
                    <a:pt x="447" y="1246"/>
                    <a:pt x="492" y="1252"/>
                  </a:cubicBezTo>
                  <a:close/>
                  <a:moveTo>
                    <a:pt x="494" y="1248"/>
                  </a:moveTo>
                  <a:cubicBezTo>
                    <a:pt x="452" y="1206"/>
                    <a:pt x="414" y="1156"/>
                    <a:pt x="382" y="1101"/>
                  </a:cubicBezTo>
                  <a:cubicBezTo>
                    <a:pt x="442" y="1111"/>
                    <a:pt x="504" y="1118"/>
                    <a:pt x="567" y="1122"/>
                  </a:cubicBezTo>
                  <a:cubicBezTo>
                    <a:pt x="581" y="1170"/>
                    <a:pt x="596" y="1216"/>
                    <a:pt x="614" y="1260"/>
                  </a:cubicBezTo>
                  <a:cubicBezTo>
                    <a:pt x="576" y="1258"/>
                    <a:pt x="535" y="1253"/>
                    <a:pt x="494" y="1248"/>
                  </a:cubicBezTo>
                  <a:close/>
                  <a:moveTo>
                    <a:pt x="686" y="1263"/>
                  </a:moveTo>
                  <a:cubicBezTo>
                    <a:pt x="665" y="1263"/>
                    <a:pt x="642" y="1262"/>
                    <a:pt x="618" y="1261"/>
                  </a:cubicBezTo>
                  <a:cubicBezTo>
                    <a:pt x="600" y="1217"/>
                    <a:pt x="585" y="1170"/>
                    <a:pt x="571" y="1122"/>
                  </a:cubicBezTo>
                  <a:cubicBezTo>
                    <a:pt x="609" y="1124"/>
                    <a:pt x="648" y="1126"/>
                    <a:pt x="687" y="1126"/>
                  </a:cubicBezTo>
                  <a:cubicBezTo>
                    <a:pt x="708" y="1126"/>
                    <a:pt x="729" y="1125"/>
                    <a:pt x="750" y="1125"/>
                  </a:cubicBezTo>
                  <a:cubicBezTo>
                    <a:pt x="736" y="1173"/>
                    <a:pt x="721" y="1219"/>
                    <a:pt x="703" y="1263"/>
                  </a:cubicBezTo>
                  <a:cubicBezTo>
                    <a:pt x="697" y="1263"/>
                    <a:pt x="691" y="1263"/>
                    <a:pt x="686" y="1263"/>
                  </a:cubicBezTo>
                  <a:close/>
                  <a:moveTo>
                    <a:pt x="707" y="1263"/>
                  </a:moveTo>
                  <a:cubicBezTo>
                    <a:pt x="724" y="1219"/>
                    <a:pt x="740" y="1173"/>
                    <a:pt x="754" y="1124"/>
                  </a:cubicBezTo>
                  <a:cubicBezTo>
                    <a:pt x="814" y="1122"/>
                    <a:pt x="875" y="1117"/>
                    <a:pt x="934" y="1110"/>
                  </a:cubicBezTo>
                  <a:cubicBezTo>
                    <a:pt x="911" y="1149"/>
                    <a:pt x="884" y="1185"/>
                    <a:pt x="856" y="1218"/>
                  </a:cubicBezTo>
                  <a:cubicBezTo>
                    <a:pt x="844" y="1232"/>
                    <a:pt x="831" y="1245"/>
                    <a:pt x="818" y="1258"/>
                  </a:cubicBezTo>
                  <a:cubicBezTo>
                    <a:pt x="778" y="1261"/>
                    <a:pt x="740" y="1263"/>
                    <a:pt x="707" y="1263"/>
                  </a:cubicBezTo>
                  <a:close/>
                  <a:moveTo>
                    <a:pt x="751" y="1319"/>
                  </a:moveTo>
                  <a:cubicBezTo>
                    <a:pt x="774" y="1303"/>
                    <a:pt x="795" y="1285"/>
                    <a:pt x="816" y="1265"/>
                  </a:cubicBezTo>
                  <a:cubicBezTo>
                    <a:pt x="817" y="1264"/>
                    <a:pt x="818" y="1263"/>
                    <a:pt x="818" y="1263"/>
                  </a:cubicBezTo>
                  <a:cubicBezTo>
                    <a:pt x="819" y="1262"/>
                    <a:pt x="819" y="1262"/>
                    <a:pt x="820" y="1261"/>
                  </a:cubicBezTo>
                  <a:cubicBezTo>
                    <a:pt x="859" y="1258"/>
                    <a:pt x="900" y="1254"/>
                    <a:pt x="937" y="1248"/>
                  </a:cubicBezTo>
                  <a:cubicBezTo>
                    <a:pt x="880" y="1286"/>
                    <a:pt x="817" y="1310"/>
                    <a:pt x="751" y="1319"/>
                  </a:cubicBezTo>
                  <a:close/>
                  <a:moveTo>
                    <a:pt x="943" y="1244"/>
                  </a:moveTo>
                  <a:cubicBezTo>
                    <a:pt x="906" y="1250"/>
                    <a:pt x="864" y="1254"/>
                    <a:pt x="823" y="1258"/>
                  </a:cubicBezTo>
                  <a:cubicBezTo>
                    <a:pt x="825" y="1256"/>
                    <a:pt x="826" y="1255"/>
                    <a:pt x="828" y="1253"/>
                  </a:cubicBezTo>
                  <a:cubicBezTo>
                    <a:pt x="828" y="1253"/>
                    <a:pt x="828" y="1253"/>
                    <a:pt x="828" y="1253"/>
                  </a:cubicBezTo>
                  <a:cubicBezTo>
                    <a:pt x="870" y="1211"/>
                    <a:pt x="907" y="1163"/>
                    <a:pt x="939" y="1109"/>
                  </a:cubicBezTo>
                  <a:cubicBezTo>
                    <a:pt x="995" y="1102"/>
                    <a:pt x="1049" y="1093"/>
                    <a:pt x="1100" y="1081"/>
                  </a:cubicBezTo>
                  <a:cubicBezTo>
                    <a:pt x="1057" y="1148"/>
                    <a:pt x="1004" y="1203"/>
                    <a:pt x="943" y="1244"/>
                  </a:cubicBezTo>
                  <a:close/>
                  <a:moveTo>
                    <a:pt x="1103" y="1077"/>
                  </a:moveTo>
                  <a:cubicBezTo>
                    <a:pt x="1052" y="1089"/>
                    <a:pt x="998" y="1098"/>
                    <a:pt x="941" y="1105"/>
                  </a:cubicBezTo>
                  <a:cubicBezTo>
                    <a:pt x="974" y="1049"/>
                    <a:pt x="1001" y="988"/>
                    <a:pt x="1021" y="921"/>
                  </a:cubicBezTo>
                  <a:cubicBezTo>
                    <a:pt x="1080" y="911"/>
                    <a:pt x="1137" y="898"/>
                    <a:pt x="1190" y="883"/>
                  </a:cubicBezTo>
                  <a:cubicBezTo>
                    <a:pt x="1170" y="954"/>
                    <a:pt x="1140" y="1019"/>
                    <a:pt x="1103" y="1077"/>
                  </a:cubicBezTo>
                  <a:close/>
                </a:path>
              </a:pathLst>
            </a:custGeom>
            <a:gradFill rotWithShape="1">
              <a:gsLst>
                <a:gs pos="0">
                  <a:srgbClr val="018CCB">
                    <a:gamma/>
                    <a:tint val="31765"/>
                    <a:invGamma/>
                  </a:srgbClr>
                </a:gs>
                <a:gs pos="100000">
                  <a:srgbClr val="018CCB"/>
                </a:gs>
              </a:gsLst>
              <a:lin ang="5400000" scaled="1"/>
            </a:gradFill>
            <a:ln w="9525">
              <a:noFill/>
              <a:round/>
              <a:headEnd/>
              <a:tailEnd/>
            </a:ln>
          </p:spPr>
          <p:txBody>
            <a:bodyPr/>
            <a:lstStyle/>
            <a:p>
              <a:pPr fontAlgn="auto">
                <a:spcBef>
                  <a:spcPts val="0"/>
                </a:spcBef>
                <a:spcAft>
                  <a:spcPts val="0"/>
                </a:spcAft>
                <a:defRPr/>
              </a:pPr>
              <a:endParaRPr lang="en-US" kern="0">
                <a:solidFill>
                  <a:sysClr val="windowText" lastClr="000000"/>
                </a:solidFill>
                <a:latin typeface="+mn-lt"/>
                <a:ea typeface="+mn-ea"/>
              </a:endParaRPr>
            </a:p>
          </p:txBody>
        </p:sp>
        <p:sp>
          <p:nvSpPr>
            <p:cNvPr id="14" name="Freeform 10"/>
            <p:cNvSpPr>
              <a:spLocks noEditPoints="1"/>
            </p:cNvSpPr>
            <p:nvPr/>
          </p:nvSpPr>
          <p:spPr bwMode="auto">
            <a:xfrm>
              <a:off x="1209865" y="1984510"/>
              <a:ext cx="1497052" cy="1647339"/>
            </a:xfrm>
            <a:custGeom>
              <a:avLst/>
              <a:gdLst/>
              <a:ahLst/>
              <a:cxnLst>
                <a:cxn ang="0">
                  <a:pos x="1093" y="368"/>
                </a:cxn>
                <a:cxn ang="0">
                  <a:pos x="400" y="16"/>
                </a:cxn>
                <a:cxn ang="0">
                  <a:pos x="352" y="52"/>
                </a:cxn>
                <a:cxn ang="0">
                  <a:pos x="466" y="19"/>
                </a:cxn>
                <a:cxn ang="0">
                  <a:pos x="596" y="34"/>
                </a:cxn>
                <a:cxn ang="0">
                  <a:pos x="768" y="114"/>
                </a:cxn>
                <a:cxn ang="0">
                  <a:pos x="775" y="264"/>
                </a:cxn>
                <a:cxn ang="0">
                  <a:pos x="838" y="229"/>
                </a:cxn>
                <a:cxn ang="0">
                  <a:pos x="832" y="401"/>
                </a:cxn>
                <a:cxn ang="0">
                  <a:pos x="911" y="396"/>
                </a:cxn>
                <a:cxn ang="0">
                  <a:pos x="975" y="397"/>
                </a:cxn>
                <a:cxn ang="0">
                  <a:pos x="978" y="286"/>
                </a:cxn>
                <a:cxn ang="0">
                  <a:pos x="1009" y="497"/>
                </a:cxn>
                <a:cxn ang="0">
                  <a:pos x="819" y="792"/>
                </a:cxn>
                <a:cxn ang="0">
                  <a:pos x="1068" y="917"/>
                </a:cxn>
                <a:cxn ang="0">
                  <a:pos x="925" y="428"/>
                </a:cxn>
                <a:cxn ang="0">
                  <a:pos x="763" y="330"/>
                </a:cxn>
                <a:cxn ang="0">
                  <a:pos x="760" y="360"/>
                </a:cxn>
                <a:cxn ang="0">
                  <a:pos x="642" y="272"/>
                </a:cxn>
                <a:cxn ang="0">
                  <a:pos x="619" y="1026"/>
                </a:cxn>
                <a:cxn ang="0">
                  <a:pos x="439" y="924"/>
                </a:cxn>
                <a:cxn ang="0">
                  <a:pos x="319" y="859"/>
                </a:cxn>
                <a:cxn ang="0">
                  <a:pos x="144" y="800"/>
                </a:cxn>
                <a:cxn ang="0">
                  <a:pos x="69" y="668"/>
                </a:cxn>
                <a:cxn ang="0">
                  <a:pos x="219" y="579"/>
                </a:cxn>
                <a:cxn ang="0">
                  <a:pos x="319" y="500"/>
                </a:cxn>
                <a:cxn ang="0">
                  <a:pos x="412" y="473"/>
                </a:cxn>
                <a:cxn ang="0">
                  <a:pos x="413" y="419"/>
                </a:cxn>
                <a:cxn ang="0">
                  <a:pos x="439" y="363"/>
                </a:cxn>
                <a:cxn ang="0">
                  <a:pos x="397" y="300"/>
                </a:cxn>
                <a:cxn ang="0">
                  <a:pos x="303" y="332"/>
                </a:cxn>
                <a:cxn ang="0">
                  <a:pos x="377" y="210"/>
                </a:cxn>
                <a:cxn ang="0">
                  <a:pos x="319" y="180"/>
                </a:cxn>
                <a:cxn ang="0">
                  <a:pos x="268" y="81"/>
                </a:cxn>
                <a:cxn ang="0">
                  <a:pos x="114" y="273"/>
                </a:cxn>
                <a:cxn ang="0">
                  <a:pos x="22" y="515"/>
                </a:cxn>
                <a:cxn ang="0">
                  <a:pos x="127" y="801"/>
                </a:cxn>
                <a:cxn ang="0">
                  <a:pos x="163" y="960"/>
                </a:cxn>
                <a:cxn ang="0">
                  <a:pos x="317" y="1251"/>
                </a:cxn>
                <a:cxn ang="0">
                  <a:pos x="412" y="1258"/>
                </a:cxn>
                <a:cxn ang="0">
                  <a:pos x="477" y="1228"/>
                </a:cxn>
                <a:cxn ang="0">
                  <a:pos x="627" y="1077"/>
                </a:cxn>
                <a:cxn ang="0">
                  <a:pos x="602" y="46"/>
                </a:cxn>
                <a:cxn ang="0">
                  <a:pos x="511" y="222"/>
                </a:cxn>
                <a:cxn ang="0">
                  <a:pos x="612" y="211"/>
                </a:cxn>
                <a:cxn ang="0">
                  <a:pos x="435" y="439"/>
                </a:cxn>
                <a:cxn ang="0">
                  <a:pos x="461" y="138"/>
                </a:cxn>
                <a:cxn ang="0">
                  <a:pos x="440" y="256"/>
                </a:cxn>
                <a:cxn ang="0">
                  <a:pos x="408" y="181"/>
                </a:cxn>
                <a:cxn ang="0">
                  <a:pos x="408" y="259"/>
                </a:cxn>
                <a:cxn ang="0">
                  <a:pos x="439" y="275"/>
                </a:cxn>
                <a:cxn ang="0">
                  <a:pos x="433" y="129"/>
                </a:cxn>
                <a:cxn ang="0">
                  <a:pos x="437" y="171"/>
                </a:cxn>
                <a:cxn ang="0">
                  <a:pos x="419" y="456"/>
                </a:cxn>
                <a:cxn ang="0">
                  <a:pos x="410" y="127"/>
                </a:cxn>
                <a:cxn ang="0">
                  <a:pos x="405" y="240"/>
                </a:cxn>
                <a:cxn ang="0">
                  <a:pos x="385" y="123"/>
                </a:cxn>
                <a:cxn ang="0">
                  <a:pos x="352" y="148"/>
                </a:cxn>
                <a:cxn ang="0">
                  <a:pos x="395" y="166"/>
                </a:cxn>
                <a:cxn ang="0">
                  <a:pos x="348" y="141"/>
                </a:cxn>
                <a:cxn ang="0">
                  <a:pos x="308" y="764"/>
                </a:cxn>
                <a:cxn ang="0">
                  <a:pos x="247" y="749"/>
                </a:cxn>
                <a:cxn ang="0">
                  <a:pos x="191" y="691"/>
                </a:cxn>
              </a:cxnLst>
              <a:rect l="0" t="0" r="r" b="b"/>
              <a:pathLst>
                <a:path w="1171" h="1287">
                  <a:moveTo>
                    <a:pt x="1021" y="1073"/>
                  </a:moveTo>
                  <a:cubicBezTo>
                    <a:pt x="1018" y="1076"/>
                    <a:pt x="1007" y="1090"/>
                    <a:pt x="1005" y="1096"/>
                  </a:cubicBezTo>
                  <a:cubicBezTo>
                    <a:pt x="1108" y="980"/>
                    <a:pt x="1171" y="825"/>
                    <a:pt x="1171" y="655"/>
                  </a:cubicBezTo>
                  <a:cubicBezTo>
                    <a:pt x="1171" y="613"/>
                    <a:pt x="1167" y="571"/>
                    <a:pt x="1159" y="531"/>
                  </a:cubicBezTo>
                  <a:cubicBezTo>
                    <a:pt x="1160" y="536"/>
                    <a:pt x="1161" y="550"/>
                    <a:pt x="1161" y="555"/>
                  </a:cubicBezTo>
                  <a:cubicBezTo>
                    <a:pt x="1155" y="545"/>
                    <a:pt x="1156" y="540"/>
                    <a:pt x="1150" y="534"/>
                  </a:cubicBezTo>
                  <a:cubicBezTo>
                    <a:pt x="1144" y="527"/>
                    <a:pt x="1142" y="523"/>
                    <a:pt x="1139" y="519"/>
                  </a:cubicBezTo>
                  <a:cubicBezTo>
                    <a:pt x="1136" y="515"/>
                    <a:pt x="1130" y="509"/>
                    <a:pt x="1130" y="504"/>
                  </a:cubicBezTo>
                  <a:cubicBezTo>
                    <a:pt x="1129" y="500"/>
                    <a:pt x="1124" y="487"/>
                    <a:pt x="1119" y="486"/>
                  </a:cubicBezTo>
                  <a:cubicBezTo>
                    <a:pt x="1114" y="485"/>
                    <a:pt x="1111" y="482"/>
                    <a:pt x="1108" y="476"/>
                  </a:cubicBezTo>
                  <a:cubicBezTo>
                    <a:pt x="1104" y="470"/>
                    <a:pt x="1098" y="463"/>
                    <a:pt x="1093" y="458"/>
                  </a:cubicBezTo>
                  <a:cubicBezTo>
                    <a:pt x="1089" y="453"/>
                    <a:pt x="1078" y="437"/>
                    <a:pt x="1076" y="435"/>
                  </a:cubicBezTo>
                  <a:cubicBezTo>
                    <a:pt x="1088" y="446"/>
                    <a:pt x="1089" y="444"/>
                    <a:pt x="1088" y="441"/>
                  </a:cubicBezTo>
                  <a:cubicBezTo>
                    <a:pt x="1097" y="449"/>
                    <a:pt x="1098" y="450"/>
                    <a:pt x="1106" y="453"/>
                  </a:cubicBezTo>
                  <a:cubicBezTo>
                    <a:pt x="1114" y="457"/>
                    <a:pt x="1114" y="461"/>
                    <a:pt x="1115" y="463"/>
                  </a:cubicBezTo>
                  <a:cubicBezTo>
                    <a:pt x="1116" y="466"/>
                    <a:pt x="1121" y="476"/>
                    <a:pt x="1125" y="478"/>
                  </a:cubicBezTo>
                  <a:cubicBezTo>
                    <a:pt x="1129" y="479"/>
                    <a:pt x="1133" y="488"/>
                    <a:pt x="1133" y="490"/>
                  </a:cubicBezTo>
                  <a:cubicBezTo>
                    <a:pt x="1134" y="493"/>
                    <a:pt x="1141" y="504"/>
                    <a:pt x="1145" y="507"/>
                  </a:cubicBezTo>
                  <a:cubicBezTo>
                    <a:pt x="1148" y="510"/>
                    <a:pt x="1150" y="518"/>
                    <a:pt x="1151" y="523"/>
                  </a:cubicBezTo>
                  <a:cubicBezTo>
                    <a:pt x="1153" y="527"/>
                    <a:pt x="1155" y="536"/>
                    <a:pt x="1155" y="536"/>
                  </a:cubicBezTo>
                  <a:cubicBezTo>
                    <a:pt x="1155" y="536"/>
                    <a:pt x="1157" y="533"/>
                    <a:pt x="1154" y="521"/>
                  </a:cubicBezTo>
                  <a:cubicBezTo>
                    <a:pt x="1152" y="514"/>
                    <a:pt x="1152" y="501"/>
                    <a:pt x="1151" y="497"/>
                  </a:cubicBezTo>
                  <a:cubicBezTo>
                    <a:pt x="1151" y="493"/>
                    <a:pt x="1148" y="482"/>
                    <a:pt x="1148" y="482"/>
                  </a:cubicBezTo>
                  <a:cubicBezTo>
                    <a:pt x="1137" y="438"/>
                    <a:pt x="1121" y="397"/>
                    <a:pt x="1101" y="357"/>
                  </a:cubicBezTo>
                  <a:cubicBezTo>
                    <a:pt x="1101" y="358"/>
                    <a:pt x="1101" y="358"/>
                    <a:pt x="1101" y="358"/>
                  </a:cubicBezTo>
                  <a:cubicBezTo>
                    <a:pt x="1102" y="361"/>
                    <a:pt x="1103" y="369"/>
                    <a:pt x="1108" y="379"/>
                  </a:cubicBezTo>
                  <a:cubicBezTo>
                    <a:pt x="1112" y="390"/>
                    <a:pt x="1105" y="384"/>
                    <a:pt x="1103" y="379"/>
                  </a:cubicBezTo>
                  <a:cubicBezTo>
                    <a:pt x="1101" y="375"/>
                    <a:pt x="1097" y="369"/>
                    <a:pt x="1093" y="368"/>
                  </a:cubicBezTo>
                  <a:cubicBezTo>
                    <a:pt x="1090" y="366"/>
                    <a:pt x="1088" y="358"/>
                    <a:pt x="1085" y="353"/>
                  </a:cubicBezTo>
                  <a:cubicBezTo>
                    <a:pt x="1082" y="349"/>
                    <a:pt x="1084" y="346"/>
                    <a:pt x="1092" y="353"/>
                  </a:cubicBezTo>
                  <a:cubicBezTo>
                    <a:pt x="1101" y="360"/>
                    <a:pt x="1095" y="343"/>
                    <a:pt x="1092" y="339"/>
                  </a:cubicBezTo>
                  <a:cubicBezTo>
                    <a:pt x="1059" y="278"/>
                    <a:pt x="1017" y="222"/>
                    <a:pt x="968" y="175"/>
                  </a:cubicBezTo>
                  <a:cubicBezTo>
                    <a:pt x="954" y="162"/>
                    <a:pt x="940" y="150"/>
                    <a:pt x="925" y="138"/>
                  </a:cubicBezTo>
                  <a:cubicBezTo>
                    <a:pt x="917" y="131"/>
                    <a:pt x="908" y="124"/>
                    <a:pt x="899" y="118"/>
                  </a:cubicBezTo>
                  <a:cubicBezTo>
                    <a:pt x="864" y="93"/>
                    <a:pt x="826" y="71"/>
                    <a:pt x="787" y="53"/>
                  </a:cubicBezTo>
                  <a:cubicBezTo>
                    <a:pt x="779" y="50"/>
                    <a:pt x="772" y="47"/>
                    <a:pt x="765" y="44"/>
                  </a:cubicBezTo>
                  <a:cubicBezTo>
                    <a:pt x="746" y="37"/>
                    <a:pt x="727" y="30"/>
                    <a:pt x="708" y="24"/>
                  </a:cubicBezTo>
                  <a:cubicBezTo>
                    <a:pt x="693" y="20"/>
                    <a:pt x="677" y="16"/>
                    <a:pt x="661" y="13"/>
                  </a:cubicBezTo>
                  <a:cubicBezTo>
                    <a:pt x="654" y="11"/>
                    <a:pt x="646" y="10"/>
                    <a:pt x="639" y="8"/>
                  </a:cubicBezTo>
                  <a:cubicBezTo>
                    <a:pt x="633" y="7"/>
                    <a:pt x="627" y="7"/>
                    <a:pt x="621" y="6"/>
                  </a:cubicBezTo>
                  <a:cubicBezTo>
                    <a:pt x="615" y="5"/>
                    <a:pt x="609" y="4"/>
                    <a:pt x="602" y="3"/>
                  </a:cubicBezTo>
                  <a:cubicBezTo>
                    <a:pt x="580" y="1"/>
                    <a:pt x="557" y="0"/>
                    <a:pt x="534" y="0"/>
                  </a:cubicBezTo>
                  <a:cubicBezTo>
                    <a:pt x="514" y="0"/>
                    <a:pt x="494" y="1"/>
                    <a:pt x="474" y="3"/>
                  </a:cubicBezTo>
                  <a:cubicBezTo>
                    <a:pt x="467" y="3"/>
                    <a:pt x="459" y="4"/>
                    <a:pt x="452" y="5"/>
                  </a:cubicBezTo>
                  <a:cubicBezTo>
                    <a:pt x="448" y="6"/>
                    <a:pt x="444" y="6"/>
                    <a:pt x="439" y="7"/>
                  </a:cubicBezTo>
                  <a:cubicBezTo>
                    <a:pt x="438" y="7"/>
                    <a:pt x="437" y="7"/>
                    <a:pt x="436" y="7"/>
                  </a:cubicBezTo>
                  <a:cubicBezTo>
                    <a:pt x="433" y="8"/>
                    <a:pt x="433" y="8"/>
                    <a:pt x="433" y="8"/>
                  </a:cubicBezTo>
                  <a:cubicBezTo>
                    <a:pt x="431" y="8"/>
                    <a:pt x="430" y="8"/>
                    <a:pt x="428" y="9"/>
                  </a:cubicBezTo>
                  <a:cubicBezTo>
                    <a:pt x="427" y="9"/>
                    <a:pt x="427" y="9"/>
                    <a:pt x="427" y="9"/>
                  </a:cubicBezTo>
                  <a:cubicBezTo>
                    <a:pt x="427" y="9"/>
                    <a:pt x="419" y="11"/>
                    <a:pt x="414" y="12"/>
                  </a:cubicBezTo>
                  <a:cubicBezTo>
                    <a:pt x="413" y="13"/>
                    <a:pt x="413" y="13"/>
                    <a:pt x="413" y="13"/>
                  </a:cubicBezTo>
                  <a:cubicBezTo>
                    <a:pt x="413" y="13"/>
                    <a:pt x="412" y="13"/>
                    <a:pt x="412" y="13"/>
                  </a:cubicBezTo>
                  <a:cubicBezTo>
                    <a:pt x="411" y="13"/>
                    <a:pt x="411" y="13"/>
                    <a:pt x="410" y="13"/>
                  </a:cubicBezTo>
                  <a:cubicBezTo>
                    <a:pt x="410" y="14"/>
                    <a:pt x="409" y="14"/>
                    <a:pt x="408" y="14"/>
                  </a:cubicBezTo>
                  <a:cubicBezTo>
                    <a:pt x="406" y="14"/>
                    <a:pt x="403" y="15"/>
                    <a:pt x="402" y="15"/>
                  </a:cubicBezTo>
                  <a:cubicBezTo>
                    <a:pt x="400" y="16"/>
                    <a:pt x="400" y="16"/>
                    <a:pt x="400" y="16"/>
                  </a:cubicBezTo>
                  <a:cubicBezTo>
                    <a:pt x="399" y="16"/>
                    <a:pt x="396" y="16"/>
                    <a:pt x="393" y="17"/>
                  </a:cubicBezTo>
                  <a:cubicBezTo>
                    <a:pt x="388" y="18"/>
                    <a:pt x="381" y="20"/>
                    <a:pt x="377" y="21"/>
                  </a:cubicBezTo>
                  <a:cubicBezTo>
                    <a:pt x="376" y="21"/>
                    <a:pt x="376" y="21"/>
                    <a:pt x="376" y="21"/>
                  </a:cubicBezTo>
                  <a:cubicBezTo>
                    <a:pt x="371" y="22"/>
                    <a:pt x="375" y="22"/>
                    <a:pt x="375" y="22"/>
                  </a:cubicBezTo>
                  <a:cubicBezTo>
                    <a:pt x="375" y="22"/>
                    <a:pt x="373" y="22"/>
                    <a:pt x="371" y="23"/>
                  </a:cubicBezTo>
                  <a:cubicBezTo>
                    <a:pt x="370" y="24"/>
                    <a:pt x="369" y="24"/>
                    <a:pt x="368" y="24"/>
                  </a:cubicBezTo>
                  <a:cubicBezTo>
                    <a:pt x="365" y="24"/>
                    <a:pt x="360" y="27"/>
                    <a:pt x="358" y="28"/>
                  </a:cubicBezTo>
                  <a:cubicBezTo>
                    <a:pt x="357" y="30"/>
                    <a:pt x="354" y="30"/>
                    <a:pt x="352" y="30"/>
                  </a:cubicBezTo>
                  <a:cubicBezTo>
                    <a:pt x="351" y="30"/>
                    <a:pt x="351" y="30"/>
                    <a:pt x="351" y="30"/>
                  </a:cubicBezTo>
                  <a:cubicBezTo>
                    <a:pt x="348" y="31"/>
                    <a:pt x="345" y="35"/>
                    <a:pt x="345" y="36"/>
                  </a:cubicBezTo>
                  <a:cubicBezTo>
                    <a:pt x="344" y="37"/>
                    <a:pt x="342" y="38"/>
                    <a:pt x="339" y="39"/>
                  </a:cubicBezTo>
                  <a:cubicBezTo>
                    <a:pt x="336" y="40"/>
                    <a:pt x="335" y="42"/>
                    <a:pt x="334" y="43"/>
                  </a:cubicBezTo>
                  <a:cubicBezTo>
                    <a:pt x="334" y="43"/>
                    <a:pt x="334" y="43"/>
                    <a:pt x="336" y="42"/>
                  </a:cubicBezTo>
                  <a:cubicBezTo>
                    <a:pt x="339" y="42"/>
                    <a:pt x="340" y="42"/>
                    <a:pt x="341" y="43"/>
                  </a:cubicBezTo>
                  <a:cubicBezTo>
                    <a:pt x="343" y="44"/>
                    <a:pt x="345" y="43"/>
                    <a:pt x="349" y="43"/>
                  </a:cubicBezTo>
                  <a:cubicBezTo>
                    <a:pt x="354" y="42"/>
                    <a:pt x="353" y="46"/>
                    <a:pt x="341" y="48"/>
                  </a:cubicBezTo>
                  <a:cubicBezTo>
                    <a:pt x="338" y="48"/>
                    <a:pt x="333" y="51"/>
                    <a:pt x="331" y="51"/>
                  </a:cubicBezTo>
                  <a:cubicBezTo>
                    <a:pt x="329" y="51"/>
                    <a:pt x="326" y="54"/>
                    <a:pt x="325" y="54"/>
                  </a:cubicBezTo>
                  <a:cubicBezTo>
                    <a:pt x="324" y="54"/>
                    <a:pt x="322" y="55"/>
                    <a:pt x="320" y="56"/>
                  </a:cubicBezTo>
                  <a:cubicBezTo>
                    <a:pt x="319" y="56"/>
                    <a:pt x="319" y="56"/>
                    <a:pt x="319" y="56"/>
                  </a:cubicBezTo>
                  <a:cubicBezTo>
                    <a:pt x="317" y="57"/>
                    <a:pt x="317" y="57"/>
                    <a:pt x="317" y="57"/>
                  </a:cubicBezTo>
                  <a:cubicBezTo>
                    <a:pt x="317" y="57"/>
                    <a:pt x="317" y="59"/>
                    <a:pt x="319" y="58"/>
                  </a:cubicBezTo>
                  <a:cubicBezTo>
                    <a:pt x="319" y="58"/>
                    <a:pt x="319" y="58"/>
                    <a:pt x="319" y="58"/>
                  </a:cubicBezTo>
                  <a:cubicBezTo>
                    <a:pt x="321" y="58"/>
                    <a:pt x="323" y="59"/>
                    <a:pt x="323" y="61"/>
                  </a:cubicBezTo>
                  <a:cubicBezTo>
                    <a:pt x="326" y="59"/>
                    <a:pt x="328" y="57"/>
                    <a:pt x="331" y="57"/>
                  </a:cubicBezTo>
                  <a:cubicBezTo>
                    <a:pt x="334" y="57"/>
                    <a:pt x="337" y="58"/>
                    <a:pt x="338" y="57"/>
                  </a:cubicBezTo>
                  <a:cubicBezTo>
                    <a:pt x="338" y="56"/>
                    <a:pt x="344" y="53"/>
                    <a:pt x="344" y="53"/>
                  </a:cubicBezTo>
                  <a:cubicBezTo>
                    <a:pt x="344" y="53"/>
                    <a:pt x="348" y="53"/>
                    <a:pt x="352" y="52"/>
                  </a:cubicBezTo>
                  <a:cubicBezTo>
                    <a:pt x="354" y="51"/>
                    <a:pt x="355" y="50"/>
                    <a:pt x="356" y="49"/>
                  </a:cubicBezTo>
                  <a:cubicBezTo>
                    <a:pt x="356" y="49"/>
                    <a:pt x="360" y="49"/>
                    <a:pt x="361" y="47"/>
                  </a:cubicBezTo>
                  <a:cubicBezTo>
                    <a:pt x="362" y="46"/>
                    <a:pt x="368" y="44"/>
                    <a:pt x="371" y="44"/>
                  </a:cubicBezTo>
                  <a:cubicBezTo>
                    <a:pt x="371" y="44"/>
                    <a:pt x="371" y="44"/>
                    <a:pt x="371" y="44"/>
                  </a:cubicBezTo>
                  <a:cubicBezTo>
                    <a:pt x="374" y="44"/>
                    <a:pt x="376" y="43"/>
                    <a:pt x="377" y="42"/>
                  </a:cubicBezTo>
                  <a:cubicBezTo>
                    <a:pt x="378" y="42"/>
                    <a:pt x="378" y="42"/>
                    <a:pt x="379" y="41"/>
                  </a:cubicBezTo>
                  <a:cubicBezTo>
                    <a:pt x="380" y="39"/>
                    <a:pt x="387" y="38"/>
                    <a:pt x="387" y="38"/>
                  </a:cubicBezTo>
                  <a:cubicBezTo>
                    <a:pt x="387" y="38"/>
                    <a:pt x="391" y="38"/>
                    <a:pt x="393" y="36"/>
                  </a:cubicBezTo>
                  <a:cubicBezTo>
                    <a:pt x="394" y="36"/>
                    <a:pt x="395" y="35"/>
                    <a:pt x="396" y="35"/>
                  </a:cubicBezTo>
                  <a:cubicBezTo>
                    <a:pt x="398" y="33"/>
                    <a:pt x="400" y="32"/>
                    <a:pt x="402" y="32"/>
                  </a:cubicBezTo>
                  <a:cubicBezTo>
                    <a:pt x="402" y="32"/>
                    <a:pt x="402" y="32"/>
                    <a:pt x="402" y="32"/>
                  </a:cubicBezTo>
                  <a:cubicBezTo>
                    <a:pt x="404" y="32"/>
                    <a:pt x="406" y="32"/>
                    <a:pt x="408" y="31"/>
                  </a:cubicBezTo>
                  <a:cubicBezTo>
                    <a:pt x="409" y="30"/>
                    <a:pt x="410" y="30"/>
                    <a:pt x="410" y="30"/>
                  </a:cubicBezTo>
                  <a:cubicBezTo>
                    <a:pt x="411" y="29"/>
                    <a:pt x="411" y="29"/>
                    <a:pt x="411" y="29"/>
                  </a:cubicBezTo>
                  <a:cubicBezTo>
                    <a:pt x="411" y="29"/>
                    <a:pt x="412" y="29"/>
                    <a:pt x="413" y="28"/>
                  </a:cubicBezTo>
                  <a:cubicBezTo>
                    <a:pt x="414" y="28"/>
                    <a:pt x="414" y="28"/>
                    <a:pt x="414" y="28"/>
                  </a:cubicBezTo>
                  <a:cubicBezTo>
                    <a:pt x="415" y="28"/>
                    <a:pt x="415" y="28"/>
                    <a:pt x="416" y="28"/>
                  </a:cubicBezTo>
                  <a:cubicBezTo>
                    <a:pt x="417" y="27"/>
                    <a:pt x="418" y="27"/>
                    <a:pt x="418" y="27"/>
                  </a:cubicBezTo>
                  <a:cubicBezTo>
                    <a:pt x="420" y="25"/>
                    <a:pt x="424" y="25"/>
                    <a:pt x="427" y="25"/>
                  </a:cubicBezTo>
                  <a:cubicBezTo>
                    <a:pt x="428" y="24"/>
                    <a:pt x="428" y="24"/>
                    <a:pt x="428" y="24"/>
                  </a:cubicBezTo>
                  <a:cubicBezTo>
                    <a:pt x="429" y="24"/>
                    <a:pt x="429" y="24"/>
                    <a:pt x="429" y="24"/>
                  </a:cubicBezTo>
                  <a:cubicBezTo>
                    <a:pt x="431" y="24"/>
                    <a:pt x="432" y="23"/>
                    <a:pt x="433" y="23"/>
                  </a:cubicBezTo>
                  <a:cubicBezTo>
                    <a:pt x="434" y="22"/>
                    <a:pt x="435" y="22"/>
                    <a:pt x="436" y="22"/>
                  </a:cubicBezTo>
                  <a:cubicBezTo>
                    <a:pt x="437" y="22"/>
                    <a:pt x="438" y="22"/>
                    <a:pt x="439" y="22"/>
                  </a:cubicBezTo>
                  <a:cubicBezTo>
                    <a:pt x="440" y="23"/>
                    <a:pt x="440" y="23"/>
                    <a:pt x="440" y="23"/>
                  </a:cubicBezTo>
                  <a:cubicBezTo>
                    <a:pt x="443" y="24"/>
                    <a:pt x="449" y="23"/>
                    <a:pt x="452" y="22"/>
                  </a:cubicBezTo>
                  <a:cubicBezTo>
                    <a:pt x="453" y="22"/>
                    <a:pt x="453" y="22"/>
                    <a:pt x="454" y="22"/>
                  </a:cubicBezTo>
                  <a:cubicBezTo>
                    <a:pt x="456" y="22"/>
                    <a:pt x="460" y="18"/>
                    <a:pt x="466" y="19"/>
                  </a:cubicBezTo>
                  <a:cubicBezTo>
                    <a:pt x="468" y="19"/>
                    <a:pt x="471" y="19"/>
                    <a:pt x="474" y="19"/>
                  </a:cubicBezTo>
                  <a:cubicBezTo>
                    <a:pt x="476" y="19"/>
                    <a:pt x="478" y="19"/>
                    <a:pt x="480" y="19"/>
                  </a:cubicBezTo>
                  <a:cubicBezTo>
                    <a:pt x="474" y="15"/>
                    <a:pt x="474" y="15"/>
                    <a:pt x="474" y="15"/>
                  </a:cubicBezTo>
                  <a:cubicBezTo>
                    <a:pt x="457" y="5"/>
                    <a:pt x="457" y="5"/>
                    <a:pt x="457" y="5"/>
                  </a:cubicBezTo>
                  <a:cubicBezTo>
                    <a:pt x="463" y="6"/>
                    <a:pt x="469" y="8"/>
                    <a:pt x="474" y="11"/>
                  </a:cubicBezTo>
                  <a:cubicBezTo>
                    <a:pt x="478" y="13"/>
                    <a:pt x="481" y="15"/>
                    <a:pt x="484" y="18"/>
                  </a:cubicBezTo>
                  <a:cubicBezTo>
                    <a:pt x="486" y="18"/>
                    <a:pt x="488" y="17"/>
                    <a:pt x="489" y="16"/>
                  </a:cubicBezTo>
                  <a:cubicBezTo>
                    <a:pt x="491" y="14"/>
                    <a:pt x="507" y="17"/>
                    <a:pt x="513" y="16"/>
                  </a:cubicBezTo>
                  <a:cubicBezTo>
                    <a:pt x="519" y="14"/>
                    <a:pt x="545" y="15"/>
                    <a:pt x="549" y="12"/>
                  </a:cubicBezTo>
                  <a:cubicBezTo>
                    <a:pt x="553" y="16"/>
                    <a:pt x="566" y="20"/>
                    <a:pt x="566" y="20"/>
                  </a:cubicBezTo>
                  <a:cubicBezTo>
                    <a:pt x="566" y="20"/>
                    <a:pt x="578" y="23"/>
                    <a:pt x="588" y="23"/>
                  </a:cubicBezTo>
                  <a:cubicBezTo>
                    <a:pt x="593" y="23"/>
                    <a:pt x="598" y="24"/>
                    <a:pt x="602" y="25"/>
                  </a:cubicBezTo>
                  <a:cubicBezTo>
                    <a:pt x="608" y="27"/>
                    <a:pt x="613" y="28"/>
                    <a:pt x="616" y="27"/>
                  </a:cubicBezTo>
                  <a:cubicBezTo>
                    <a:pt x="617" y="27"/>
                    <a:pt x="617" y="27"/>
                    <a:pt x="617" y="27"/>
                  </a:cubicBezTo>
                  <a:cubicBezTo>
                    <a:pt x="616" y="27"/>
                    <a:pt x="616" y="27"/>
                    <a:pt x="616" y="27"/>
                  </a:cubicBezTo>
                  <a:cubicBezTo>
                    <a:pt x="615" y="27"/>
                    <a:pt x="614" y="27"/>
                    <a:pt x="611" y="26"/>
                  </a:cubicBezTo>
                  <a:cubicBezTo>
                    <a:pt x="616" y="27"/>
                    <a:pt x="616" y="27"/>
                    <a:pt x="616" y="27"/>
                  </a:cubicBezTo>
                  <a:cubicBezTo>
                    <a:pt x="616" y="27"/>
                    <a:pt x="617" y="27"/>
                    <a:pt x="619" y="27"/>
                  </a:cubicBezTo>
                  <a:cubicBezTo>
                    <a:pt x="620" y="27"/>
                    <a:pt x="620" y="27"/>
                    <a:pt x="621" y="27"/>
                  </a:cubicBezTo>
                  <a:cubicBezTo>
                    <a:pt x="623" y="27"/>
                    <a:pt x="626" y="27"/>
                    <a:pt x="628" y="28"/>
                  </a:cubicBezTo>
                  <a:cubicBezTo>
                    <a:pt x="629" y="28"/>
                    <a:pt x="630" y="28"/>
                    <a:pt x="631" y="29"/>
                  </a:cubicBezTo>
                  <a:cubicBezTo>
                    <a:pt x="631" y="29"/>
                    <a:pt x="631" y="29"/>
                    <a:pt x="632" y="29"/>
                  </a:cubicBezTo>
                  <a:cubicBezTo>
                    <a:pt x="630" y="29"/>
                    <a:pt x="630" y="29"/>
                    <a:pt x="630" y="29"/>
                  </a:cubicBezTo>
                  <a:cubicBezTo>
                    <a:pt x="629" y="30"/>
                    <a:pt x="628" y="30"/>
                    <a:pt x="624" y="30"/>
                  </a:cubicBezTo>
                  <a:cubicBezTo>
                    <a:pt x="621" y="30"/>
                    <a:pt x="621" y="30"/>
                    <a:pt x="621" y="30"/>
                  </a:cubicBezTo>
                  <a:cubicBezTo>
                    <a:pt x="608" y="30"/>
                    <a:pt x="608" y="30"/>
                    <a:pt x="603" y="30"/>
                  </a:cubicBezTo>
                  <a:cubicBezTo>
                    <a:pt x="602" y="30"/>
                    <a:pt x="602" y="30"/>
                    <a:pt x="602" y="30"/>
                  </a:cubicBezTo>
                  <a:cubicBezTo>
                    <a:pt x="597" y="30"/>
                    <a:pt x="592" y="31"/>
                    <a:pt x="596" y="34"/>
                  </a:cubicBezTo>
                  <a:cubicBezTo>
                    <a:pt x="599" y="36"/>
                    <a:pt x="600" y="40"/>
                    <a:pt x="602" y="41"/>
                  </a:cubicBezTo>
                  <a:cubicBezTo>
                    <a:pt x="603" y="41"/>
                    <a:pt x="604" y="41"/>
                    <a:pt x="605" y="41"/>
                  </a:cubicBezTo>
                  <a:cubicBezTo>
                    <a:pt x="608" y="39"/>
                    <a:pt x="617" y="39"/>
                    <a:pt x="621" y="41"/>
                  </a:cubicBezTo>
                  <a:cubicBezTo>
                    <a:pt x="622" y="41"/>
                    <a:pt x="623" y="41"/>
                    <a:pt x="623" y="42"/>
                  </a:cubicBezTo>
                  <a:cubicBezTo>
                    <a:pt x="626" y="43"/>
                    <a:pt x="633" y="45"/>
                    <a:pt x="639" y="46"/>
                  </a:cubicBezTo>
                  <a:cubicBezTo>
                    <a:pt x="642" y="46"/>
                    <a:pt x="644" y="47"/>
                    <a:pt x="646" y="47"/>
                  </a:cubicBezTo>
                  <a:cubicBezTo>
                    <a:pt x="651" y="48"/>
                    <a:pt x="655" y="51"/>
                    <a:pt x="661" y="51"/>
                  </a:cubicBezTo>
                  <a:cubicBezTo>
                    <a:pt x="661" y="51"/>
                    <a:pt x="662" y="51"/>
                    <a:pt x="662" y="51"/>
                  </a:cubicBezTo>
                  <a:cubicBezTo>
                    <a:pt x="668" y="51"/>
                    <a:pt x="677" y="55"/>
                    <a:pt x="681" y="56"/>
                  </a:cubicBezTo>
                  <a:cubicBezTo>
                    <a:pt x="685" y="58"/>
                    <a:pt x="692" y="53"/>
                    <a:pt x="692" y="53"/>
                  </a:cubicBezTo>
                  <a:cubicBezTo>
                    <a:pt x="694" y="56"/>
                    <a:pt x="691" y="60"/>
                    <a:pt x="700" y="60"/>
                  </a:cubicBezTo>
                  <a:cubicBezTo>
                    <a:pt x="705" y="61"/>
                    <a:pt x="707" y="61"/>
                    <a:pt x="708" y="62"/>
                  </a:cubicBezTo>
                  <a:cubicBezTo>
                    <a:pt x="709" y="63"/>
                    <a:pt x="710" y="64"/>
                    <a:pt x="710" y="65"/>
                  </a:cubicBezTo>
                  <a:cubicBezTo>
                    <a:pt x="712" y="67"/>
                    <a:pt x="706" y="68"/>
                    <a:pt x="719" y="69"/>
                  </a:cubicBezTo>
                  <a:cubicBezTo>
                    <a:pt x="733" y="69"/>
                    <a:pt x="734" y="70"/>
                    <a:pt x="731" y="66"/>
                  </a:cubicBezTo>
                  <a:cubicBezTo>
                    <a:pt x="728" y="62"/>
                    <a:pt x="729" y="59"/>
                    <a:pt x="737" y="61"/>
                  </a:cubicBezTo>
                  <a:cubicBezTo>
                    <a:pt x="744" y="64"/>
                    <a:pt x="750" y="69"/>
                    <a:pt x="756" y="72"/>
                  </a:cubicBezTo>
                  <a:cubicBezTo>
                    <a:pt x="763" y="75"/>
                    <a:pt x="765" y="81"/>
                    <a:pt x="757" y="79"/>
                  </a:cubicBezTo>
                  <a:cubicBezTo>
                    <a:pt x="750" y="77"/>
                    <a:pt x="740" y="78"/>
                    <a:pt x="734" y="75"/>
                  </a:cubicBezTo>
                  <a:cubicBezTo>
                    <a:pt x="729" y="71"/>
                    <a:pt x="713" y="72"/>
                    <a:pt x="713" y="72"/>
                  </a:cubicBezTo>
                  <a:cubicBezTo>
                    <a:pt x="708" y="70"/>
                    <a:pt x="708" y="70"/>
                    <a:pt x="708" y="70"/>
                  </a:cubicBezTo>
                  <a:cubicBezTo>
                    <a:pt x="702" y="68"/>
                    <a:pt x="702" y="68"/>
                    <a:pt x="702" y="68"/>
                  </a:cubicBezTo>
                  <a:cubicBezTo>
                    <a:pt x="702" y="71"/>
                    <a:pt x="705" y="74"/>
                    <a:pt x="708" y="75"/>
                  </a:cubicBezTo>
                  <a:cubicBezTo>
                    <a:pt x="710" y="75"/>
                    <a:pt x="711" y="75"/>
                    <a:pt x="713" y="75"/>
                  </a:cubicBezTo>
                  <a:cubicBezTo>
                    <a:pt x="719" y="75"/>
                    <a:pt x="735" y="84"/>
                    <a:pt x="737" y="88"/>
                  </a:cubicBezTo>
                  <a:cubicBezTo>
                    <a:pt x="738" y="92"/>
                    <a:pt x="749" y="98"/>
                    <a:pt x="749" y="98"/>
                  </a:cubicBezTo>
                  <a:cubicBezTo>
                    <a:pt x="752" y="100"/>
                    <a:pt x="760" y="106"/>
                    <a:pt x="765" y="111"/>
                  </a:cubicBezTo>
                  <a:cubicBezTo>
                    <a:pt x="766" y="112"/>
                    <a:pt x="768" y="113"/>
                    <a:pt x="768" y="114"/>
                  </a:cubicBezTo>
                  <a:cubicBezTo>
                    <a:pt x="771" y="116"/>
                    <a:pt x="774" y="124"/>
                    <a:pt x="779" y="124"/>
                  </a:cubicBezTo>
                  <a:cubicBezTo>
                    <a:pt x="784" y="124"/>
                    <a:pt x="788" y="131"/>
                    <a:pt x="784" y="130"/>
                  </a:cubicBezTo>
                  <a:cubicBezTo>
                    <a:pt x="779" y="128"/>
                    <a:pt x="776" y="123"/>
                    <a:pt x="772" y="126"/>
                  </a:cubicBezTo>
                  <a:cubicBezTo>
                    <a:pt x="767" y="129"/>
                    <a:pt x="767" y="133"/>
                    <a:pt x="770" y="133"/>
                  </a:cubicBezTo>
                  <a:cubicBezTo>
                    <a:pt x="773" y="132"/>
                    <a:pt x="784" y="137"/>
                    <a:pt x="787" y="136"/>
                  </a:cubicBezTo>
                  <a:cubicBezTo>
                    <a:pt x="787" y="136"/>
                    <a:pt x="787" y="136"/>
                    <a:pt x="787" y="136"/>
                  </a:cubicBezTo>
                  <a:cubicBezTo>
                    <a:pt x="790" y="136"/>
                    <a:pt x="796" y="142"/>
                    <a:pt x="792" y="142"/>
                  </a:cubicBezTo>
                  <a:cubicBezTo>
                    <a:pt x="788" y="141"/>
                    <a:pt x="790" y="147"/>
                    <a:pt x="792" y="147"/>
                  </a:cubicBezTo>
                  <a:cubicBezTo>
                    <a:pt x="795" y="148"/>
                    <a:pt x="803" y="159"/>
                    <a:pt x="806" y="160"/>
                  </a:cubicBezTo>
                  <a:cubicBezTo>
                    <a:pt x="808" y="160"/>
                    <a:pt x="814" y="165"/>
                    <a:pt x="814" y="165"/>
                  </a:cubicBezTo>
                  <a:cubicBezTo>
                    <a:pt x="805" y="169"/>
                    <a:pt x="805" y="169"/>
                    <a:pt x="805" y="169"/>
                  </a:cubicBezTo>
                  <a:cubicBezTo>
                    <a:pt x="800" y="167"/>
                    <a:pt x="793" y="165"/>
                    <a:pt x="787" y="164"/>
                  </a:cubicBezTo>
                  <a:cubicBezTo>
                    <a:pt x="783" y="163"/>
                    <a:pt x="779" y="162"/>
                    <a:pt x="777" y="162"/>
                  </a:cubicBezTo>
                  <a:cubicBezTo>
                    <a:pt x="780" y="160"/>
                    <a:pt x="784" y="158"/>
                    <a:pt x="787" y="157"/>
                  </a:cubicBezTo>
                  <a:cubicBezTo>
                    <a:pt x="789" y="156"/>
                    <a:pt x="790" y="154"/>
                    <a:pt x="789" y="153"/>
                  </a:cubicBezTo>
                  <a:cubicBezTo>
                    <a:pt x="789" y="151"/>
                    <a:pt x="788" y="150"/>
                    <a:pt x="787" y="149"/>
                  </a:cubicBezTo>
                  <a:cubicBezTo>
                    <a:pt x="786" y="148"/>
                    <a:pt x="785" y="147"/>
                    <a:pt x="784" y="145"/>
                  </a:cubicBezTo>
                  <a:cubicBezTo>
                    <a:pt x="781" y="140"/>
                    <a:pt x="776" y="139"/>
                    <a:pt x="770" y="141"/>
                  </a:cubicBezTo>
                  <a:cubicBezTo>
                    <a:pt x="769" y="142"/>
                    <a:pt x="767" y="142"/>
                    <a:pt x="765" y="143"/>
                  </a:cubicBezTo>
                  <a:cubicBezTo>
                    <a:pt x="758" y="145"/>
                    <a:pt x="750" y="147"/>
                    <a:pt x="750" y="147"/>
                  </a:cubicBezTo>
                  <a:cubicBezTo>
                    <a:pt x="749" y="151"/>
                    <a:pt x="748" y="152"/>
                    <a:pt x="742" y="147"/>
                  </a:cubicBezTo>
                  <a:cubicBezTo>
                    <a:pt x="737" y="143"/>
                    <a:pt x="734" y="146"/>
                    <a:pt x="735" y="149"/>
                  </a:cubicBezTo>
                  <a:cubicBezTo>
                    <a:pt x="737" y="153"/>
                    <a:pt x="738" y="166"/>
                    <a:pt x="736" y="171"/>
                  </a:cubicBezTo>
                  <a:cubicBezTo>
                    <a:pt x="733" y="176"/>
                    <a:pt x="736" y="172"/>
                    <a:pt x="738" y="178"/>
                  </a:cubicBezTo>
                  <a:cubicBezTo>
                    <a:pt x="739" y="184"/>
                    <a:pt x="746" y="200"/>
                    <a:pt x="753" y="206"/>
                  </a:cubicBezTo>
                  <a:cubicBezTo>
                    <a:pt x="759" y="212"/>
                    <a:pt x="760" y="219"/>
                    <a:pt x="761" y="225"/>
                  </a:cubicBezTo>
                  <a:cubicBezTo>
                    <a:pt x="761" y="228"/>
                    <a:pt x="762" y="234"/>
                    <a:pt x="765" y="241"/>
                  </a:cubicBezTo>
                  <a:cubicBezTo>
                    <a:pt x="767" y="251"/>
                    <a:pt x="771" y="261"/>
                    <a:pt x="775" y="264"/>
                  </a:cubicBezTo>
                  <a:cubicBezTo>
                    <a:pt x="779" y="268"/>
                    <a:pt x="784" y="272"/>
                    <a:pt x="787" y="275"/>
                  </a:cubicBezTo>
                  <a:cubicBezTo>
                    <a:pt x="789" y="278"/>
                    <a:pt x="790" y="279"/>
                    <a:pt x="790" y="279"/>
                  </a:cubicBezTo>
                  <a:cubicBezTo>
                    <a:pt x="799" y="281"/>
                    <a:pt x="804" y="282"/>
                    <a:pt x="802" y="276"/>
                  </a:cubicBezTo>
                  <a:cubicBezTo>
                    <a:pt x="799" y="269"/>
                    <a:pt x="801" y="268"/>
                    <a:pt x="799" y="263"/>
                  </a:cubicBezTo>
                  <a:cubicBezTo>
                    <a:pt x="797" y="258"/>
                    <a:pt x="799" y="258"/>
                    <a:pt x="802" y="260"/>
                  </a:cubicBezTo>
                  <a:cubicBezTo>
                    <a:pt x="807" y="260"/>
                    <a:pt x="808" y="263"/>
                    <a:pt x="811" y="266"/>
                  </a:cubicBezTo>
                  <a:cubicBezTo>
                    <a:pt x="814" y="269"/>
                    <a:pt x="829" y="275"/>
                    <a:pt x="830" y="280"/>
                  </a:cubicBezTo>
                  <a:cubicBezTo>
                    <a:pt x="832" y="285"/>
                    <a:pt x="839" y="294"/>
                    <a:pt x="841" y="293"/>
                  </a:cubicBezTo>
                  <a:cubicBezTo>
                    <a:pt x="842" y="292"/>
                    <a:pt x="836" y="291"/>
                    <a:pt x="840" y="288"/>
                  </a:cubicBezTo>
                  <a:cubicBezTo>
                    <a:pt x="844" y="285"/>
                    <a:pt x="842" y="280"/>
                    <a:pt x="840" y="278"/>
                  </a:cubicBezTo>
                  <a:cubicBezTo>
                    <a:pt x="844" y="276"/>
                    <a:pt x="846" y="274"/>
                    <a:pt x="841" y="270"/>
                  </a:cubicBezTo>
                  <a:cubicBezTo>
                    <a:pt x="837" y="267"/>
                    <a:pt x="825" y="256"/>
                    <a:pt x="825" y="254"/>
                  </a:cubicBezTo>
                  <a:cubicBezTo>
                    <a:pt x="825" y="251"/>
                    <a:pt x="829" y="241"/>
                    <a:pt x="824" y="238"/>
                  </a:cubicBezTo>
                  <a:cubicBezTo>
                    <a:pt x="818" y="235"/>
                    <a:pt x="812" y="235"/>
                    <a:pt x="812" y="235"/>
                  </a:cubicBezTo>
                  <a:cubicBezTo>
                    <a:pt x="806" y="230"/>
                    <a:pt x="794" y="218"/>
                    <a:pt x="794" y="218"/>
                  </a:cubicBezTo>
                  <a:cubicBezTo>
                    <a:pt x="792" y="209"/>
                    <a:pt x="791" y="203"/>
                    <a:pt x="787" y="200"/>
                  </a:cubicBezTo>
                  <a:cubicBezTo>
                    <a:pt x="787" y="200"/>
                    <a:pt x="787" y="200"/>
                    <a:pt x="787" y="200"/>
                  </a:cubicBezTo>
                  <a:cubicBezTo>
                    <a:pt x="782" y="197"/>
                    <a:pt x="772" y="192"/>
                    <a:pt x="777" y="185"/>
                  </a:cubicBezTo>
                  <a:cubicBezTo>
                    <a:pt x="782" y="186"/>
                    <a:pt x="784" y="185"/>
                    <a:pt x="787" y="187"/>
                  </a:cubicBezTo>
                  <a:cubicBezTo>
                    <a:pt x="788" y="188"/>
                    <a:pt x="790" y="190"/>
                    <a:pt x="792" y="194"/>
                  </a:cubicBezTo>
                  <a:cubicBezTo>
                    <a:pt x="798" y="205"/>
                    <a:pt x="802" y="210"/>
                    <a:pt x="809" y="216"/>
                  </a:cubicBezTo>
                  <a:cubicBezTo>
                    <a:pt x="816" y="222"/>
                    <a:pt x="817" y="225"/>
                    <a:pt x="823" y="226"/>
                  </a:cubicBezTo>
                  <a:cubicBezTo>
                    <a:pt x="829" y="227"/>
                    <a:pt x="831" y="227"/>
                    <a:pt x="831" y="227"/>
                  </a:cubicBezTo>
                  <a:cubicBezTo>
                    <a:pt x="832" y="217"/>
                    <a:pt x="832" y="216"/>
                    <a:pt x="833" y="213"/>
                  </a:cubicBezTo>
                  <a:cubicBezTo>
                    <a:pt x="834" y="209"/>
                    <a:pt x="833" y="206"/>
                    <a:pt x="833" y="206"/>
                  </a:cubicBezTo>
                  <a:cubicBezTo>
                    <a:pt x="837" y="206"/>
                    <a:pt x="842" y="201"/>
                    <a:pt x="843" y="206"/>
                  </a:cubicBezTo>
                  <a:cubicBezTo>
                    <a:pt x="844" y="211"/>
                    <a:pt x="847" y="216"/>
                    <a:pt x="844" y="216"/>
                  </a:cubicBezTo>
                  <a:cubicBezTo>
                    <a:pt x="841" y="216"/>
                    <a:pt x="835" y="227"/>
                    <a:pt x="838" y="229"/>
                  </a:cubicBezTo>
                  <a:cubicBezTo>
                    <a:pt x="841" y="232"/>
                    <a:pt x="843" y="234"/>
                    <a:pt x="846" y="235"/>
                  </a:cubicBezTo>
                  <a:cubicBezTo>
                    <a:pt x="849" y="235"/>
                    <a:pt x="853" y="239"/>
                    <a:pt x="856" y="241"/>
                  </a:cubicBezTo>
                  <a:cubicBezTo>
                    <a:pt x="859" y="242"/>
                    <a:pt x="860" y="244"/>
                    <a:pt x="854" y="243"/>
                  </a:cubicBezTo>
                  <a:cubicBezTo>
                    <a:pt x="851" y="243"/>
                    <a:pt x="846" y="244"/>
                    <a:pt x="848" y="246"/>
                  </a:cubicBezTo>
                  <a:cubicBezTo>
                    <a:pt x="850" y="247"/>
                    <a:pt x="852" y="252"/>
                    <a:pt x="855" y="253"/>
                  </a:cubicBezTo>
                  <a:cubicBezTo>
                    <a:pt x="858" y="254"/>
                    <a:pt x="861" y="256"/>
                    <a:pt x="862" y="258"/>
                  </a:cubicBezTo>
                  <a:cubicBezTo>
                    <a:pt x="863" y="261"/>
                    <a:pt x="867" y="266"/>
                    <a:pt x="867" y="267"/>
                  </a:cubicBezTo>
                  <a:cubicBezTo>
                    <a:pt x="867" y="269"/>
                    <a:pt x="868" y="279"/>
                    <a:pt x="868" y="279"/>
                  </a:cubicBezTo>
                  <a:cubicBezTo>
                    <a:pt x="865" y="277"/>
                    <a:pt x="860" y="279"/>
                    <a:pt x="860" y="282"/>
                  </a:cubicBezTo>
                  <a:cubicBezTo>
                    <a:pt x="860" y="286"/>
                    <a:pt x="858" y="297"/>
                    <a:pt x="858" y="297"/>
                  </a:cubicBezTo>
                  <a:cubicBezTo>
                    <a:pt x="853" y="295"/>
                    <a:pt x="847" y="293"/>
                    <a:pt x="843" y="296"/>
                  </a:cubicBezTo>
                  <a:cubicBezTo>
                    <a:pt x="840" y="299"/>
                    <a:pt x="834" y="300"/>
                    <a:pt x="834" y="300"/>
                  </a:cubicBezTo>
                  <a:cubicBezTo>
                    <a:pt x="831" y="298"/>
                    <a:pt x="827" y="296"/>
                    <a:pt x="827" y="291"/>
                  </a:cubicBezTo>
                  <a:cubicBezTo>
                    <a:pt x="827" y="285"/>
                    <a:pt x="829" y="285"/>
                    <a:pt x="825" y="285"/>
                  </a:cubicBezTo>
                  <a:cubicBezTo>
                    <a:pt x="822" y="285"/>
                    <a:pt x="822" y="285"/>
                    <a:pt x="822" y="285"/>
                  </a:cubicBezTo>
                  <a:cubicBezTo>
                    <a:pt x="815" y="275"/>
                    <a:pt x="815" y="275"/>
                    <a:pt x="815" y="275"/>
                  </a:cubicBezTo>
                  <a:cubicBezTo>
                    <a:pt x="813" y="282"/>
                    <a:pt x="811" y="287"/>
                    <a:pt x="816" y="289"/>
                  </a:cubicBezTo>
                  <a:cubicBezTo>
                    <a:pt x="820" y="292"/>
                    <a:pt x="829" y="298"/>
                    <a:pt x="830" y="303"/>
                  </a:cubicBezTo>
                  <a:cubicBezTo>
                    <a:pt x="831" y="307"/>
                    <a:pt x="835" y="321"/>
                    <a:pt x="835" y="321"/>
                  </a:cubicBezTo>
                  <a:cubicBezTo>
                    <a:pt x="832" y="324"/>
                    <a:pt x="829" y="325"/>
                    <a:pt x="830" y="331"/>
                  </a:cubicBezTo>
                  <a:cubicBezTo>
                    <a:pt x="832" y="337"/>
                    <a:pt x="833" y="348"/>
                    <a:pt x="830" y="354"/>
                  </a:cubicBezTo>
                  <a:cubicBezTo>
                    <a:pt x="826" y="361"/>
                    <a:pt x="829" y="360"/>
                    <a:pt x="829" y="364"/>
                  </a:cubicBezTo>
                  <a:cubicBezTo>
                    <a:pt x="830" y="368"/>
                    <a:pt x="830" y="374"/>
                    <a:pt x="827" y="375"/>
                  </a:cubicBezTo>
                  <a:cubicBezTo>
                    <a:pt x="823" y="375"/>
                    <a:pt x="817" y="377"/>
                    <a:pt x="817" y="377"/>
                  </a:cubicBezTo>
                  <a:cubicBezTo>
                    <a:pt x="817" y="377"/>
                    <a:pt x="820" y="381"/>
                    <a:pt x="825" y="387"/>
                  </a:cubicBezTo>
                  <a:cubicBezTo>
                    <a:pt x="825" y="387"/>
                    <a:pt x="813" y="389"/>
                    <a:pt x="811" y="394"/>
                  </a:cubicBezTo>
                  <a:cubicBezTo>
                    <a:pt x="809" y="398"/>
                    <a:pt x="811" y="400"/>
                    <a:pt x="817" y="402"/>
                  </a:cubicBezTo>
                  <a:cubicBezTo>
                    <a:pt x="819" y="400"/>
                    <a:pt x="823" y="402"/>
                    <a:pt x="832" y="401"/>
                  </a:cubicBezTo>
                  <a:cubicBezTo>
                    <a:pt x="831" y="409"/>
                    <a:pt x="836" y="407"/>
                    <a:pt x="841" y="408"/>
                  </a:cubicBezTo>
                  <a:cubicBezTo>
                    <a:pt x="842" y="410"/>
                    <a:pt x="849" y="431"/>
                    <a:pt x="852" y="439"/>
                  </a:cubicBezTo>
                  <a:cubicBezTo>
                    <a:pt x="848" y="438"/>
                    <a:pt x="842" y="444"/>
                    <a:pt x="829" y="447"/>
                  </a:cubicBezTo>
                  <a:cubicBezTo>
                    <a:pt x="824" y="447"/>
                    <a:pt x="819" y="450"/>
                    <a:pt x="816" y="451"/>
                  </a:cubicBezTo>
                  <a:cubicBezTo>
                    <a:pt x="814" y="451"/>
                    <a:pt x="812" y="453"/>
                    <a:pt x="812" y="453"/>
                  </a:cubicBezTo>
                  <a:cubicBezTo>
                    <a:pt x="812" y="453"/>
                    <a:pt x="806" y="463"/>
                    <a:pt x="810" y="466"/>
                  </a:cubicBezTo>
                  <a:cubicBezTo>
                    <a:pt x="813" y="468"/>
                    <a:pt x="816" y="473"/>
                    <a:pt x="817" y="476"/>
                  </a:cubicBezTo>
                  <a:cubicBezTo>
                    <a:pt x="817" y="479"/>
                    <a:pt x="822" y="497"/>
                    <a:pt x="822" y="500"/>
                  </a:cubicBezTo>
                  <a:cubicBezTo>
                    <a:pt x="822" y="503"/>
                    <a:pt x="822" y="507"/>
                    <a:pt x="826" y="507"/>
                  </a:cubicBezTo>
                  <a:cubicBezTo>
                    <a:pt x="829" y="507"/>
                    <a:pt x="830" y="508"/>
                    <a:pt x="832" y="511"/>
                  </a:cubicBezTo>
                  <a:cubicBezTo>
                    <a:pt x="833" y="514"/>
                    <a:pt x="835" y="524"/>
                    <a:pt x="835" y="524"/>
                  </a:cubicBezTo>
                  <a:cubicBezTo>
                    <a:pt x="839" y="522"/>
                    <a:pt x="848" y="514"/>
                    <a:pt x="851" y="518"/>
                  </a:cubicBezTo>
                  <a:cubicBezTo>
                    <a:pt x="854" y="521"/>
                    <a:pt x="864" y="525"/>
                    <a:pt x="864" y="525"/>
                  </a:cubicBezTo>
                  <a:cubicBezTo>
                    <a:pt x="866" y="523"/>
                    <a:pt x="866" y="520"/>
                    <a:pt x="866" y="520"/>
                  </a:cubicBezTo>
                  <a:cubicBezTo>
                    <a:pt x="866" y="520"/>
                    <a:pt x="866" y="515"/>
                    <a:pt x="873" y="513"/>
                  </a:cubicBezTo>
                  <a:cubicBezTo>
                    <a:pt x="880" y="511"/>
                    <a:pt x="883" y="507"/>
                    <a:pt x="883" y="507"/>
                  </a:cubicBezTo>
                  <a:cubicBezTo>
                    <a:pt x="886" y="503"/>
                    <a:pt x="888" y="492"/>
                    <a:pt x="888" y="489"/>
                  </a:cubicBezTo>
                  <a:cubicBezTo>
                    <a:pt x="887" y="486"/>
                    <a:pt x="888" y="480"/>
                    <a:pt x="888" y="480"/>
                  </a:cubicBezTo>
                  <a:cubicBezTo>
                    <a:pt x="885" y="476"/>
                    <a:pt x="885" y="476"/>
                    <a:pt x="885" y="476"/>
                  </a:cubicBezTo>
                  <a:cubicBezTo>
                    <a:pt x="885" y="476"/>
                    <a:pt x="881" y="472"/>
                    <a:pt x="881" y="467"/>
                  </a:cubicBezTo>
                  <a:cubicBezTo>
                    <a:pt x="881" y="462"/>
                    <a:pt x="879" y="459"/>
                    <a:pt x="881" y="455"/>
                  </a:cubicBezTo>
                  <a:cubicBezTo>
                    <a:pt x="883" y="451"/>
                    <a:pt x="888" y="441"/>
                    <a:pt x="888" y="441"/>
                  </a:cubicBezTo>
                  <a:cubicBezTo>
                    <a:pt x="885" y="433"/>
                    <a:pt x="883" y="427"/>
                    <a:pt x="881" y="425"/>
                  </a:cubicBezTo>
                  <a:cubicBezTo>
                    <a:pt x="886" y="423"/>
                    <a:pt x="890" y="419"/>
                    <a:pt x="890" y="419"/>
                  </a:cubicBezTo>
                  <a:cubicBezTo>
                    <a:pt x="895" y="418"/>
                    <a:pt x="897" y="417"/>
                    <a:pt x="898" y="413"/>
                  </a:cubicBezTo>
                  <a:cubicBezTo>
                    <a:pt x="898" y="412"/>
                    <a:pt x="898" y="410"/>
                    <a:pt x="899" y="408"/>
                  </a:cubicBezTo>
                  <a:cubicBezTo>
                    <a:pt x="900" y="403"/>
                    <a:pt x="902" y="397"/>
                    <a:pt x="902" y="397"/>
                  </a:cubicBezTo>
                  <a:cubicBezTo>
                    <a:pt x="905" y="396"/>
                    <a:pt x="909" y="394"/>
                    <a:pt x="911" y="396"/>
                  </a:cubicBezTo>
                  <a:cubicBezTo>
                    <a:pt x="913" y="398"/>
                    <a:pt x="921" y="403"/>
                    <a:pt x="923" y="406"/>
                  </a:cubicBezTo>
                  <a:cubicBezTo>
                    <a:pt x="924" y="406"/>
                    <a:pt x="924" y="407"/>
                    <a:pt x="925" y="407"/>
                  </a:cubicBezTo>
                  <a:cubicBezTo>
                    <a:pt x="927" y="408"/>
                    <a:pt x="929" y="408"/>
                    <a:pt x="929" y="408"/>
                  </a:cubicBezTo>
                  <a:cubicBezTo>
                    <a:pt x="936" y="408"/>
                    <a:pt x="936" y="408"/>
                    <a:pt x="936" y="408"/>
                  </a:cubicBezTo>
                  <a:cubicBezTo>
                    <a:pt x="936" y="408"/>
                    <a:pt x="939" y="411"/>
                    <a:pt x="943" y="410"/>
                  </a:cubicBezTo>
                  <a:cubicBezTo>
                    <a:pt x="947" y="410"/>
                    <a:pt x="951" y="412"/>
                    <a:pt x="951" y="412"/>
                  </a:cubicBezTo>
                  <a:cubicBezTo>
                    <a:pt x="959" y="413"/>
                    <a:pt x="959" y="413"/>
                    <a:pt x="959" y="413"/>
                  </a:cubicBezTo>
                  <a:cubicBezTo>
                    <a:pt x="961" y="414"/>
                    <a:pt x="966" y="418"/>
                    <a:pt x="968" y="423"/>
                  </a:cubicBezTo>
                  <a:cubicBezTo>
                    <a:pt x="968" y="423"/>
                    <a:pt x="968" y="424"/>
                    <a:pt x="968" y="424"/>
                  </a:cubicBezTo>
                  <a:cubicBezTo>
                    <a:pt x="969" y="430"/>
                    <a:pt x="974" y="432"/>
                    <a:pt x="974" y="432"/>
                  </a:cubicBezTo>
                  <a:cubicBezTo>
                    <a:pt x="974" y="432"/>
                    <a:pt x="971" y="420"/>
                    <a:pt x="972" y="417"/>
                  </a:cubicBezTo>
                  <a:cubicBezTo>
                    <a:pt x="973" y="415"/>
                    <a:pt x="970" y="413"/>
                    <a:pt x="968" y="411"/>
                  </a:cubicBezTo>
                  <a:cubicBezTo>
                    <a:pt x="966" y="409"/>
                    <a:pt x="964" y="408"/>
                    <a:pt x="962" y="406"/>
                  </a:cubicBezTo>
                  <a:cubicBezTo>
                    <a:pt x="960" y="403"/>
                    <a:pt x="964" y="403"/>
                    <a:pt x="968" y="404"/>
                  </a:cubicBezTo>
                  <a:cubicBezTo>
                    <a:pt x="969" y="404"/>
                    <a:pt x="970" y="405"/>
                    <a:pt x="972" y="405"/>
                  </a:cubicBezTo>
                  <a:cubicBezTo>
                    <a:pt x="970" y="402"/>
                    <a:pt x="970" y="402"/>
                    <a:pt x="970" y="402"/>
                  </a:cubicBezTo>
                  <a:cubicBezTo>
                    <a:pt x="970" y="402"/>
                    <a:pt x="973" y="400"/>
                    <a:pt x="968" y="400"/>
                  </a:cubicBezTo>
                  <a:cubicBezTo>
                    <a:pt x="967" y="400"/>
                    <a:pt x="966" y="401"/>
                    <a:pt x="965" y="401"/>
                  </a:cubicBezTo>
                  <a:cubicBezTo>
                    <a:pt x="957" y="402"/>
                    <a:pt x="929" y="390"/>
                    <a:pt x="929" y="390"/>
                  </a:cubicBezTo>
                  <a:cubicBezTo>
                    <a:pt x="929" y="390"/>
                    <a:pt x="927" y="389"/>
                    <a:pt x="925" y="389"/>
                  </a:cubicBezTo>
                  <a:cubicBezTo>
                    <a:pt x="922" y="387"/>
                    <a:pt x="917" y="385"/>
                    <a:pt x="916" y="381"/>
                  </a:cubicBezTo>
                  <a:cubicBezTo>
                    <a:pt x="911" y="377"/>
                    <a:pt x="911" y="376"/>
                    <a:pt x="916" y="370"/>
                  </a:cubicBezTo>
                  <a:cubicBezTo>
                    <a:pt x="916" y="370"/>
                    <a:pt x="922" y="372"/>
                    <a:pt x="925" y="374"/>
                  </a:cubicBezTo>
                  <a:cubicBezTo>
                    <a:pt x="925" y="374"/>
                    <a:pt x="925" y="374"/>
                    <a:pt x="925" y="374"/>
                  </a:cubicBezTo>
                  <a:cubicBezTo>
                    <a:pt x="929" y="376"/>
                    <a:pt x="949" y="381"/>
                    <a:pt x="962" y="383"/>
                  </a:cubicBezTo>
                  <a:cubicBezTo>
                    <a:pt x="962" y="383"/>
                    <a:pt x="965" y="386"/>
                    <a:pt x="967" y="389"/>
                  </a:cubicBezTo>
                  <a:cubicBezTo>
                    <a:pt x="967" y="390"/>
                    <a:pt x="967" y="390"/>
                    <a:pt x="968" y="391"/>
                  </a:cubicBezTo>
                  <a:cubicBezTo>
                    <a:pt x="970" y="393"/>
                    <a:pt x="972" y="395"/>
                    <a:pt x="975" y="397"/>
                  </a:cubicBezTo>
                  <a:cubicBezTo>
                    <a:pt x="978" y="399"/>
                    <a:pt x="985" y="403"/>
                    <a:pt x="988" y="405"/>
                  </a:cubicBezTo>
                  <a:cubicBezTo>
                    <a:pt x="991" y="407"/>
                    <a:pt x="991" y="407"/>
                    <a:pt x="995" y="404"/>
                  </a:cubicBezTo>
                  <a:cubicBezTo>
                    <a:pt x="995" y="404"/>
                    <a:pt x="995" y="408"/>
                    <a:pt x="995" y="412"/>
                  </a:cubicBezTo>
                  <a:cubicBezTo>
                    <a:pt x="997" y="413"/>
                    <a:pt x="1006" y="418"/>
                    <a:pt x="1008" y="420"/>
                  </a:cubicBezTo>
                  <a:cubicBezTo>
                    <a:pt x="1011" y="421"/>
                    <a:pt x="1010" y="417"/>
                    <a:pt x="1007" y="410"/>
                  </a:cubicBezTo>
                  <a:cubicBezTo>
                    <a:pt x="1005" y="403"/>
                    <a:pt x="1003" y="406"/>
                    <a:pt x="999" y="405"/>
                  </a:cubicBezTo>
                  <a:cubicBezTo>
                    <a:pt x="995" y="404"/>
                    <a:pt x="999" y="401"/>
                    <a:pt x="1002" y="401"/>
                  </a:cubicBezTo>
                  <a:cubicBezTo>
                    <a:pt x="1005" y="402"/>
                    <a:pt x="1005" y="400"/>
                    <a:pt x="1002" y="397"/>
                  </a:cubicBezTo>
                  <a:cubicBezTo>
                    <a:pt x="999" y="393"/>
                    <a:pt x="997" y="396"/>
                    <a:pt x="992" y="396"/>
                  </a:cubicBezTo>
                  <a:cubicBezTo>
                    <a:pt x="994" y="391"/>
                    <a:pt x="994" y="391"/>
                    <a:pt x="994" y="391"/>
                  </a:cubicBezTo>
                  <a:cubicBezTo>
                    <a:pt x="996" y="388"/>
                    <a:pt x="988" y="378"/>
                    <a:pt x="986" y="373"/>
                  </a:cubicBezTo>
                  <a:cubicBezTo>
                    <a:pt x="984" y="368"/>
                    <a:pt x="992" y="366"/>
                    <a:pt x="996" y="366"/>
                  </a:cubicBezTo>
                  <a:cubicBezTo>
                    <a:pt x="1000" y="367"/>
                    <a:pt x="996" y="356"/>
                    <a:pt x="996" y="351"/>
                  </a:cubicBezTo>
                  <a:cubicBezTo>
                    <a:pt x="997" y="347"/>
                    <a:pt x="990" y="350"/>
                    <a:pt x="988" y="348"/>
                  </a:cubicBezTo>
                  <a:cubicBezTo>
                    <a:pt x="986" y="345"/>
                    <a:pt x="973" y="328"/>
                    <a:pt x="972" y="323"/>
                  </a:cubicBezTo>
                  <a:cubicBezTo>
                    <a:pt x="972" y="321"/>
                    <a:pt x="970" y="317"/>
                    <a:pt x="968" y="313"/>
                  </a:cubicBezTo>
                  <a:cubicBezTo>
                    <a:pt x="966" y="311"/>
                    <a:pt x="964" y="308"/>
                    <a:pt x="963" y="308"/>
                  </a:cubicBezTo>
                  <a:cubicBezTo>
                    <a:pt x="960" y="306"/>
                    <a:pt x="959" y="302"/>
                    <a:pt x="959" y="292"/>
                  </a:cubicBezTo>
                  <a:cubicBezTo>
                    <a:pt x="961" y="295"/>
                    <a:pt x="963" y="297"/>
                    <a:pt x="968" y="294"/>
                  </a:cubicBezTo>
                  <a:cubicBezTo>
                    <a:pt x="968" y="294"/>
                    <a:pt x="968" y="294"/>
                    <a:pt x="968" y="294"/>
                  </a:cubicBezTo>
                  <a:cubicBezTo>
                    <a:pt x="969" y="296"/>
                    <a:pt x="971" y="301"/>
                    <a:pt x="978" y="302"/>
                  </a:cubicBezTo>
                  <a:cubicBezTo>
                    <a:pt x="984" y="303"/>
                    <a:pt x="979" y="299"/>
                    <a:pt x="978" y="295"/>
                  </a:cubicBezTo>
                  <a:cubicBezTo>
                    <a:pt x="977" y="292"/>
                    <a:pt x="976" y="291"/>
                    <a:pt x="972" y="291"/>
                  </a:cubicBezTo>
                  <a:cubicBezTo>
                    <a:pt x="969" y="290"/>
                    <a:pt x="970" y="287"/>
                    <a:pt x="968" y="283"/>
                  </a:cubicBezTo>
                  <a:cubicBezTo>
                    <a:pt x="967" y="283"/>
                    <a:pt x="967" y="283"/>
                    <a:pt x="967" y="282"/>
                  </a:cubicBezTo>
                  <a:cubicBezTo>
                    <a:pt x="963" y="278"/>
                    <a:pt x="965" y="270"/>
                    <a:pt x="965" y="261"/>
                  </a:cubicBezTo>
                  <a:cubicBezTo>
                    <a:pt x="965" y="261"/>
                    <a:pt x="966" y="262"/>
                    <a:pt x="968" y="265"/>
                  </a:cubicBezTo>
                  <a:cubicBezTo>
                    <a:pt x="971" y="269"/>
                    <a:pt x="975" y="277"/>
                    <a:pt x="978" y="286"/>
                  </a:cubicBezTo>
                  <a:cubicBezTo>
                    <a:pt x="978" y="286"/>
                    <a:pt x="990" y="286"/>
                    <a:pt x="998" y="285"/>
                  </a:cubicBezTo>
                  <a:cubicBezTo>
                    <a:pt x="1006" y="284"/>
                    <a:pt x="1003" y="285"/>
                    <a:pt x="1010" y="293"/>
                  </a:cubicBezTo>
                  <a:cubicBezTo>
                    <a:pt x="1010" y="295"/>
                    <a:pt x="1009" y="303"/>
                    <a:pt x="1012" y="313"/>
                  </a:cubicBezTo>
                  <a:cubicBezTo>
                    <a:pt x="1012" y="313"/>
                    <a:pt x="1008" y="317"/>
                    <a:pt x="1008" y="318"/>
                  </a:cubicBezTo>
                  <a:cubicBezTo>
                    <a:pt x="1007" y="318"/>
                    <a:pt x="1005" y="319"/>
                    <a:pt x="1000" y="316"/>
                  </a:cubicBezTo>
                  <a:cubicBezTo>
                    <a:pt x="999" y="323"/>
                    <a:pt x="999" y="323"/>
                    <a:pt x="999" y="323"/>
                  </a:cubicBezTo>
                  <a:cubicBezTo>
                    <a:pt x="999" y="323"/>
                    <a:pt x="999" y="331"/>
                    <a:pt x="1000" y="336"/>
                  </a:cubicBezTo>
                  <a:cubicBezTo>
                    <a:pt x="1001" y="341"/>
                    <a:pt x="1001" y="342"/>
                    <a:pt x="997" y="346"/>
                  </a:cubicBezTo>
                  <a:cubicBezTo>
                    <a:pt x="993" y="350"/>
                    <a:pt x="995" y="348"/>
                    <a:pt x="1001" y="350"/>
                  </a:cubicBezTo>
                  <a:cubicBezTo>
                    <a:pt x="1001" y="350"/>
                    <a:pt x="1001" y="362"/>
                    <a:pt x="997" y="370"/>
                  </a:cubicBezTo>
                  <a:cubicBezTo>
                    <a:pt x="997" y="370"/>
                    <a:pt x="996" y="370"/>
                    <a:pt x="999" y="373"/>
                  </a:cubicBezTo>
                  <a:cubicBezTo>
                    <a:pt x="1002" y="376"/>
                    <a:pt x="1005" y="381"/>
                    <a:pt x="1008" y="386"/>
                  </a:cubicBezTo>
                  <a:cubicBezTo>
                    <a:pt x="1011" y="390"/>
                    <a:pt x="1014" y="390"/>
                    <a:pt x="1022" y="396"/>
                  </a:cubicBezTo>
                  <a:cubicBezTo>
                    <a:pt x="1022" y="396"/>
                    <a:pt x="1022" y="396"/>
                    <a:pt x="1023" y="392"/>
                  </a:cubicBezTo>
                  <a:cubicBezTo>
                    <a:pt x="1024" y="388"/>
                    <a:pt x="1028" y="387"/>
                    <a:pt x="1031" y="389"/>
                  </a:cubicBezTo>
                  <a:cubicBezTo>
                    <a:pt x="1034" y="391"/>
                    <a:pt x="1040" y="375"/>
                    <a:pt x="1045" y="365"/>
                  </a:cubicBezTo>
                  <a:cubicBezTo>
                    <a:pt x="1045" y="366"/>
                    <a:pt x="1045" y="367"/>
                    <a:pt x="1047" y="369"/>
                  </a:cubicBezTo>
                  <a:cubicBezTo>
                    <a:pt x="1051" y="371"/>
                    <a:pt x="1056" y="384"/>
                    <a:pt x="1058" y="388"/>
                  </a:cubicBezTo>
                  <a:cubicBezTo>
                    <a:pt x="1059" y="392"/>
                    <a:pt x="1063" y="401"/>
                    <a:pt x="1069" y="414"/>
                  </a:cubicBezTo>
                  <a:cubicBezTo>
                    <a:pt x="1069" y="414"/>
                    <a:pt x="1066" y="421"/>
                    <a:pt x="1063" y="424"/>
                  </a:cubicBezTo>
                  <a:cubicBezTo>
                    <a:pt x="1060" y="427"/>
                    <a:pt x="1060" y="435"/>
                    <a:pt x="1060" y="443"/>
                  </a:cubicBezTo>
                  <a:cubicBezTo>
                    <a:pt x="1060" y="443"/>
                    <a:pt x="1050" y="449"/>
                    <a:pt x="1047" y="451"/>
                  </a:cubicBezTo>
                  <a:cubicBezTo>
                    <a:pt x="1045" y="453"/>
                    <a:pt x="1036" y="454"/>
                    <a:pt x="1032" y="455"/>
                  </a:cubicBezTo>
                  <a:cubicBezTo>
                    <a:pt x="1028" y="455"/>
                    <a:pt x="1025" y="457"/>
                    <a:pt x="1023" y="463"/>
                  </a:cubicBezTo>
                  <a:cubicBezTo>
                    <a:pt x="1023" y="463"/>
                    <a:pt x="1023" y="469"/>
                    <a:pt x="1023" y="472"/>
                  </a:cubicBezTo>
                  <a:cubicBezTo>
                    <a:pt x="1023" y="476"/>
                    <a:pt x="1028" y="484"/>
                    <a:pt x="1030" y="486"/>
                  </a:cubicBezTo>
                  <a:cubicBezTo>
                    <a:pt x="1032" y="489"/>
                    <a:pt x="1031" y="491"/>
                    <a:pt x="1028" y="494"/>
                  </a:cubicBezTo>
                  <a:cubicBezTo>
                    <a:pt x="1028" y="494"/>
                    <a:pt x="1016" y="496"/>
                    <a:pt x="1009" y="497"/>
                  </a:cubicBezTo>
                  <a:cubicBezTo>
                    <a:pt x="1009" y="497"/>
                    <a:pt x="1003" y="491"/>
                    <a:pt x="1001" y="491"/>
                  </a:cubicBezTo>
                  <a:cubicBezTo>
                    <a:pt x="999" y="490"/>
                    <a:pt x="986" y="495"/>
                    <a:pt x="982" y="496"/>
                  </a:cubicBezTo>
                  <a:cubicBezTo>
                    <a:pt x="979" y="497"/>
                    <a:pt x="973" y="499"/>
                    <a:pt x="968" y="496"/>
                  </a:cubicBezTo>
                  <a:cubicBezTo>
                    <a:pt x="967" y="495"/>
                    <a:pt x="967" y="495"/>
                    <a:pt x="967" y="495"/>
                  </a:cubicBezTo>
                  <a:cubicBezTo>
                    <a:pt x="967" y="495"/>
                    <a:pt x="966" y="486"/>
                    <a:pt x="966" y="482"/>
                  </a:cubicBezTo>
                  <a:cubicBezTo>
                    <a:pt x="967" y="479"/>
                    <a:pt x="966" y="477"/>
                    <a:pt x="962" y="473"/>
                  </a:cubicBezTo>
                  <a:cubicBezTo>
                    <a:pt x="957" y="470"/>
                    <a:pt x="958" y="473"/>
                    <a:pt x="956" y="460"/>
                  </a:cubicBezTo>
                  <a:cubicBezTo>
                    <a:pt x="955" y="464"/>
                    <a:pt x="952" y="463"/>
                    <a:pt x="948" y="462"/>
                  </a:cubicBezTo>
                  <a:cubicBezTo>
                    <a:pt x="948" y="462"/>
                    <a:pt x="948" y="462"/>
                    <a:pt x="946" y="466"/>
                  </a:cubicBezTo>
                  <a:cubicBezTo>
                    <a:pt x="944" y="469"/>
                    <a:pt x="941" y="474"/>
                    <a:pt x="936" y="475"/>
                  </a:cubicBezTo>
                  <a:cubicBezTo>
                    <a:pt x="934" y="476"/>
                    <a:pt x="930" y="479"/>
                    <a:pt x="925" y="483"/>
                  </a:cubicBezTo>
                  <a:cubicBezTo>
                    <a:pt x="921" y="487"/>
                    <a:pt x="916" y="491"/>
                    <a:pt x="911" y="495"/>
                  </a:cubicBezTo>
                  <a:cubicBezTo>
                    <a:pt x="904" y="500"/>
                    <a:pt x="901" y="505"/>
                    <a:pt x="899" y="509"/>
                  </a:cubicBezTo>
                  <a:cubicBezTo>
                    <a:pt x="898" y="511"/>
                    <a:pt x="897" y="513"/>
                    <a:pt x="896" y="515"/>
                  </a:cubicBezTo>
                  <a:cubicBezTo>
                    <a:pt x="894" y="521"/>
                    <a:pt x="890" y="524"/>
                    <a:pt x="885" y="527"/>
                  </a:cubicBezTo>
                  <a:cubicBezTo>
                    <a:pt x="879" y="531"/>
                    <a:pt x="874" y="532"/>
                    <a:pt x="868" y="530"/>
                  </a:cubicBezTo>
                  <a:cubicBezTo>
                    <a:pt x="862" y="529"/>
                    <a:pt x="861" y="537"/>
                    <a:pt x="862" y="547"/>
                  </a:cubicBezTo>
                  <a:cubicBezTo>
                    <a:pt x="862" y="556"/>
                    <a:pt x="857" y="562"/>
                    <a:pt x="853" y="566"/>
                  </a:cubicBezTo>
                  <a:cubicBezTo>
                    <a:pt x="850" y="569"/>
                    <a:pt x="850" y="574"/>
                    <a:pt x="850" y="577"/>
                  </a:cubicBezTo>
                  <a:cubicBezTo>
                    <a:pt x="850" y="580"/>
                    <a:pt x="848" y="594"/>
                    <a:pt x="853" y="609"/>
                  </a:cubicBezTo>
                  <a:cubicBezTo>
                    <a:pt x="845" y="623"/>
                    <a:pt x="845" y="623"/>
                    <a:pt x="845" y="623"/>
                  </a:cubicBezTo>
                  <a:cubicBezTo>
                    <a:pt x="845" y="623"/>
                    <a:pt x="835" y="634"/>
                    <a:pt x="833" y="640"/>
                  </a:cubicBezTo>
                  <a:cubicBezTo>
                    <a:pt x="830" y="646"/>
                    <a:pt x="827" y="653"/>
                    <a:pt x="826" y="659"/>
                  </a:cubicBezTo>
                  <a:cubicBezTo>
                    <a:pt x="825" y="666"/>
                    <a:pt x="824" y="681"/>
                    <a:pt x="821" y="687"/>
                  </a:cubicBezTo>
                  <a:cubicBezTo>
                    <a:pt x="817" y="693"/>
                    <a:pt x="820" y="693"/>
                    <a:pt x="814" y="721"/>
                  </a:cubicBezTo>
                  <a:cubicBezTo>
                    <a:pt x="818" y="724"/>
                    <a:pt x="822" y="733"/>
                    <a:pt x="828" y="747"/>
                  </a:cubicBezTo>
                  <a:cubicBezTo>
                    <a:pt x="826" y="757"/>
                    <a:pt x="825" y="768"/>
                    <a:pt x="827" y="778"/>
                  </a:cubicBezTo>
                  <a:cubicBezTo>
                    <a:pt x="824" y="781"/>
                    <a:pt x="822" y="784"/>
                    <a:pt x="819" y="792"/>
                  </a:cubicBezTo>
                  <a:cubicBezTo>
                    <a:pt x="823" y="794"/>
                    <a:pt x="824" y="797"/>
                    <a:pt x="830" y="802"/>
                  </a:cubicBezTo>
                  <a:cubicBezTo>
                    <a:pt x="830" y="802"/>
                    <a:pt x="828" y="806"/>
                    <a:pt x="828" y="808"/>
                  </a:cubicBezTo>
                  <a:cubicBezTo>
                    <a:pt x="828" y="810"/>
                    <a:pt x="828" y="814"/>
                    <a:pt x="830" y="815"/>
                  </a:cubicBezTo>
                  <a:cubicBezTo>
                    <a:pt x="832" y="816"/>
                    <a:pt x="845" y="822"/>
                    <a:pt x="847" y="826"/>
                  </a:cubicBezTo>
                  <a:cubicBezTo>
                    <a:pt x="849" y="831"/>
                    <a:pt x="857" y="835"/>
                    <a:pt x="862" y="838"/>
                  </a:cubicBezTo>
                  <a:cubicBezTo>
                    <a:pt x="868" y="841"/>
                    <a:pt x="867" y="845"/>
                    <a:pt x="870" y="853"/>
                  </a:cubicBezTo>
                  <a:cubicBezTo>
                    <a:pt x="870" y="853"/>
                    <a:pt x="880" y="856"/>
                    <a:pt x="884" y="858"/>
                  </a:cubicBezTo>
                  <a:cubicBezTo>
                    <a:pt x="886" y="858"/>
                    <a:pt x="894" y="861"/>
                    <a:pt x="899" y="866"/>
                  </a:cubicBezTo>
                  <a:cubicBezTo>
                    <a:pt x="899" y="866"/>
                    <a:pt x="900" y="866"/>
                    <a:pt x="900" y="867"/>
                  </a:cubicBezTo>
                  <a:cubicBezTo>
                    <a:pt x="904" y="872"/>
                    <a:pt x="917" y="871"/>
                    <a:pt x="921" y="871"/>
                  </a:cubicBezTo>
                  <a:cubicBezTo>
                    <a:pt x="922" y="871"/>
                    <a:pt x="924" y="871"/>
                    <a:pt x="925" y="871"/>
                  </a:cubicBezTo>
                  <a:cubicBezTo>
                    <a:pt x="927" y="871"/>
                    <a:pt x="929" y="869"/>
                    <a:pt x="930" y="867"/>
                  </a:cubicBezTo>
                  <a:cubicBezTo>
                    <a:pt x="932" y="864"/>
                    <a:pt x="937" y="859"/>
                    <a:pt x="940" y="860"/>
                  </a:cubicBezTo>
                  <a:cubicBezTo>
                    <a:pt x="943" y="860"/>
                    <a:pt x="946" y="858"/>
                    <a:pt x="954" y="852"/>
                  </a:cubicBezTo>
                  <a:cubicBezTo>
                    <a:pt x="958" y="848"/>
                    <a:pt x="960" y="845"/>
                    <a:pt x="968" y="848"/>
                  </a:cubicBezTo>
                  <a:cubicBezTo>
                    <a:pt x="968" y="848"/>
                    <a:pt x="968" y="848"/>
                    <a:pt x="968" y="848"/>
                  </a:cubicBezTo>
                  <a:cubicBezTo>
                    <a:pt x="971" y="846"/>
                    <a:pt x="987" y="826"/>
                    <a:pt x="992" y="821"/>
                  </a:cubicBezTo>
                  <a:cubicBezTo>
                    <a:pt x="998" y="816"/>
                    <a:pt x="1004" y="812"/>
                    <a:pt x="1014" y="805"/>
                  </a:cubicBezTo>
                  <a:cubicBezTo>
                    <a:pt x="1014" y="805"/>
                    <a:pt x="1024" y="811"/>
                    <a:pt x="1030" y="819"/>
                  </a:cubicBezTo>
                  <a:cubicBezTo>
                    <a:pt x="1030" y="819"/>
                    <a:pt x="1037" y="814"/>
                    <a:pt x="1039" y="810"/>
                  </a:cubicBezTo>
                  <a:cubicBezTo>
                    <a:pt x="1040" y="806"/>
                    <a:pt x="1044" y="804"/>
                    <a:pt x="1053" y="805"/>
                  </a:cubicBezTo>
                  <a:cubicBezTo>
                    <a:pt x="1054" y="824"/>
                    <a:pt x="1054" y="824"/>
                    <a:pt x="1054" y="824"/>
                  </a:cubicBezTo>
                  <a:cubicBezTo>
                    <a:pt x="1054" y="824"/>
                    <a:pt x="1054" y="835"/>
                    <a:pt x="1053" y="836"/>
                  </a:cubicBezTo>
                  <a:cubicBezTo>
                    <a:pt x="1053" y="837"/>
                    <a:pt x="1054" y="846"/>
                    <a:pt x="1048" y="857"/>
                  </a:cubicBezTo>
                  <a:cubicBezTo>
                    <a:pt x="1048" y="857"/>
                    <a:pt x="1056" y="870"/>
                    <a:pt x="1060" y="875"/>
                  </a:cubicBezTo>
                  <a:cubicBezTo>
                    <a:pt x="1065" y="880"/>
                    <a:pt x="1066" y="883"/>
                    <a:pt x="1069" y="885"/>
                  </a:cubicBezTo>
                  <a:cubicBezTo>
                    <a:pt x="1069" y="885"/>
                    <a:pt x="1067" y="901"/>
                    <a:pt x="1068" y="904"/>
                  </a:cubicBezTo>
                  <a:cubicBezTo>
                    <a:pt x="1068" y="907"/>
                    <a:pt x="1071" y="913"/>
                    <a:pt x="1068" y="917"/>
                  </a:cubicBezTo>
                  <a:cubicBezTo>
                    <a:pt x="1066" y="921"/>
                    <a:pt x="1066" y="923"/>
                    <a:pt x="1069" y="932"/>
                  </a:cubicBezTo>
                  <a:cubicBezTo>
                    <a:pt x="1069" y="932"/>
                    <a:pt x="1068" y="940"/>
                    <a:pt x="1065" y="942"/>
                  </a:cubicBezTo>
                  <a:cubicBezTo>
                    <a:pt x="1062" y="944"/>
                    <a:pt x="1060" y="954"/>
                    <a:pt x="1060" y="959"/>
                  </a:cubicBezTo>
                  <a:cubicBezTo>
                    <a:pt x="1060" y="964"/>
                    <a:pt x="1055" y="971"/>
                    <a:pt x="1051" y="976"/>
                  </a:cubicBezTo>
                  <a:cubicBezTo>
                    <a:pt x="1047" y="981"/>
                    <a:pt x="1044" y="990"/>
                    <a:pt x="1043" y="997"/>
                  </a:cubicBezTo>
                  <a:cubicBezTo>
                    <a:pt x="1041" y="1004"/>
                    <a:pt x="1038" y="1005"/>
                    <a:pt x="1041" y="1016"/>
                  </a:cubicBezTo>
                  <a:cubicBezTo>
                    <a:pt x="1041" y="1016"/>
                    <a:pt x="1038" y="1026"/>
                    <a:pt x="1039" y="1033"/>
                  </a:cubicBezTo>
                  <a:cubicBezTo>
                    <a:pt x="1040" y="1041"/>
                    <a:pt x="1033" y="1047"/>
                    <a:pt x="1030" y="1054"/>
                  </a:cubicBezTo>
                  <a:cubicBezTo>
                    <a:pt x="1030" y="1058"/>
                    <a:pt x="1024" y="1069"/>
                    <a:pt x="1021" y="1073"/>
                  </a:cubicBezTo>
                  <a:close/>
                  <a:moveTo>
                    <a:pt x="963" y="446"/>
                  </a:moveTo>
                  <a:cubicBezTo>
                    <a:pt x="964" y="445"/>
                    <a:pt x="966" y="445"/>
                    <a:pt x="968" y="446"/>
                  </a:cubicBezTo>
                  <a:cubicBezTo>
                    <a:pt x="970" y="446"/>
                    <a:pt x="972" y="447"/>
                    <a:pt x="974" y="446"/>
                  </a:cubicBezTo>
                  <a:cubicBezTo>
                    <a:pt x="977" y="445"/>
                    <a:pt x="977" y="441"/>
                    <a:pt x="975" y="439"/>
                  </a:cubicBezTo>
                  <a:cubicBezTo>
                    <a:pt x="973" y="438"/>
                    <a:pt x="969" y="434"/>
                    <a:pt x="968" y="433"/>
                  </a:cubicBezTo>
                  <a:cubicBezTo>
                    <a:pt x="968" y="432"/>
                    <a:pt x="968" y="432"/>
                    <a:pt x="968" y="432"/>
                  </a:cubicBezTo>
                  <a:cubicBezTo>
                    <a:pt x="968" y="432"/>
                    <a:pt x="965" y="436"/>
                    <a:pt x="963" y="439"/>
                  </a:cubicBezTo>
                  <a:cubicBezTo>
                    <a:pt x="962" y="442"/>
                    <a:pt x="960" y="442"/>
                    <a:pt x="959" y="443"/>
                  </a:cubicBezTo>
                  <a:cubicBezTo>
                    <a:pt x="959" y="445"/>
                    <a:pt x="961" y="448"/>
                    <a:pt x="963" y="446"/>
                  </a:cubicBezTo>
                  <a:close/>
                  <a:moveTo>
                    <a:pt x="914" y="417"/>
                  </a:moveTo>
                  <a:cubicBezTo>
                    <a:pt x="916" y="419"/>
                    <a:pt x="920" y="423"/>
                    <a:pt x="920" y="423"/>
                  </a:cubicBezTo>
                  <a:cubicBezTo>
                    <a:pt x="920" y="423"/>
                    <a:pt x="921" y="427"/>
                    <a:pt x="921" y="429"/>
                  </a:cubicBezTo>
                  <a:cubicBezTo>
                    <a:pt x="920" y="432"/>
                    <a:pt x="919" y="433"/>
                    <a:pt x="922" y="434"/>
                  </a:cubicBezTo>
                  <a:cubicBezTo>
                    <a:pt x="923" y="435"/>
                    <a:pt x="924" y="436"/>
                    <a:pt x="925" y="437"/>
                  </a:cubicBezTo>
                  <a:cubicBezTo>
                    <a:pt x="927" y="439"/>
                    <a:pt x="929" y="442"/>
                    <a:pt x="930" y="443"/>
                  </a:cubicBezTo>
                  <a:cubicBezTo>
                    <a:pt x="931" y="445"/>
                    <a:pt x="933" y="455"/>
                    <a:pt x="935" y="450"/>
                  </a:cubicBezTo>
                  <a:cubicBezTo>
                    <a:pt x="937" y="446"/>
                    <a:pt x="939" y="445"/>
                    <a:pt x="936" y="442"/>
                  </a:cubicBezTo>
                  <a:cubicBezTo>
                    <a:pt x="934" y="439"/>
                    <a:pt x="932" y="438"/>
                    <a:pt x="930" y="434"/>
                  </a:cubicBezTo>
                  <a:cubicBezTo>
                    <a:pt x="929" y="431"/>
                    <a:pt x="926" y="430"/>
                    <a:pt x="925" y="428"/>
                  </a:cubicBezTo>
                  <a:cubicBezTo>
                    <a:pt x="925" y="428"/>
                    <a:pt x="925" y="428"/>
                    <a:pt x="925" y="428"/>
                  </a:cubicBezTo>
                  <a:cubicBezTo>
                    <a:pt x="924" y="427"/>
                    <a:pt x="920" y="423"/>
                    <a:pt x="920" y="420"/>
                  </a:cubicBezTo>
                  <a:cubicBezTo>
                    <a:pt x="919" y="416"/>
                    <a:pt x="917" y="414"/>
                    <a:pt x="917" y="414"/>
                  </a:cubicBezTo>
                  <a:cubicBezTo>
                    <a:pt x="916" y="412"/>
                    <a:pt x="913" y="406"/>
                    <a:pt x="913" y="409"/>
                  </a:cubicBezTo>
                  <a:cubicBezTo>
                    <a:pt x="914" y="412"/>
                    <a:pt x="912" y="416"/>
                    <a:pt x="914" y="417"/>
                  </a:cubicBezTo>
                  <a:close/>
                  <a:moveTo>
                    <a:pt x="900" y="465"/>
                  </a:moveTo>
                  <a:cubicBezTo>
                    <a:pt x="902" y="466"/>
                    <a:pt x="901" y="461"/>
                    <a:pt x="901" y="461"/>
                  </a:cubicBezTo>
                  <a:cubicBezTo>
                    <a:pt x="900" y="460"/>
                    <a:pt x="899" y="459"/>
                    <a:pt x="899" y="460"/>
                  </a:cubicBezTo>
                  <a:cubicBezTo>
                    <a:pt x="898" y="460"/>
                    <a:pt x="898" y="461"/>
                    <a:pt x="897" y="462"/>
                  </a:cubicBezTo>
                  <a:cubicBezTo>
                    <a:pt x="896" y="463"/>
                    <a:pt x="897" y="464"/>
                    <a:pt x="899" y="464"/>
                  </a:cubicBezTo>
                  <a:cubicBezTo>
                    <a:pt x="899" y="464"/>
                    <a:pt x="900" y="465"/>
                    <a:pt x="900" y="465"/>
                  </a:cubicBezTo>
                  <a:close/>
                  <a:moveTo>
                    <a:pt x="817" y="363"/>
                  </a:moveTo>
                  <a:cubicBezTo>
                    <a:pt x="820" y="362"/>
                    <a:pt x="824" y="358"/>
                    <a:pt x="824" y="358"/>
                  </a:cubicBezTo>
                  <a:cubicBezTo>
                    <a:pt x="821" y="354"/>
                    <a:pt x="819" y="345"/>
                    <a:pt x="818" y="343"/>
                  </a:cubicBezTo>
                  <a:cubicBezTo>
                    <a:pt x="813" y="344"/>
                    <a:pt x="808" y="344"/>
                    <a:pt x="808" y="343"/>
                  </a:cubicBezTo>
                  <a:cubicBezTo>
                    <a:pt x="807" y="338"/>
                    <a:pt x="805" y="335"/>
                    <a:pt x="802" y="334"/>
                  </a:cubicBezTo>
                  <a:cubicBezTo>
                    <a:pt x="799" y="333"/>
                    <a:pt x="797" y="332"/>
                    <a:pt x="795" y="330"/>
                  </a:cubicBezTo>
                  <a:cubicBezTo>
                    <a:pt x="793" y="328"/>
                    <a:pt x="790" y="327"/>
                    <a:pt x="787" y="324"/>
                  </a:cubicBezTo>
                  <a:cubicBezTo>
                    <a:pt x="787" y="324"/>
                    <a:pt x="787" y="324"/>
                    <a:pt x="787" y="324"/>
                  </a:cubicBezTo>
                  <a:cubicBezTo>
                    <a:pt x="783" y="322"/>
                    <a:pt x="778" y="322"/>
                    <a:pt x="778" y="322"/>
                  </a:cubicBezTo>
                  <a:cubicBezTo>
                    <a:pt x="772" y="322"/>
                    <a:pt x="772" y="322"/>
                    <a:pt x="772" y="322"/>
                  </a:cubicBezTo>
                  <a:cubicBezTo>
                    <a:pt x="774" y="315"/>
                    <a:pt x="770" y="304"/>
                    <a:pt x="768" y="304"/>
                  </a:cubicBezTo>
                  <a:cubicBezTo>
                    <a:pt x="767" y="304"/>
                    <a:pt x="766" y="304"/>
                    <a:pt x="765" y="305"/>
                  </a:cubicBezTo>
                  <a:cubicBezTo>
                    <a:pt x="762" y="306"/>
                    <a:pt x="760" y="308"/>
                    <a:pt x="758" y="307"/>
                  </a:cubicBezTo>
                  <a:cubicBezTo>
                    <a:pt x="757" y="299"/>
                    <a:pt x="757" y="299"/>
                    <a:pt x="757" y="299"/>
                  </a:cubicBezTo>
                  <a:cubicBezTo>
                    <a:pt x="750" y="306"/>
                    <a:pt x="750" y="306"/>
                    <a:pt x="750" y="306"/>
                  </a:cubicBezTo>
                  <a:cubicBezTo>
                    <a:pt x="750" y="306"/>
                    <a:pt x="753" y="314"/>
                    <a:pt x="754" y="317"/>
                  </a:cubicBezTo>
                  <a:cubicBezTo>
                    <a:pt x="755" y="320"/>
                    <a:pt x="762" y="327"/>
                    <a:pt x="763" y="330"/>
                  </a:cubicBezTo>
                  <a:cubicBezTo>
                    <a:pt x="763" y="331"/>
                    <a:pt x="764" y="332"/>
                    <a:pt x="765" y="332"/>
                  </a:cubicBezTo>
                  <a:cubicBezTo>
                    <a:pt x="766" y="333"/>
                    <a:pt x="767" y="333"/>
                    <a:pt x="768" y="332"/>
                  </a:cubicBezTo>
                  <a:cubicBezTo>
                    <a:pt x="771" y="331"/>
                    <a:pt x="775" y="330"/>
                    <a:pt x="780" y="332"/>
                  </a:cubicBezTo>
                  <a:cubicBezTo>
                    <a:pt x="780" y="333"/>
                    <a:pt x="780" y="336"/>
                    <a:pt x="781" y="338"/>
                  </a:cubicBezTo>
                  <a:cubicBezTo>
                    <a:pt x="783" y="339"/>
                    <a:pt x="785" y="341"/>
                    <a:pt x="787" y="343"/>
                  </a:cubicBezTo>
                  <a:cubicBezTo>
                    <a:pt x="787" y="343"/>
                    <a:pt x="788" y="344"/>
                    <a:pt x="788" y="344"/>
                  </a:cubicBezTo>
                  <a:cubicBezTo>
                    <a:pt x="790" y="347"/>
                    <a:pt x="791" y="348"/>
                    <a:pt x="791" y="350"/>
                  </a:cubicBezTo>
                  <a:cubicBezTo>
                    <a:pt x="791" y="352"/>
                    <a:pt x="790" y="357"/>
                    <a:pt x="788" y="359"/>
                  </a:cubicBezTo>
                  <a:cubicBezTo>
                    <a:pt x="787" y="360"/>
                    <a:pt x="787" y="361"/>
                    <a:pt x="787" y="362"/>
                  </a:cubicBezTo>
                  <a:cubicBezTo>
                    <a:pt x="787" y="362"/>
                    <a:pt x="787" y="362"/>
                    <a:pt x="787" y="362"/>
                  </a:cubicBezTo>
                  <a:cubicBezTo>
                    <a:pt x="787" y="364"/>
                    <a:pt x="788" y="365"/>
                    <a:pt x="789" y="366"/>
                  </a:cubicBezTo>
                  <a:cubicBezTo>
                    <a:pt x="789" y="366"/>
                    <a:pt x="792" y="363"/>
                    <a:pt x="793" y="362"/>
                  </a:cubicBezTo>
                  <a:cubicBezTo>
                    <a:pt x="794" y="360"/>
                    <a:pt x="794" y="364"/>
                    <a:pt x="797" y="365"/>
                  </a:cubicBezTo>
                  <a:cubicBezTo>
                    <a:pt x="800" y="366"/>
                    <a:pt x="798" y="368"/>
                    <a:pt x="798" y="372"/>
                  </a:cubicBezTo>
                  <a:cubicBezTo>
                    <a:pt x="798" y="375"/>
                    <a:pt x="799" y="376"/>
                    <a:pt x="796" y="379"/>
                  </a:cubicBezTo>
                  <a:cubicBezTo>
                    <a:pt x="798" y="380"/>
                    <a:pt x="801" y="378"/>
                    <a:pt x="803" y="377"/>
                  </a:cubicBezTo>
                  <a:cubicBezTo>
                    <a:pt x="805" y="376"/>
                    <a:pt x="809" y="374"/>
                    <a:pt x="810" y="371"/>
                  </a:cubicBezTo>
                  <a:cubicBezTo>
                    <a:pt x="810" y="368"/>
                    <a:pt x="813" y="364"/>
                    <a:pt x="817" y="363"/>
                  </a:cubicBezTo>
                  <a:close/>
                  <a:moveTo>
                    <a:pt x="771" y="347"/>
                  </a:moveTo>
                  <a:cubicBezTo>
                    <a:pt x="771" y="347"/>
                    <a:pt x="768" y="345"/>
                    <a:pt x="771" y="340"/>
                  </a:cubicBezTo>
                  <a:cubicBezTo>
                    <a:pt x="771" y="340"/>
                    <a:pt x="767" y="337"/>
                    <a:pt x="765" y="335"/>
                  </a:cubicBezTo>
                  <a:cubicBezTo>
                    <a:pt x="763" y="335"/>
                    <a:pt x="762" y="334"/>
                    <a:pt x="762" y="335"/>
                  </a:cubicBezTo>
                  <a:cubicBezTo>
                    <a:pt x="759" y="335"/>
                    <a:pt x="757" y="336"/>
                    <a:pt x="758" y="340"/>
                  </a:cubicBezTo>
                  <a:cubicBezTo>
                    <a:pt x="758" y="340"/>
                    <a:pt x="758" y="340"/>
                    <a:pt x="754" y="338"/>
                  </a:cubicBezTo>
                  <a:cubicBezTo>
                    <a:pt x="751" y="337"/>
                    <a:pt x="756" y="345"/>
                    <a:pt x="757" y="349"/>
                  </a:cubicBezTo>
                  <a:cubicBezTo>
                    <a:pt x="757" y="349"/>
                    <a:pt x="755" y="351"/>
                    <a:pt x="752" y="352"/>
                  </a:cubicBezTo>
                  <a:cubicBezTo>
                    <a:pt x="749" y="354"/>
                    <a:pt x="751" y="356"/>
                    <a:pt x="753" y="359"/>
                  </a:cubicBezTo>
                  <a:cubicBezTo>
                    <a:pt x="756" y="361"/>
                    <a:pt x="754" y="362"/>
                    <a:pt x="760" y="360"/>
                  </a:cubicBezTo>
                  <a:cubicBezTo>
                    <a:pt x="760" y="360"/>
                    <a:pt x="760" y="368"/>
                    <a:pt x="758" y="371"/>
                  </a:cubicBezTo>
                  <a:cubicBezTo>
                    <a:pt x="757" y="374"/>
                    <a:pt x="757" y="374"/>
                    <a:pt x="762" y="378"/>
                  </a:cubicBezTo>
                  <a:cubicBezTo>
                    <a:pt x="762" y="378"/>
                    <a:pt x="763" y="377"/>
                    <a:pt x="765" y="376"/>
                  </a:cubicBezTo>
                  <a:cubicBezTo>
                    <a:pt x="766" y="375"/>
                    <a:pt x="769" y="373"/>
                    <a:pt x="769" y="372"/>
                  </a:cubicBezTo>
                  <a:cubicBezTo>
                    <a:pt x="770" y="369"/>
                    <a:pt x="775" y="367"/>
                    <a:pt x="778" y="366"/>
                  </a:cubicBezTo>
                  <a:cubicBezTo>
                    <a:pt x="780" y="364"/>
                    <a:pt x="776" y="358"/>
                    <a:pt x="775" y="356"/>
                  </a:cubicBezTo>
                  <a:cubicBezTo>
                    <a:pt x="774" y="355"/>
                    <a:pt x="772" y="350"/>
                    <a:pt x="771" y="347"/>
                  </a:cubicBezTo>
                  <a:close/>
                  <a:moveTo>
                    <a:pt x="742" y="99"/>
                  </a:moveTo>
                  <a:cubicBezTo>
                    <a:pt x="737" y="94"/>
                    <a:pt x="734" y="93"/>
                    <a:pt x="729" y="95"/>
                  </a:cubicBezTo>
                  <a:cubicBezTo>
                    <a:pt x="724" y="97"/>
                    <a:pt x="714" y="90"/>
                    <a:pt x="708" y="89"/>
                  </a:cubicBezTo>
                  <a:cubicBezTo>
                    <a:pt x="708" y="89"/>
                    <a:pt x="708" y="89"/>
                    <a:pt x="708" y="89"/>
                  </a:cubicBezTo>
                  <a:cubicBezTo>
                    <a:pt x="702" y="88"/>
                    <a:pt x="682" y="78"/>
                    <a:pt x="678" y="76"/>
                  </a:cubicBezTo>
                  <a:cubicBezTo>
                    <a:pt x="675" y="74"/>
                    <a:pt x="670" y="71"/>
                    <a:pt x="674" y="76"/>
                  </a:cubicBezTo>
                  <a:cubicBezTo>
                    <a:pt x="677" y="80"/>
                    <a:pt x="700" y="90"/>
                    <a:pt x="705" y="94"/>
                  </a:cubicBezTo>
                  <a:cubicBezTo>
                    <a:pt x="706" y="95"/>
                    <a:pt x="707" y="95"/>
                    <a:pt x="708" y="96"/>
                  </a:cubicBezTo>
                  <a:cubicBezTo>
                    <a:pt x="712" y="98"/>
                    <a:pt x="713" y="99"/>
                    <a:pt x="716" y="98"/>
                  </a:cubicBezTo>
                  <a:cubicBezTo>
                    <a:pt x="716" y="98"/>
                    <a:pt x="724" y="101"/>
                    <a:pt x="728" y="104"/>
                  </a:cubicBezTo>
                  <a:cubicBezTo>
                    <a:pt x="732" y="107"/>
                    <a:pt x="732" y="104"/>
                    <a:pt x="735" y="101"/>
                  </a:cubicBezTo>
                  <a:cubicBezTo>
                    <a:pt x="741" y="103"/>
                    <a:pt x="747" y="103"/>
                    <a:pt x="742" y="99"/>
                  </a:cubicBezTo>
                  <a:close/>
                  <a:moveTo>
                    <a:pt x="672" y="254"/>
                  </a:moveTo>
                  <a:cubicBezTo>
                    <a:pt x="668" y="251"/>
                    <a:pt x="664" y="249"/>
                    <a:pt x="661" y="249"/>
                  </a:cubicBezTo>
                  <a:cubicBezTo>
                    <a:pt x="659" y="249"/>
                    <a:pt x="658" y="250"/>
                    <a:pt x="658" y="253"/>
                  </a:cubicBezTo>
                  <a:cubicBezTo>
                    <a:pt x="644" y="256"/>
                    <a:pt x="643" y="262"/>
                    <a:pt x="639" y="259"/>
                  </a:cubicBezTo>
                  <a:cubicBezTo>
                    <a:pt x="638" y="259"/>
                    <a:pt x="638" y="259"/>
                    <a:pt x="638" y="259"/>
                  </a:cubicBezTo>
                  <a:cubicBezTo>
                    <a:pt x="634" y="256"/>
                    <a:pt x="631" y="253"/>
                    <a:pt x="629" y="260"/>
                  </a:cubicBezTo>
                  <a:cubicBezTo>
                    <a:pt x="627" y="267"/>
                    <a:pt x="627" y="267"/>
                    <a:pt x="627" y="267"/>
                  </a:cubicBezTo>
                  <a:cubicBezTo>
                    <a:pt x="632" y="267"/>
                    <a:pt x="635" y="270"/>
                    <a:pt x="639" y="272"/>
                  </a:cubicBezTo>
                  <a:cubicBezTo>
                    <a:pt x="640" y="272"/>
                    <a:pt x="641" y="273"/>
                    <a:pt x="642" y="272"/>
                  </a:cubicBezTo>
                  <a:cubicBezTo>
                    <a:pt x="642" y="272"/>
                    <a:pt x="640" y="280"/>
                    <a:pt x="646" y="280"/>
                  </a:cubicBezTo>
                  <a:cubicBezTo>
                    <a:pt x="652" y="279"/>
                    <a:pt x="654" y="279"/>
                    <a:pt x="659" y="277"/>
                  </a:cubicBezTo>
                  <a:cubicBezTo>
                    <a:pt x="660" y="276"/>
                    <a:pt x="660" y="276"/>
                    <a:pt x="661" y="276"/>
                  </a:cubicBezTo>
                  <a:cubicBezTo>
                    <a:pt x="664" y="273"/>
                    <a:pt x="666" y="270"/>
                    <a:pt x="670" y="270"/>
                  </a:cubicBezTo>
                  <a:cubicBezTo>
                    <a:pt x="673" y="270"/>
                    <a:pt x="675" y="268"/>
                    <a:pt x="675" y="264"/>
                  </a:cubicBezTo>
                  <a:cubicBezTo>
                    <a:pt x="676" y="260"/>
                    <a:pt x="680" y="258"/>
                    <a:pt x="672" y="254"/>
                  </a:cubicBezTo>
                  <a:close/>
                  <a:moveTo>
                    <a:pt x="661" y="127"/>
                  </a:moveTo>
                  <a:cubicBezTo>
                    <a:pt x="663" y="128"/>
                    <a:pt x="665" y="129"/>
                    <a:pt x="665" y="129"/>
                  </a:cubicBezTo>
                  <a:cubicBezTo>
                    <a:pt x="665" y="129"/>
                    <a:pt x="666" y="125"/>
                    <a:pt x="662" y="125"/>
                  </a:cubicBezTo>
                  <a:cubicBezTo>
                    <a:pt x="661" y="125"/>
                    <a:pt x="661" y="125"/>
                    <a:pt x="661" y="125"/>
                  </a:cubicBezTo>
                  <a:cubicBezTo>
                    <a:pt x="656" y="124"/>
                    <a:pt x="655" y="125"/>
                    <a:pt x="659" y="127"/>
                  </a:cubicBezTo>
                  <a:cubicBezTo>
                    <a:pt x="660" y="127"/>
                    <a:pt x="660" y="127"/>
                    <a:pt x="661" y="127"/>
                  </a:cubicBezTo>
                  <a:close/>
                  <a:moveTo>
                    <a:pt x="649" y="124"/>
                  </a:moveTo>
                  <a:cubicBezTo>
                    <a:pt x="649" y="124"/>
                    <a:pt x="643" y="124"/>
                    <a:pt x="639" y="125"/>
                  </a:cubicBezTo>
                  <a:cubicBezTo>
                    <a:pt x="636" y="125"/>
                    <a:pt x="633" y="126"/>
                    <a:pt x="633" y="127"/>
                  </a:cubicBezTo>
                  <a:cubicBezTo>
                    <a:pt x="631" y="128"/>
                    <a:pt x="635" y="133"/>
                    <a:pt x="638" y="134"/>
                  </a:cubicBezTo>
                  <a:cubicBezTo>
                    <a:pt x="639" y="134"/>
                    <a:pt x="639" y="134"/>
                    <a:pt x="639" y="134"/>
                  </a:cubicBezTo>
                  <a:cubicBezTo>
                    <a:pt x="642" y="134"/>
                    <a:pt x="650" y="135"/>
                    <a:pt x="653" y="133"/>
                  </a:cubicBezTo>
                  <a:cubicBezTo>
                    <a:pt x="654" y="137"/>
                    <a:pt x="650" y="138"/>
                    <a:pt x="654" y="138"/>
                  </a:cubicBezTo>
                  <a:cubicBezTo>
                    <a:pt x="657" y="139"/>
                    <a:pt x="659" y="139"/>
                    <a:pt x="661" y="138"/>
                  </a:cubicBezTo>
                  <a:cubicBezTo>
                    <a:pt x="662" y="137"/>
                    <a:pt x="663" y="136"/>
                    <a:pt x="661" y="135"/>
                  </a:cubicBezTo>
                  <a:cubicBezTo>
                    <a:pt x="661" y="135"/>
                    <a:pt x="661" y="135"/>
                    <a:pt x="660" y="134"/>
                  </a:cubicBezTo>
                  <a:cubicBezTo>
                    <a:pt x="655" y="131"/>
                    <a:pt x="649" y="124"/>
                    <a:pt x="649" y="124"/>
                  </a:cubicBezTo>
                  <a:close/>
                  <a:moveTo>
                    <a:pt x="640" y="1030"/>
                  </a:moveTo>
                  <a:cubicBezTo>
                    <a:pt x="640" y="1030"/>
                    <a:pt x="639" y="1030"/>
                    <a:pt x="639" y="1030"/>
                  </a:cubicBezTo>
                  <a:cubicBezTo>
                    <a:pt x="636" y="1029"/>
                    <a:pt x="631" y="1028"/>
                    <a:pt x="629" y="1029"/>
                  </a:cubicBezTo>
                  <a:cubicBezTo>
                    <a:pt x="626" y="1030"/>
                    <a:pt x="624" y="1029"/>
                    <a:pt x="621" y="1028"/>
                  </a:cubicBezTo>
                  <a:cubicBezTo>
                    <a:pt x="621" y="1027"/>
                    <a:pt x="620" y="1027"/>
                    <a:pt x="619" y="1026"/>
                  </a:cubicBezTo>
                  <a:cubicBezTo>
                    <a:pt x="616" y="1025"/>
                    <a:pt x="608" y="1019"/>
                    <a:pt x="602" y="1016"/>
                  </a:cubicBezTo>
                  <a:cubicBezTo>
                    <a:pt x="601" y="1016"/>
                    <a:pt x="600" y="1015"/>
                    <a:pt x="599" y="1014"/>
                  </a:cubicBezTo>
                  <a:cubicBezTo>
                    <a:pt x="595" y="1012"/>
                    <a:pt x="592" y="1010"/>
                    <a:pt x="588" y="1011"/>
                  </a:cubicBezTo>
                  <a:cubicBezTo>
                    <a:pt x="585" y="1012"/>
                    <a:pt x="582" y="1013"/>
                    <a:pt x="577" y="1010"/>
                  </a:cubicBezTo>
                  <a:cubicBezTo>
                    <a:pt x="572" y="1007"/>
                    <a:pt x="565" y="1007"/>
                    <a:pt x="558" y="1007"/>
                  </a:cubicBezTo>
                  <a:cubicBezTo>
                    <a:pt x="550" y="1007"/>
                    <a:pt x="548" y="1005"/>
                    <a:pt x="544" y="1002"/>
                  </a:cubicBezTo>
                  <a:cubicBezTo>
                    <a:pt x="539" y="999"/>
                    <a:pt x="526" y="995"/>
                    <a:pt x="518" y="993"/>
                  </a:cubicBezTo>
                  <a:cubicBezTo>
                    <a:pt x="511" y="990"/>
                    <a:pt x="508" y="990"/>
                    <a:pt x="502" y="990"/>
                  </a:cubicBezTo>
                  <a:cubicBezTo>
                    <a:pt x="496" y="991"/>
                    <a:pt x="495" y="997"/>
                    <a:pt x="491" y="1001"/>
                  </a:cubicBezTo>
                  <a:cubicBezTo>
                    <a:pt x="488" y="1004"/>
                    <a:pt x="486" y="1005"/>
                    <a:pt x="483" y="1004"/>
                  </a:cubicBezTo>
                  <a:cubicBezTo>
                    <a:pt x="479" y="1003"/>
                    <a:pt x="477" y="1003"/>
                    <a:pt x="475" y="998"/>
                  </a:cubicBezTo>
                  <a:cubicBezTo>
                    <a:pt x="475" y="998"/>
                    <a:pt x="479" y="999"/>
                    <a:pt x="485" y="998"/>
                  </a:cubicBezTo>
                  <a:cubicBezTo>
                    <a:pt x="490" y="997"/>
                    <a:pt x="497" y="987"/>
                    <a:pt x="497" y="987"/>
                  </a:cubicBezTo>
                  <a:cubicBezTo>
                    <a:pt x="495" y="988"/>
                    <a:pt x="485" y="984"/>
                    <a:pt x="482" y="982"/>
                  </a:cubicBezTo>
                  <a:cubicBezTo>
                    <a:pt x="479" y="981"/>
                    <a:pt x="476" y="976"/>
                    <a:pt x="474" y="984"/>
                  </a:cubicBezTo>
                  <a:cubicBezTo>
                    <a:pt x="474" y="984"/>
                    <a:pt x="474" y="985"/>
                    <a:pt x="474" y="985"/>
                  </a:cubicBezTo>
                  <a:cubicBezTo>
                    <a:pt x="472" y="995"/>
                    <a:pt x="472" y="989"/>
                    <a:pt x="469" y="994"/>
                  </a:cubicBezTo>
                  <a:cubicBezTo>
                    <a:pt x="467" y="992"/>
                    <a:pt x="468" y="990"/>
                    <a:pt x="468" y="987"/>
                  </a:cubicBezTo>
                  <a:cubicBezTo>
                    <a:pt x="467" y="985"/>
                    <a:pt x="461" y="985"/>
                    <a:pt x="470" y="979"/>
                  </a:cubicBezTo>
                  <a:cubicBezTo>
                    <a:pt x="470" y="979"/>
                    <a:pt x="472" y="977"/>
                    <a:pt x="474" y="974"/>
                  </a:cubicBezTo>
                  <a:cubicBezTo>
                    <a:pt x="476" y="971"/>
                    <a:pt x="479" y="968"/>
                    <a:pt x="481" y="966"/>
                  </a:cubicBezTo>
                  <a:cubicBezTo>
                    <a:pt x="485" y="963"/>
                    <a:pt x="478" y="961"/>
                    <a:pt x="476" y="958"/>
                  </a:cubicBezTo>
                  <a:cubicBezTo>
                    <a:pt x="475" y="957"/>
                    <a:pt x="475" y="956"/>
                    <a:pt x="474" y="954"/>
                  </a:cubicBezTo>
                  <a:cubicBezTo>
                    <a:pt x="473" y="952"/>
                    <a:pt x="472" y="950"/>
                    <a:pt x="472" y="947"/>
                  </a:cubicBezTo>
                  <a:cubicBezTo>
                    <a:pt x="470" y="942"/>
                    <a:pt x="463" y="940"/>
                    <a:pt x="461" y="938"/>
                  </a:cubicBezTo>
                  <a:cubicBezTo>
                    <a:pt x="458" y="937"/>
                    <a:pt x="458" y="937"/>
                    <a:pt x="452" y="933"/>
                  </a:cubicBezTo>
                  <a:cubicBezTo>
                    <a:pt x="451" y="932"/>
                    <a:pt x="451" y="932"/>
                    <a:pt x="451" y="932"/>
                  </a:cubicBezTo>
                  <a:cubicBezTo>
                    <a:pt x="449" y="930"/>
                    <a:pt x="447" y="926"/>
                    <a:pt x="439" y="924"/>
                  </a:cubicBezTo>
                  <a:cubicBezTo>
                    <a:pt x="438" y="923"/>
                    <a:pt x="437" y="923"/>
                    <a:pt x="436" y="923"/>
                  </a:cubicBezTo>
                  <a:cubicBezTo>
                    <a:pt x="435" y="922"/>
                    <a:pt x="434" y="922"/>
                    <a:pt x="434" y="922"/>
                  </a:cubicBezTo>
                  <a:cubicBezTo>
                    <a:pt x="433" y="922"/>
                    <a:pt x="433" y="922"/>
                    <a:pt x="433" y="921"/>
                  </a:cubicBezTo>
                  <a:cubicBezTo>
                    <a:pt x="431" y="920"/>
                    <a:pt x="430" y="919"/>
                    <a:pt x="428" y="919"/>
                  </a:cubicBezTo>
                  <a:cubicBezTo>
                    <a:pt x="426" y="918"/>
                    <a:pt x="425" y="919"/>
                    <a:pt x="423" y="918"/>
                  </a:cubicBezTo>
                  <a:cubicBezTo>
                    <a:pt x="421" y="918"/>
                    <a:pt x="418" y="918"/>
                    <a:pt x="414" y="918"/>
                  </a:cubicBezTo>
                  <a:cubicBezTo>
                    <a:pt x="414" y="918"/>
                    <a:pt x="414" y="918"/>
                    <a:pt x="413" y="918"/>
                  </a:cubicBezTo>
                  <a:cubicBezTo>
                    <a:pt x="412" y="918"/>
                    <a:pt x="411" y="918"/>
                    <a:pt x="410" y="918"/>
                  </a:cubicBezTo>
                  <a:cubicBezTo>
                    <a:pt x="410" y="918"/>
                    <a:pt x="410" y="918"/>
                    <a:pt x="410" y="918"/>
                  </a:cubicBezTo>
                  <a:cubicBezTo>
                    <a:pt x="409" y="918"/>
                    <a:pt x="409" y="917"/>
                    <a:pt x="408" y="917"/>
                  </a:cubicBezTo>
                  <a:cubicBezTo>
                    <a:pt x="405" y="917"/>
                    <a:pt x="403" y="917"/>
                    <a:pt x="402" y="918"/>
                  </a:cubicBezTo>
                  <a:cubicBezTo>
                    <a:pt x="401" y="918"/>
                    <a:pt x="400" y="918"/>
                    <a:pt x="399" y="918"/>
                  </a:cubicBezTo>
                  <a:cubicBezTo>
                    <a:pt x="399" y="918"/>
                    <a:pt x="396" y="916"/>
                    <a:pt x="393" y="913"/>
                  </a:cubicBezTo>
                  <a:cubicBezTo>
                    <a:pt x="392" y="911"/>
                    <a:pt x="391" y="909"/>
                    <a:pt x="391" y="907"/>
                  </a:cubicBezTo>
                  <a:cubicBezTo>
                    <a:pt x="391" y="901"/>
                    <a:pt x="385" y="898"/>
                    <a:pt x="382" y="896"/>
                  </a:cubicBezTo>
                  <a:cubicBezTo>
                    <a:pt x="381" y="895"/>
                    <a:pt x="379" y="893"/>
                    <a:pt x="377" y="891"/>
                  </a:cubicBezTo>
                  <a:cubicBezTo>
                    <a:pt x="377" y="890"/>
                    <a:pt x="376" y="889"/>
                    <a:pt x="375" y="889"/>
                  </a:cubicBezTo>
                  <a:cubicBezTo>
                    <a:pt x="374" y="888"/>
                    <a:pt x="373" y="887"/>
                    <a:pt x="371" y="887"/>
                  </a:cubicBezTo>
                  <a:cubicBezTo>
                    <a:pt x="369" y="886"/>
                    <a:pt x="368" y="885"/>
                    <a:pt x="368" y="885"/>
                  </a:cubicBezTo>
                  <a:cubicBezTo>
                    <a:pt x="366" y="885"/>
                    <a:pt x="362" y="885"/>
                    <a:pt x="361" y="883"/>
                  </a:cubicBezTo>
                  <a:cubicBezTo>
                    <a:pt x="360" y="882"/>
                    <a:pt x="360" y="878"/>
                    <a:pt x="362" y="874"/>
                  </a:cubicBezTo>
                  <a:cubicBezTo>
                    <a:pt x="362" y="874"/>
                    <a:pt x="355" y="870"/>
                    <a:pt x="352" y="868"/>
                  </a:cubicBezTo>
                  <a:cubicBezTo>
                    <a:pt x="351" y="868"/>
                    <a:pt x="351" y="867"/>
                    <a:pt x="350" y="867"/>
                  </a:cubicBezTo>
                  <a:cubicBezTo>
                    <a:pt x="348" y="867"/>
                    <a:pt x="347" y="865"/>
                    <a:pt x="346" y="863"/>
                  </a:cubicBezTo>
                  <a:cubicBezTo>
                    <a:pt x="345" y="861"/>
                    <a:pt x="344" y="862"/>
                    <a:pt x="340" y="860"/>
                  </a:cubicBezTo>
                  <a:cubicBezTo>
                    <a:pt x="338" y="862"/>
                    <a:pt x="337" y="860"/>
                    <a:pt x="333" y="860"/>
                  </a:cubicBezTo>
                  <a:cubicBezTo>
                    <a:pt x="328" y="859"/>
                    <a:pt x="323" y="858"/>
                    <a:pt x="319" y="859"/>
                  </a:cubicBezTo>
                  <a:cubicBezTo>
                    <a:pt x="319" y="859"/>
                    <a:pt x="319" y="859"/>
                    <a:pt x="319" y="859"/>
                  </a:cubicBezTo>
                  <a:cubicBezTo>
                    <a:pt x="317" y="857"/>
                    <a:pt x="312" y="853"/>
                    <a:pt x="309" y="852"/>
                  </a:cubicBezTo>
                  <a:cubicBezTo>
                    <a:pt x="307" y="850"/>
                    <a:pt x="305" y="852"/>
                    <a:pt x="302" y="851"/>
                  </a:cubicBezTo>
                  <a:cubicBezTo>
                    <a:pt x="299" y="849"/>
                    <a:pt x="296" y="849"/>
                    <a:pt x="290" y="849"/>
                  </a:cubicBezTo>
                  <a:cubicBezTo>
                    <a:pt x="288" y="847"/>
                    <a:pt x="287" y="844"/>
                    <a:pt x="285" y="844"/>
                  </a:cubicBezTo>
                  <a:cubicBezTo>
                    <a:pt x="282" y="844"/>
                    <a:pt x="278" y="838"/>
                    <a:pt x="275" y="835"/>
                  </a:cubicBezTo>
                  <a:cubicBezTo>
                    <a:pt x="275" y="835"/>
                    <a:pt x="272" y="833"/>
                    <a:pt x="269" y="834"/>
                  </a:cubicBezTo>
                  <a:cubicBezTo>
                    <a:pt x="271" y="837"/>
                    <a:pt x="269" y="838"/>
                    <a:pt x="269" y="841"/>
                  </a:cubicBezTo>
                  <a:cubicBezTo>
                    <a:pt x="268" y="841"/>
                    <a:pt x="268" y="841"/>
                    <a:pt x="268" y="841"/>
                  </a:cubicBezTo>
                  <a:cubicBezTo>
                    <a:pt x="266" y="842"/>
                    <a:pt x="266" y="842"/>
                    <a:pt x="264" y="843"/>
                  </a:cubicBezTo>
                  <a:cubicBezTo>
                    <a:pt x="262" y="845"/>
                    <a:pt x="261" y="846"/>
                    <a:pt x="255" y="845"/>
                  </a:cubicBezTo>
                  <a:cubicBezTo>
                    <a:pt x="252" y="843"/>
                    <a:pt x="252" y="840"/>
                    <a:pt x="252" y="839"/>
                  </a:cubicBezTo>
                  <a:cubicBezTo>
                    <a:pt x="252" y="837"/>
                    <a:pt x="257" y="825"/>
                    <a:pt x="259" y="822"/>
                  </a:cubicBezTo>
                  <a:cubicBezTo>
                    <a:pt x="261" y="819"/>
                    <a:pt x="263" y="820"/>
                    <a:pt x="260" y="818"/>
                  </a:cubicBezTo>
                  <a:cubicBezTo>
                    <a:pt x="260" y="818"/>
                    <a:pt x="260" y="816"/>
                    <a:pt x="256" y="820"/>
                  </a:cubicBezTo>
                  <a:cubicBezTo>
                    <a:pt x="253" y="824"/>
                    <a:pt x="245" y="822"/>
                    <a:pt x="240" y="827"/>
                  </a:cubicBezTo>
                  <a:cubicBezTo>
                    <a:pt x="233" y="832"/>
                    <a:pt x="225" y="828"/>
                    <a:pt x="220" y="829"/>
                  </a:cubicBezTo>
                  <a:cubicBezTo>
                    <a:pt x="214" y="830"/>
                    <a:pt x="216" y="830"/>
                    <a:pt x="217" y="838"/>
                  </a:cubicBezTo>
                  <a:cubicBezTo>
                    <a:pt x="217" y="838"/>
                    <a:pt x="213" y="840"/>
                    <a:pt x="211" y="842"/>
                  </a:cubicBezTo>
                  <a:cubicBezTo>
                    <a:pt x="211" y="842"/>
                    <a:pt x="211" y="843"/>
                    <a:pt x="211" y="843"/>
                  </a:cubicBezTo>
                  <a:cubicBezTo>
                    <a:pt x="210" y="845"/>
                    <a:pt x="204" y="845"/>
                    <a:pt x="199" y="844"/>
                  </a:cubicBezTo>
                  <a:cubicBezTo>
                    <a:pt x="199" y="844"/>
                    <a:pt x="198" y="844"/>
                    <a:pt x="197" y="844"/>
                  </a:cubicBezTo>
                  <a:cubicBezTo>
                    <a:pt x="190" y="839"/>
                    <a:pt x="188" y="837"/>
                    <a:pt x="186" y="833"/>
                  </a:cubicBezTo>
                  <a:cubicBezTo>
                    <a:pt x="184" y="829"/>
                    <a:pt x="185" y="828"/>
                    <a:pt x="178" y="828"/>
                  </a:cubicBezTo>
                  <a:cubicBezTo>
                    <a:pt x="171" y="829"/>
                    <a:pt x="164" y="829"/>
                    <a:pt x="162" y="830"/>
                  </a:cubicBezTo>
                  <a:cubicBezTo>
                    <a:pt x="161" y="830"/>
                    <a:pt x="161" y="828"/>
                    <a:pt x="158" y="824"/>
                  </a:cubicBezTo>
                  <a:cubicBezTo>
                    <a:pt x="155" y="821"/>
                    <a:pt x="153" y="815"/>
                    <a:pt x="150" y="813"/>
                  </a:cubicBezTo>
                  <a:cubicBezTo>
                    <a:pt x="147" y="810"/>
                    <a:pt x="147" y="809"/>
                    <a:pt x="147" y="807"/>
                  </a:cubicBezTo>
                  <a:cubicBezTo>
                    <a:pt x="144" y="803"/>
                    <a:pt x="144" y="800"/>
                    <a:pt x="144" y="800"/>
                  </a:cubicBezTo>
                  <a:cubicBezTo>
                    <a:pt x="147" y="794"/>
                    <a:pt x="146" y="794"/>
                    <a:pt x="146" y="790"/>
                  </a:cubicBezTo>
                  <a:cubicBezTo>
                    <a:pt x="147" y="786"/>
                    <a:pt x="147" y="783"/>
                    <a:pt x="149" y="779"/>
                  </a:cubicBezTo>
                  <a:cubicBezTo>
                    <a:pt x="151" y="774"/>
                    <a:pt x="152" y="767"/>
                    <a:pt x="152" y="767"/>
                  </a:cubicBezTo>
                  <a:cubicBezTo>
                    <a:pt x="154" y="763"/>
                    <a:pt x="151" y="762"/>
                    <a:pt x="153" y="760"/>
                  </a:cubicBezTo>
                  <a:cubicBezTo>
                    <a:pt x="155" y="756"/>
                    <a:pt x="154" y="756"/>
                    <a:pt x="152" y="754"/>
                  </a:cubicBezTo>
                  <a:cubicBezTo>
                    <a:pt x="150" y="752"/>
                    <a:pt x="146" y="750"/>
                    <a:pt x="146" y="748"/>
                  </a:cubicBezTo>
                  <a:cubicBezTo>
                    <a:pt x="146" y="745"/>
                    <a:pt x="143" y="741"/>
                    <a:pt x="139" y="740"/>
                  </a:cubicBezTo>
                  <a:cubicBezTo>
                    <a:pt x="136" y="739"/>
                    <a:pt x="133" y="739"/>
                    <a:pt x="132" y="737"/>
                  </a:cubicBezTo>
                  <a:cubicBezTo>
                    <a:pt x="130" y="735"/>
                    <a:pt x="132" y="736"/>
                    <a:pt x="125" y="735"/>
                  </a:cubicBezTo>
                  <a:cubicBezTo>
                    <a:pt x="119" y="734"/>
                    <a:pt x="115" y="732"/>
                    <a:pt x="114" y="731"/>
                  </a:cubicBezTo>
                  <a:cubicBezTo>
                    <a:pt x="113" y="729"/>
                    <a:pt x="111" y="727"/>
                    <a:pt x="111" y="727"/>
                  </a:cubicBezTo>
                  <a:cubicBezTo>
                    <a:pt x="116" y="723"/>
                    <a:pt x="116" y="721"/>
                    <a:pt x="116" y="720"/>
                  </a:cubicBezTo>
                  <a:cubicBezTo>
                    <a:pt x="117" y="718"/>
                    <a:pt x="117" y="718"/>
                    <a:pt x="117" y="718"/>
                  </a:cubicBezTo>
                  <a:cubicBezTo>
                    <a:pt x="117" y="713"/>
                    <a:pt x="117" y="712"/>
                    <a:pt x="118" y="709"/>
                  </a:cubicBezTo>
                  <a:cubicBezTo>
                    <a:pt x="119" y="706"/>
                    <a:pt x="120" y="702"/>
                    <a:pt x="120" y="702"/>
                  </a:cubicBezTo>
                  <a:cubicBezTo>
                    <a:pt x="122" y="704"/>
                    <a:pt x="123" y="707"/>
                    <a:pt x="123" y="707"/>
                  </a:cubicBezTo>
                  <a:cubicBezTo>
                    <a:pt x="126" y="706"/>
                    <a:pt x="125" y="703"/>
                    <a:pt x="126" y="700"/>
                  </a:cubicBezTo>
                  <a:cubicBezTo>
                    <a:pt x="127" y="697"/>
                    <a:pt x="127" y="691"/>
                    <a:pt x="130" y="690"/>
                  </a:cubicBezTo>
                  <a:cubicBezTo>
                    <a:pt x="133" y="683"/>
                    <a:pt x="134" y="685"/>
                    <a:pt x="136" y="681"/>
                  </a:cubicBezTo>
                  <a:cubicBezTo>
                    <a:pt x="139" y="678"/>
                    <a:pt x="139" y="678"/>
                    <a:pt x="136" y="674"/>
                  </a:cubicBezTo>
                  <a:cubicBezTo>
                    <a:pt x="133" y="671"/>
                    <a:pt x="134" y="668"/>
                    <a:pt x="127" y="668"/>
                  </a:cubicBezTo>
                  <a:cubicBezTo>
                    <a:pt x="121" y="668"/>
                    <a:pt x="121" y="666"/>
                    <a:pt x="117" y="666"/>
                  </a:cubicBezTo>
                  <a:cubicBezTo>
                    <a:pt x="112" y="666"/>
                    <a:pt x="111" y="666"/>
                    <a:pt x="110" y="670"/>
                  </a:cubicBezTo>
                  <a:cubicBezTo>
                    <a:pt x="109" y="674"/>
                    <a:pt x="106" y="680"/>
                    <a:pt x="106" y="680"/>
                  </a:cubicBezTo>
                  <a:cubicBezTo>
                    <a:pt x="104" y="690"/>
                    <a:pt x="96" y="689"/>
                    <a:pt x="96" y="689"/>
                  </a:cubicBezTo>
                  <a:cubicBezTo>
                    <a:pt x="94" y="683"/>
                    <a:pt x="94" y="682"/>
                    <a:pt x="88" y="683"/>
                  </a:cubicBezTo>
                  <a:cubicBezTo>
                    <a:pt x="82" y="683"/>
                    <a:pt x="75" y="681"/>
                    <a:pt x="75" y="681"/>
                  </a:cubicBezTo>
                  <a:cubicBezTo>
                    <a:pt x="72" y="673"/>
                    <a:pt x="71" y="673"/>
                    <a:pt x="69" y="668"/>
                  </a:cubicBezTo>
                  <a:cubicBezTo>
                    <a:pt x="68" y="663"/>
                    <a:pt x="66" y="661"/>
                    <a:pt x="66" y="657"/>
                  </a:cubicBezTo>
                  <a:cubicBezTo>
                    <a:pt x="69" y="650"/>
                    <a:pt x="67" y="649"/>
                    <a:pt x="66" y="643"/>
                  </a:cubicBezTo>
                  <a:cubicBezTo>
                    <a:pt x="66" y="638"/>
                    <a:pt x="66" y="630"/>
                    <a:pt x="66" y="630"/>
                  </a:cubicBezTo>
                  <a:cubicBezTo>
                    <a:pt x="69" y="622"/>
                    <a:pt x="70" y="619"/>
                    <a:pt x="69" y="615"/>
                  </a:cubicBezTo>
                  <a:cubicBezTo>
                    <a:pt x="69" y="611"/>
                    <a:pt x="73" y="606"/>
                    <a:pt x="73" y="606"/>
                  </a:cubicBezTo>
                  <a:cubicBezTo>
                    <a:pt x="72" y="601"/>
                    <a:pt x="72" y="601"/>
                    <a:pt x="74" y="599"/>
                  </a:cubicBezTo>
                  <a:cubicBezTo>
                    <a:pt x="76" y="597"/>
                    <a:pt x="83" y="589"/>
                    <a:pt x="83" y="589"/>
                  </a:cubicBezTo>
                  <a:cubicBezTo>
                    <a:pt x="85" y="583"/>
                    <a:pt x="86" y="579"/>
                    <a:pt x="87" y="574"/>
                  </a:cubicBezTo>
                  <a:cubicBezTo>
                    <a:pt x="89" y="569"/>
                    <a:pt x="89" y="564"/>
                    <a:pt x="95" y="565"/>
                  </a:cubicBezTo>
                  <a:cubicBezTo>
                    <a:pt x="102" y="566"/>
                    <a:pt x="116" y="563"/>
                    <a:pt x="112" y="560"/>
                  </a:cubicBezTo>
                  <a:cubicBezTo>
                    <a:pt x="108" y="558"/>
                    <a:pt x="125" y="566"/>
                    <a:pt x="125" y="566"/>
                  </a:cubicBezTo>
                  <a:cubicBezTo>
                    <a:pt x="125" y="566"/>
                    <a:pt x="128" y="561"/>
                    <a:pt x="131" y="568"/>
                  </a:cubicBezTo>
                  <a:cubicBezTo>
                    <a:pt x="135" y="574"/>
                    <a:pt x="145" y="578"/>
                    <a:pt x="145" y="578"/>
                  </a:cubicBezTo>
                  <a:cubicBezTo>
                    <a:pt x="145" y="578"/>
                    <a:pt x="144" y="567"/>
                    <a:pt x="150" y="574"/>
                  </a:cubicBezTo>
                  <a:cubicBezTo>
                    <a:pt x="156" y="580"/>
                    <a:pt x="151" y="576"/>
                    <a:pt x="160" y="577"/>
                  </a:cubicBezTo>
                  <a:cubicBezTo>
                    <a:pt x="169" y="578"/>
                    <a:pt x="168" y="570"/>
                    <a:pt x="172" y="579"/>
                  </a:cubicBezTo>
                  <a:cubicBezTo>
                    <a:pt x="177" y="589"/>
                    <a:pt x="186" y="591"/>
                    <a:pt x="188" y="592"/>
                  </a:cubicBezTo>
                  <a:cubicBezTo>
                    <a:pt x="191" y="592"/>
                    <a:pt x="193" y="602"/>
                    <a:pt x="193" y="606"/>
                  </a:cubicBezTo>
                  <a:cubicBezTo>
                    <a:pt x="193" y="610"/>
                    <a:pt x="189" y="618"/>
                    <a:pt x="190" y="619"/>
                  </a:cubicBezTo>
                  <a:cubicBezTo>
                    <a:pt x="191" y="621"/>
                    <a:pt x="193" y="641"/>
                    <a:pt x="192" y="643"/>
                  </a:cubicBezTo>
                  <a:cubicBezTo>
                    <a:pt x="190" y="652"/>
                    <a:pt x="193" y="658"/>
                    <a:pt x="199" y="656"/>
                  </a:cubicBezTo>
                  <a:cubicBezTo>
                    <a:pt x="199" y="656"/>
                    <a:pt x="199" y="656"/>
                    <a:pt x="199" y="656"/>
                  </a:cubicBezTo>
                  <a:cubicBezTo>
                    <a:pt x="202" y="654"/>
                    <a:pt x="204" y="652"/>
                    <a:pt x="204" y="647"/>
                  </a:cubicBezTo>
                  <a:cubicBezTo>
                    <a:pt x="205" y="641"/>
                    <a:pt x="208" y="645"/>
                    <a:pt x="208" y="634"/>
                  </a:cubicBezTo>
                  <a:cubicBezTo>
                    <a:pt x="208" y="623"/>
                    <a:pt x="208" y="604"/>
                    <a:pt x="208" y="600"/>
                  </a:cubicBezTo>
                  <a:cubicBezTo>
                    <a:pt x="209" y="596"/>
                    <a:pt x="210" y="591"/>
                    <a:pt x="210" y="591"/>
                  </a:cubicBezTo>
                  <a:cubicBezTo>
                    <a:pt x="210" y="590"/>
                    <a:pt x="211" y="590"/>
                    <a:pt x="211" y="589"/>
                  </a:cubicBezTo>
                  <a:cubicBezTo>
                    <a:pt x="215" y="585"/>
                    <a:pt x="219" y="579"/>
                    <a:pt x="219" y="579"/>
                  </a:cubicBezTo>
                  <a:cubicBezTo>
                    <a:pt x="222" y="572"/>
                    <a:pt x="231" y="573"/>
                    <a:pt x="239" y="571"/>
                  </a:cubicBezTo>
                  <a:cubicBezTo>
                    <a:pt x="247" y="568"/>
                    <a:pt x="257" y="564"/>
                    <a:pt x="260" y="562"/>
                  </a:cubicBezTo>
                  <a:cubicBezTo>
                    <a:pt x="261" y="562"/>
                    <a:pt x="265" y="559"/>
                    <a:pt x="268" y="557"/>
                  </a:cubicBezTo>
                  <a:cubicBezTo>
                    <a:pt x="269" y="555"/>
                    <a:pt x="271" y="554"/>
                    <a:pt x="271" y="554"/>
                  </a:cubicBezTo>
                  <a:cubicBezTo>
                    <a:pt x="272" y="545"/>
                    <a:pt x="275" y="542"/>
                    <a:pt x="273" y="540"/>
                  </a:cubicBezTo>
                  <a:cubicBezTo>
                    <a:pt x="270" y="537"/>
                    <a:pt x="269" y="537"/>
                    <a:pt x="269" y="537"/>
                  </a:cubicBezTo>
                  <a:cubicBezTo>
                    <a:pt x="272" y="532"/>
                    <a:pt x="274" y="529"/>
                    <a:pt x="273" y="528"/>
                  </a:cubicBezTo>
                  <a:cubicBezTo>
                    <a:pt x="273" y="526"/>
                    <a:pt x="269" y="518"/>
                    <a:pt x="269" y="518"/>
                  </a:cubicBezTo>
                  <a:cubicBezTo>
                    <a:pt x="273" y="521"/>
                    <a:pt x="275" y="522"/>
                    <a:pt x="275" y="524"/>
                  </a:cubicBezTo>
                  <a:cubicBezTo>
                    <a:pt x="275" y="524"/>
                    <a:pt x="275" y="524"/>
                    <a:pt x="275" y="524"/>
                  </a:cubicBezTo>
                  <a:cubicBezTo>
                    <a:pt x="275" y="524"/>
                    <a:pt x="275" y="522"/>
                    <a:pt x="275" y="521"/>
                  </a:cubicBezTo>
                  <a:cubicBezTo>
                    <a:pt x="277" y="519"/>
                    <a:pt x="276" y="518"/>
                    <a:pt x="277" y="516"/>
                  </a:cubicBezTo>
                  <a:cubicBezTo>
                    <a:pt x="277" y="513"/>
                    <a:pt x="279" y="513"/>
                    <a:pt x="281" y="512"/>
                  </a:cubicBezTo>
                  <a:cubicBezTo>
                    <a:pt x="283" y="511"/>
                    <a:pt x="283" y="511"/>
                    <a:pt x="282" y="514"/>
                  </a:cubicBezTo>
                  <a:cubicBezTo>
                    <a:pt x="280" y="516"/>
                    <a:pt x="277" y="520"/>
                    <a:pt x="277" y="520"/>
                  </a:cubicBezTo>
                  <a:cubicBezTo>
                    <a:pt x="277" y="520"/>
                    <a:pt x="276" y="524"/>
                    <a:pt x="276" y="527"/>
                  </a:cubicBezTo>
                  <a:cubicBezTo>
                    <a:pt x="276" y="529"/>
                    <a:pt x="273" y="529"/>
                    <a:pt x="275" y="532"/>
                  </a:cubicBezTo>
                  <a:cubicBezTo>
                    <a:pt x="278" y="534"/>
                    <a:pt x="279" y="535"/>
                    <a:pt x="281" y="531"/>
                  </a:cubicBezTo>
                  <a:cubicBezTo>
                    <a:pt x="282" y="527"/>
                    <a:pt x="285" y="528"/>
                    <a:pt x="285" y="526"/>
                  </a:cubicBezTo>
                  <a:cubicBezTo>
                    <a:pt x="286" y="524"/>
                    <a:pt x="288" y="520"/>
                    <a:pt x="287" y="518"/>
                  </a:cubicBezTo>
                  <a:cubicBezTo>
                    <a:pt x="286" y="516"/>
                    <a:pt x="286" y="511"/>
                    <a:pt x="286" y="511"/>
                  </a:cubicBezTo>
                  <a:cubicBezTo>
                    <a:pt x="288" y="514"/>
                    <a:pt x="289" y="520"/>
                    <a:pt x="289" y="520"/>
                  </a:cubicBezTo>
                  <a:cubicBezTo>
                    <a:pt x="293" y="516"/>
                    <a:pt x="293" y="514"/>
                    <a:pt x="295" y="513"/>
                  </a:cubicBezTo>
                  <a:cubicBezTo>
                    <a:pt x="298" y="512"/>
                    <a:pt x="300" y="510"/>
                    <a:pt x="300" y="509"/>
                  </a:cubicBezTo>
                  <a:cubicBezTo>
                    <a:pt x="299" y="507"/>
                    <a:pt x="300" y="503"/>
                    <a:pt x="300" y="503"/>
                  </a:cubicBezTo>
                  <a:cubicBezTo>
                    <a:pt x="302" y="501"/>
                    <a:pt x="310" y="499"/>
                    <a:pt x="311" y="499"/>
                  </a:cubicBezTo>
                  <a:cubicBezTo>
                    <a:pt x="312" y="499"/>
                    <a:pt x="313" y="498"/>
                    <a:pt x="316" y="499"/>
                  </a:cubicBezTo>
                  <a:cubicBezTo>
                    <a:pt x="317" y="499"/>
                    <a:pt x="318" y="500"/>
                    <a:pt x="319" y="500"/>
                  </a:cubicBezTo>
                  <a:cubicBezTo>
                    <a:pt x="320" y="500"/>
                    <a:pt x="321" y="500"/>
                    <a:pt x="322" y="499"/>
                  </a:cubicBezTo>
                  <a:cubicBezTo>
                    <a:pt x="324" y="497"/>
                    <a:pt x="328" y="499"/>
                    <a:pt x="332" y="500"/>
                  </a:cubicBezTo>
                  <a:cubicBezTo>
                    <a:pt x="335" y="500"/>
                    <a:pt x="337" y="500"/>
                    <a:pt x="337" y="497"/>
                  </a:cubicBezTo>
                  <a:cubicBezTo>
                    <a:pt x="335" y="500"/>
                    <a:pt x="334" y="498"/>
                    <a:pt x="332" y="495"/>
                  </a:cubicBezTo>
                  <a:cubicBezTo>
                    <a:pt x="330" y="493"/>
                    <a:pt x="329" y="491"/>
                    <a:pt x="329" y="491"/>
                  </a:cubicBezTo>
                  <a:cubicBezTo>
                    <a:pt x="333" y="488"/>
                    <a:pt x="334" y="486"/>
                    <a:pt x="334" y="484"/>
                  </a:cubicBezTo>
                  <a:cubicBezTo>
                    <a:pt x="335" y="481"/>
                    <a:pt x="337" y="478"/>
                    <a:pt x="339" y="478"/>
                  </a:cubicBezTo>
                  <a:cubicBezTo>
                    <a:pt x="343" y="477"/>
                    <a:pt x="347" y="478"/>
                    <a:pt x="348" y="476"/>
                  </a:cubicBezTo>
                  <a:cubicBezTo>
                    <a:pt x="349" y="476"/>
                    <a:pt x="350" y="475"/>
                    <a:pt x="352" y="475"/>
                  </a:cubicBezTo>
                  <a:cubicBezTo>
                    <a:pt x="354" y="475"/>
                    <a:pt x="356" y="474"/>
                    <a:pt x="357" y="474"/>
                  </a:cubicBezTo>
                  <a:cubicBezTo>
                    <a:pt x="359" y="474"/>
                    <a:pt x="365" y="472"/>
                    <a:pt x="365" y="472"/>
                  </a:cubicBezTo>
                  <a:cubicBezTo>
                    <a:pt x="364" y="469"/>
                    <a:pt x="367" y="468"/>
                    <a:pt x="369" y="467"/>
                  </a:cubicBezTo>
                  <a:cubicBezTo>
                    <a:pt x="370" y="467"/>
                    <a:pt x="370" y="467"/>
                    <a:pt x="371" y="467"/>
                  </a:cubicBezTo>
                  <a:cubicBezTo>
                    <a:pt x="373" y="466"/>
                    <a:pt x="375" y="466"/>
                    <a:pt x="377" y="466"/>
                  </a:cubicBezTo>
                  <a:cubicBezTo>
                    <a:pt x="382" y="466"/>
                    <a:pt x="387" y="468"/>
                    <a:pt x="391" y="470"/>
                  </a:cubicBezTo>
                  <a:cubicBezTo>
                    <a:pt x="391" y="470"/>
                    <a:pt x="382" y="474"/>
                    <a:pt x="377" y="476"/>
                  </a:cubicBezTo>
                  <a:cubicBezTo>
                    <a:pt x="376" y="476"/>
                    <a:pt x="376" y="476"/>
                    <a:pt x="375" y="476"/>
                  </a:cubicBezTo>
                  <a:cubicBezTo>
                    <a:pt x="371" y="478"/>
                    <a:pt x="373" y="483"/>
                    <a:pt x="374" y="488"/>
                  </a:cubicBezTo>
                  <a:cubicBezTo>
                    <a:pt x="374" y="490"/>
                    <a:pt x="376" y="490"/>
                    <a:pt x="377" y="488"/>
                  </a:cubicBezTo>
                  <a:cubicBezTo>
                    <a:pt x="379" y="487"/>
                    <a:pt x="382" y="483"/>
                    <a:pt x="383" y="480"/>
                  </a:cubicBezTo>
                  <a:cubicBezTo>
                    <a:pt x="385" y="477"/>
                    <a:pt x="389" y="476"/>
                    <a:pt x="393" y="475"/>
                  </a:cubicBezTo>
                  <a:cubicBezTo>
                    <a:pt x="396" y="475"/>
                    <a:pt x="398" y="475"/>
                    <a:pt x="402" y="475"/>
                  </a:cubicBezTo>
                  <a:cubicBezTo>
                    <a:pt x="403" y="475"/>
                    <a:pt x="404" y="475"/>
                    <a:pt x="406" y="474"/>
                  </a:cubicBezTo>
                  <a:cubicBezTo>
                    <a:pt x="408" y="474"/>
                    <a:pt x="408" y="474"/>
                    <a:pt x="408" y="474"/>
                  </a:cubicBezTo>
                  <a:cubicBezTo>
                    <a:pt x="409" y="474"/>
                    <a:pt x="410" y="474"/>
                    <a:pt x="410" y="474"/>
                  </a:cubicBezTo>
                  <a:cubicBezTo>
                    <a:pt x="412" y="474"/>
                    <a:pt x="413" y="474"/>
                    <a:pt x="413" y="474"/>
                  </a:cubicBezTo>
                  <a:cubicBezTo>
                    <a:pt x="414" y="474"/>
                    <a:pt x="414" y="474"/>
                    <a:pt x="413" y="473"/>
                  </a:cubicBezTo>
                  <a:cubicBezTo>
                    <a:pt x="413" y="473"/>
                    <a:pt x="412" y="473"/>
                    <a:pt x="412" y="473"/>
                  </a:cubicBezTo>
                  <a:cubicBezTo>
                    <a:pt x="412" y="473"/>
                    <a:pt x="411" y="473"/>
                    <a:pt x="410" y="472"/>
                  </a:cubicBezTo>
                  <a:cubicBezTo>
                    <a:pt x="410" y="471"/>
                    <a:pt x="409" y="470"/>
                    <a:pt x="408" y="469"/>
                  </a:cubicBezTo>
                  <a:cubicBezTo>
                    <a:pt x="407" y="469"/>
                    <a:pt x="407" y="469"/>
                    <a:pt x="407" y="469"/>
                  </a:cubicBezTo>
                  <a:cubicBezTo>
                    <a:pt x="406" y="469"/>
                    <a:pt x="404" y="468"/>
                    <a:pt x="402" y="467"/>
                  </a:cubicBezTo>
                  <a:cubicBezTo>
                    <a:pt x="399" y="466"/>
                    <a:pt x="395" y="464"/>
                    <a:pt x="393" y="463"/>
                  </a:cubicBezTo>
                  <a:cubicBezTo>
                    <a:pt x="393" y="463"/>
                    <a:pt x="392" y="463"/>
                    <a:pt x="392" y="463"/>
                  </a:cubicBezTo>
                  <a:cubicBezTo>
                    <a:pt x="389" y="464"/>
                    <a:pt x="387" y="455"/>
                    <a:pt x="387" y="455"/>
                  </a:cubicBezTo>
                  <a:cubicBezTo>
                    <a:pt x="387" y="455"/>
                    <a:pt x="385" y="449"/>
                    <a:pt x="388" y="445"/>
                  </a:cubicBezTo>
                  <a:cubicBezTo>
                    <a:pt x="391" y="442"/>
                    <a:pt x="387" y="440"/>
                    <a:pt x="379" y="437"/>
                  </a:cubicBezTo>
                  <a:cubicBezTo>
                    <a:pt x="379" y="437"/>
                    <a:pt x="386" y="434"/>
                    <a:pt x="390" y="436"/>
                  </a:cubicBezTo>
                  <a:cubicBezTo>
                    <a:pt x="391" y="436"/>
                    <a:pt x="392" y="436"/>
                    <a:pt x="393" y="435"/>
                  </a:cubicBezTo>
                  <a:cubicBezTo>
                    <a:pt x="394" y="433"/>
                    <a:pt x="395" y="429"/>
                    <a:pt x="394" y="427"/>
                  </a:cubicBezTo>
                  <a:cubicBezTo>
                    <a:pt x="394" y="427"/>
                    <a:pt x="394" y="426"/>
                    <a:pt x="393" y="426"/>
                  </a:cubicBezTo>
                  <a:cubicBezTo>
                    <a:pt x="391" y="424"/>
                    <a:pt x="384" y="426"/>
                    <a:pt x="378" y="429"/>
                  </a:cubicBezTo>
                  <a:cubicBezTo>
                    <a:pt x="378" y="429"/>
                    <a:pt x="377" y="429"/>
                    <a:pt x="377" y="429"/>
                  </a:cubicBezTo>
                  <a:cubicBezTo>
                    <a:pt x="374" y="430"/>
                    <a:pt x="373" y="430"/>
                    <a:pt x="371" y="430"/>
                  </a:cubicBezTo>
                  <a:cubicBezTo>
                    <a:pt x="369" y="430"/>
                    <a:pt x="366" y="430"/>
                    <a:pt x="360" y="430"/>
                  </a:cubicBezTo>
                  <a:cubicBezTo>
                    <a:pt x="360" y="430"/>
                    <a:pt x="366" y="424"/>
                    <a:pt x="369" y="425"/>
                  </a:cubicBezTo>
                  <a:cubicBezTo>
                    <a:pt x="369" y="425"/>
                    <a:pt x="370" y="425"/>
                    <a:pt x="371" y="424"/>
                  </a:cubicBezTo>
                  <a:cubicBezTo>
                    <a:pt x="373" y="424"/>
                    <a:pt x="375" y="423"/>
                    <a:pt x="377" y="422"/>
                  </a:cubicBezTo>
                  <a:cubicBezTo>
                    <a:pt x="379" y="421"/>
                    <a:pt x="381" y="419"/>
                    <a:pt x="382" y="417"/>
                  </a:cubicBezTo>
                  <a:cubicBezTo>
                    <a:pt x="384" y="412"/>
                    <a:pt x="384" y="412"/>
                    <a:pt x="387" y="414"/>
                  </a:cubicBezTo>
                  <a:cubicBezTo>
                    <a:pt x="387" y="414"/>
                    <a:pt x="390" y="416"/>
                    <a:pt x="393" y="416"/>
                  </a:cubicBezTo>
                  <a:cubicBezTo>
                    <a:pt x="395" y="416"/>
                    <a:pt x="396" y="415"/>
                    <a:pt x="398" y="415"/>
                  </a:cubicBezTo>
                  <a:cubicBezTo>
                    <a:pt x="399" y="414"/>
                    <a:pt x="400" y="414"/>
                    <a:pt x="402" y="414"/>
                  </a:cubicBezTo>
                  <a:cubicBezTo>
                    <a:pt x="404" y="414"/>
                    <a:pt x="406" y="415"/>
                    <a:pt x="408" y="416"/>
                  </a:cubicBezTo>
                  <a:cubicBezTo>
                    <a:pt x="409" y="416"/>
                    <a:pt x="410" y="417"/>
                    <a:pt x="410" y="417"/>
                  </a:cubicBezTo>
                  <a:cubicBezTo>
                    <a:pt x="412" y="418"/>
                    <a:pt x="413" y="419"/>
                    <a:pt x="413" y="419"/>
                  </a:cubicBezTo>
                  <a:cubicBezTo>
                    <a:pt x="413" y="419"/>
                    <a:pt x="413" y="419"/>
                    <a:pt x="413" y="419"/>
                  </a:cubicBezTo>
                  <a:cubicBezTo>
                    <a:pt x="414" y="419"/>
                    <a:pt x="414" y="419"/>
                    <a:pt x="414" y="419"/>
                  </a:cubicBezTo>
                  <a:cubicBezTo>
                    <a:pt x="417" y="419"/>
                    <a:pt x="424" y="420"/>
                    <a:pt x="428" y="420"/>
                  </a:cubicBezTo>
                  <a:cubicBezTo>
                    <a:pt x="430" y="420"/>
                    <a:pt x="431" y="420"/>
                    <a:pt x="431" y="420"/>
                  </a:cubicBezTo>
                  <a:cubicBezTo>
                    <a:pt x="432" y="420"/>
                    <a:pt x="432" y="420"/>
                    <a:pt x="433" y="420"/>
                  </a:cubicBezTo>
                  <a:cubicBezTo>
                    <a:pt x="434" y="419"/>
                    <a:pt x="435" y="419"/>
                    <a:pt x="436" y="418"/>
                  </a:cubicBezTo>
                  <a:cubicBezTo>
                    <a:pt x="437" y="417"/>
                    <a:pt x="438" y="417"/>
                    <a:pt x="439" y="416"/>
                  </a:cubicBezTo>
                  <a:cubicBezTo>
                    <a:pt x="441" y="414"/>
                    <a:pt x="443" y="413"/>
                    <a:pt x="443" y="412"/>
                  </a:cubicBezTo>
                  <a:cubicBezTo>
                    <a:pt x="445" y="409"/>
                    <a:pt x="448" y="408"/>
                    <a:pt x="452" y="409"/>
                  </a:cubicBezTo>
                  <a:cubicBezTo>
                    <a:pt x="453" y="410"/>
                    <a:pt x="454" y="410"/>
                    <a:pt x="456" y="411"/>
                  </a:cubicBezTo>
                  <a:cubicBezTo>
                    <a:pt x="461" y="413"/>
                    <a:pt x="463" y="402"/>
                    <a:pt x="463" y="398"/>
                  </a:cubicBezTo>
                  <a:cubicBezTo>
                    <a:pt x="464" y="394"/>
                    <a:pt x="464" y="390"/>
                    <a:pt x="460" y="387"/>
                  </a:cubicBezTo>
                  <a:cubicBezTo>
                    <a:pt x="457" y="384"/>
                    <a:pt x="456" y="383"/>
                    <a:pt x="452" y="383"/>
                  </a:cubicBezTo>
                  <a:cubicBezTo>
                    <a:pt x="452" y="383"/>
                    <a:pt x="451" y="383"/>
                    <a:pt x="451" y="383"/>
                  </a:cubicBezTo>
                  <a:cubicBezTo>
                    <a:pt x="446" y="383"/>
                    <a:pt x="443" y="387"/>
                    <a:pt x="439" y="388"/>
                  </a:cubicBezTo>
                  <a:cubicBezTo>
                    <a:pt x="439" y="388"/>
                    <a:pt x="439" y="388"/>
                    <a:pt x="439" y="388"/>
                  </a:cubicBezTo>
                  <a:cubicBezTo>
                    <a:pt x="438" y="388"/>
                    <a:pt x="437" y="388"/>
                    <a:pt x="436" y="388"/>
                  </a:cubicBezTo>
                  <a:cubicBezTo>
                    <a:pt x="435" y="388"/>
                    <a:pt x="434" y="388"/>
                    <a:pt x="433" y="387"/>
                  </a:cubicBezTo>
                  <a:cubicBezTo>
                    <a:pt x="432" y="387"/>
                    <a:pt x="431" y="386"/>
                    <a:pt x="431" y="384"/>
                  </a:cubicBezTo>
                  <a:cubicBezTo>
                    <a:pt x="431" y="384"/>
                    <a:pt x="432" y="384"/>
                    <a:pt x="433" y="384"/>
                  </a:cubicBezTo>
                  <a:cubicBezTo>
                    <a:pt x="434" y="384"/>
                    <a:pt x="435" y="384"/>
                    <a:pt x="436" y="383"/>
                  </a:cubicBezTo>
                  <a:cubicBezTo>
                    <a:pt x="437" y="383"/>
                    <a:pt x="438" y="383"/>
                    <a:pt x="439" y="383"/>
                  </a:cubicBezTo>
                  <a:cubicBezTo>
                    <a:pt x="441" y="382"/>
                    <a:pt x="442" y="382"/>
                    <a:pt x="442" y="381"/>
                  </a:cubicBezTo>
                  <a:cubicBezTo>
                    <a:pt x="445" y="380"/>
                    <a:pt x="447" y="378"/>
                    <a:pt x="452" y="378"/>
                  </a:cubicBezTo>
                  <a:cubicBezTo>
                    <a:pt x="454" y="378"/>
                    <a:pt x="456" y="378"/>
                    <a:pt x="458" y="379"/>
                  </a:cubicBezTo>
                  <a:cubicBezTo>
                    <a:pt x="458" y="379"/>
                    <a:pt x="455" y="377"/>
                    <a:pt x="452" y="375"/>
                  </a:cubicBezTo>
                  <a:cubicBezTo>
                    <a:pt x="451" y="374"/>
                    <a:pt x="450" y="373"/>
                    <a:pt x="449" y="372"/>
                  </a:cubicBezTo>
                  <a:cubicBezTo>
                    <a:pt x="446" y="370"/>
                    <a:pt x="443" y="366"/>
                    <a:pt x="439" y="363"/>
                  </a:cubicBezTo>
                  <a:cubicBezTo>
                    <a:pt x="438" y="362"/>
                    <a:pt x="437" y="362"/>
                    <a:pt x="436" y="361"/>
                  </a:cubicBezTo>
                  <a:cubicBezTo>
                    <a:pt x="435" y="360"/>
                    <a:pt x="434" y="360"/>
                    <a:pt x="433" y="359"/>
                  </a:cubicBezTo>
                  <a:cubicBezTo>
                    <a:pt x="433" y="359"/>
                    <a:pt x="432" y="359"/>
                    <a:pt x="432" y="358"/>
                  </a:cubicBezTo>
                  <a:cubicBezTo>
                    <a:pt x="432" y="358"/>
                    <a:pt x="432" y="358"/>
                    <a:pt x="433" y="356"/>
                  </a:cubicBezTo>
                  <a:cubicBezTo>
                    <a:pt x="434" y="354"/>
                    <a:pt x="436" y="350"/>
                    <a:pt x="434" y="347"/>
                  </a:cubicBezTo>
                  <a:cubicBezTo>
                    <a:pt x="434" y="347"/>
                    <a:pt x="433" y="346"/>
                    <a:pt x="433" y="345"/>
                  </a:cubicBezTo>
                  <a:cubicBezTo>
                    <a:pt x="432" y="344"/>
                    <a:pt x="432" y="342"/>
                    <a:pt x="433" y="340"/>
                  </a:cubicBezTo>
                  <a:cubicBezTo>
                    <a:pt x="433" y="339"/>
                    <a:pt x="434" y="337"/>
                    <a:pt x="434" y="336"/>
                  </a:cubicBezTo>
                  <a:cubicBezTo>
                    <a:pt x="433" y="336"/>
                    <a:pt x="433" y="336"/>
                    <a:pt x="433" y="336"/>
                  </a:cubicBezTo>
                  <a:cubicBezTo>
                    <a:pt x="429" y="334"/>
                    <a:pt x="429" y="334"/>
                    <a:pt x="429" y="334"/>
                  </a:cubicBezTo>
                  <a:cubicBezTo>
                    <a:pt x="429" y="334"/>
                    <a:pt x="431" y="330"/>
                    <a:pt x="433" y="327"/>
                  </a:cubicBezTo>
                  <a:cubicBezTo>
                    <a:pt x="433" y="327"/>
                    <a:pt x="433" y="326"/>
                    <a:pt x="433" y="326"/>
                  </a:cubicBezTo>
                  <a:cubicBezTo>
                    <a:pt x="434" y="325"/>
                    <a:pt x="434" y="322"/>
                    <a:pt x="433" y="320"/>
                  </a:cubicBezTo>
                  <a:cubicBezTo>
                    <a:pt x="432" y="318"/>
                    <a:pt x="431" y="317"/>
                    <a:pt x="430" y="315"/>
                  </a:cubicBezTo>
                  <a:cubicBezTo>
                    <a:pt x="429" y="316"/>
                    <a:pt x="429" y="317"/>
                    <a:pt x="428" y="317"/>
                  </a:cubicBezTo>
                  <a:cubicBezTo>
                    <a:pt x="426" y="320"/>
                    <a:pt x="422" y="323"/>
                    <a:pt x="422" y="323"/>
                  </a:cubicBezTo>
                  <a:cubicBezTo>
                    <a:pt x="422" y="323"/>
                    <a:pt x="418" y="325"/>
                    <a:pt x="414" y="326"/>
                  </a:cubicBezTo>
                  <a:cubicBezTo>
                    <a:pt x="414" y="326"/>
                    <a:pt x="414" y="327"/>
                    <a:pt x="413" y="327"/>
                  </a:cubicBezTo>
                  <a:cubicBezTo>
                    <a:pt x="412" y="327"/>
                    <a:pt x="411" y="327"/>
                    <a:pt x="410" y="327"/>
                  </a:cubicBezTo>
                  <a:cubicBezTo>
                    <a:pt x="410" y="327"/>
                    <a:pt x="410" y="327"/>
                    <a:pt x="409" y="327"/>
                  </a:cubicBezTo>
                  <a:cubicBezTo>
                    <a:pt x="409" y="327"/>
                    <a:pt x="408" y="327"/>
                    <a:pt x="408" y="327"/>
                  </a:cubicBezTo>
                  <a:cubicBezTo>
                    <a:pt x="405" y="328"/>
                    <a:pt x="404" y="328"/>
                    <a:pt x="402" y="328"/>
                  </a:cubicBezTo>
                  <a:cubicBezTo>
                    <a:pt x="400" y="327"/>
                    <a:pt x="397" y="326"/>
                    <a:pt x="393" y="324"/>
                  </a:cubicBezTo>
                  <a:cubicBezTo>
                    <a:pt x="393" y="324"/>
                    <a:pt x="399" y="320"/>
                    <a:pt x="402" y="320"/>
                  </a:cubicBezTo>
                  <a:cubicBezTo>
                    <a:pt x="402" y="320"/>
                    <a:pt x="402" y="320"/>
                    <a:pt x="402" y="320"/>
                  </a:cubicBezTo>
                  <a:cubicBezTo>
                    <a:pt x="405" y="320"/>
                    <a:pt x="404" y="311"/>
                    <a:pt x="406" y="303"/>
                  </a:cubicBezTo>
                  <a:cubicBezTo>
                    <a:pt x="406" y="303"/>
                    <a:pt x="404" y="303"/>
                    <a:pt x="402" y="302"/>
                  </a:cubicBezTo>
                  <a:cubicBezTo>
                    <a:pt x="400" y="301"/>
                    <a:pt x="399" y="301"/>
                    <a:pt x="397" y="300"/>
                  </a:cubicBezTo>
                  <a:cubicBezTo>
                    <a:pt x="394" y="298"/>
                    <a:pt x="395" y="291"/>
                    <a:pt x="395" y="288"/>
                  </a:cubicBezTo>
                  <a:cubicBezTo>
                    <a:pt x="395" y="286"/>
                    <a:pt x="394" y="285"/>
                    <a:pt x="393" y="285"/>
                  </a:cubicBezTo>
                  <a:cubicBezTo>
                    <a:pt x="392" y="285"/>
                    <a:pt x="391" y="285"/>
                    <a:pt x="389" y="286"/>
                  </a:cubicBezTo>
                  <a:cubicBezTo>
                    <a:pt x="385" y="287"/>
                    <a:pt x="380" y="281"/>
                    <a:pt x="377" y="279"/>
                  </a:cubicBezTo>
                  <a:cubicBezTo>
                    <a:pt x="377" y="279"/>
                    <a:pt x="377" y="279"/>
                    <a:pt x="377" y="279"/>
                  </a:cubicBezTo>
                  <a:cubicBezTo>
                    <a:pt x="377" y="279"/>
                    <a:pt x="374" y="283"/>
                    <a:pt x="371" y="286"/>
                  </a:cubicBezTo>
                  <a:cubicBezTo>
                    <a:pt x="370" y="287"/>
                    <a:pt x="368" y="289"/>
                    <a:pt x="368" y="290"/>
                  </a:cubicBezTo>
                  <a:cubicBezTo>
                    <a:pt x="366" y="293"/>
                    <a:pt x="364" y="296"/>
                    <a:pt x="364" y="302"/>
                  </a:cubicBezTo>
                  <a:cubicBezTo>
                    <a:pt x="364" y="302"/>
                    <a:pt x="364" y="307"/>
                    <a:pt x="360" y="308"/>
                  </a:cubicBezTo>
                  <a:cubicBezTo>
                    <a:pt x="357" y="309"/>
                    <a:pt x="356" y="310"/>
                    <a:pt x="352" y="310"/>
                  </a:cubicBezTo>
                  <a:cubicBezTo>
                    <a:pt x="351" y="310"/>
                    <a:pt x="350" y="311"/>
                    <a:pt x="349" y="311"/>
                  </a:cubicBezTo>
                  <a:cubicBezTo>
                    <a:pt x="349" y="311"/>
                    <a:pt x="350" y="311"/>
                    <a:pt x="352" y="313"/>
                  </a:cubicBezTo>
                  <a:cubicBezTo>
                    <a:pt x="352" y="314"/>
                    <a:pt x="353" y="314"/>
                    <a:pt x="353" y="315"/>
                  </a:cubicBezTo>
                  <a:cubicBezTo>
                    <a:pt x="356" y="319"/>
                    <a:pt x="354" y="318"/>
                    <a:pt x="354" y="324"/>
                  </a:cubicBezTo>
                  <a:cubicBezTo>
                    <a:pt x="354" y="330"/>
                    <a:pt x="353" y="329"/>
                    <a:pt x="352" y="338"/>
                  </a:cubicBezTo>
                  <a:cubicBezTo>
                    <a:pt x="352" y="339"/>
                    <a:pt x="352" y="339"/>
                    <a:pt x="352" y="339"/>
                  </a:cubicBezTo>
                  <a:cubicBezTo>
                    <a:pt x="348" y="341"/>
                    <a:pt x="348" y="341"/>
                    <a:pt x="348" y="341"/>
                  </a:cubicBezTo>
                  <a:cubicBezTo>
                    <a:pt x="348" y="341"/>
                    <a:pt x="341" y="346"/>
                    <a:pt x="333" y="348"/>
                  </a:cubicBezTo>
                  <a:cubicBezTo>
                    <a:pt x="333" y="348"/>
                    <a:pt x="328" y="350"/>
                    <a:pt x="324" y="352"/>
                  </a:cubicBezTo>
                  <a:cubicBezTo>
                    <a:pt x="320" y="353"/>
                    <a:pt x="322" y="360"/>
                    <a:pt x="321" y="365"/>
                  </a:cubicBezTo>
                  <a:cubicBezTo>
                    <a:pt x="320" y="370"/>
                    <a:pt x="320" y="371"/>
                    <a:pt x="323" y="375"/>
                  </a:cubicBezTo>
                  <a:cubicBezTo>
                    <a:pt x="322" y="375"/>
                    <a:pt x="320" y="376"/>
                    <a:pt x="319" y="377"/>
                  </a:cubicBezTo>
                  <a:cubicBezTo>
                    <a:pt x="317" y="378"/>
                    <a:pt x="314" y="382"/>
                    <a:pt x="313" y="383"/>
                  </a:cubicBezTo>
                  <a:cubicBezTo>
                    <a:pt x="313" y="383"/>
                    <a:pt x="313" y="382"/>
                    <a:pt x="309" y="381"/>
                  </a:cubicBezTo>
                  <a:cubicBezTo>
                    <a:pt x="304" y="380"/>
                    <a:pt x="305" y="371"/>
                    <a:pt x="303" y="369"/>
                  </a:cubicBezTo>
                  <a:cubicBezTo>
                    <a:pt x="302" y="366"/>
                    <a:pt x="305" y="359"/>
                    <a:pt x="306" y="356"/>
                  </a:cubicBezTo>
                  <a:cubicBezTo>
                    <a:pt x="307" y="353"/>
                    <a:pt x="304" y="345"/>
                    <a:pt x="314" y="339"/>
                  </a:cubicBezTo>
                  <a:cubicBezTo>
                    <a:pt x="314" y="339"/>
                    <a:pt x="307" y="332"/>
                    <a:pt x="303" y="332"/>
                  </a:cubicBezTo>
                  <a:cubicBezTo>
                    <a:pt x="299" y="331"/>
                    <a:pt x="298" y="327"/>
                    <a:pt x="297" y="322"/>
                  </a:cubicBezTo>
                  <a:cubicBezTo>
                    <a:pt x="296" y="318"/>
                    <a:pt x="291" y="310"/>
                    <a:pt x="289" y="305"/>
                  </a:cubicBezTo>
                  <a:cubicBezTo>
                    <a:pt x="287" y="300"/>
                    <a:pt x="285" y="298"/>
                    <a:pt x="277" y="300"/>
                  </a:cubicBezTo>
                  <a:cubicBezTo>
                    <a:pt x="277" y="300"/>
                    <a:pt x="284" y="291"/>
                    <a:pt x="285" y="288"/>
                  </a:cubicBezTo>
                  <a:cubicBezTo>
                    <a:pt x="287" y="285"/>
                    <a:pt x="289" y="284"/>
                    <a:pt x="285" y="283"/>
                  </a:cubicBezTo>
                  <a:cubicBezTo>
                    <a:pt x="285" y="283"/>
                    <a:pt x="289" y="271"/>
                    <a:pt x="292" y="271"/>
                  </a:cubicBezTo>
                  <a:cubicBezTo>
                    <a:pt x="296" y="272"/>
                    <a:pt x="298" y="265"/>
                    <a:pt x="303" y="259"/>
                  </a:cubicBezTo>
                  <a:cubicBezTo>
                    <a:pt x="303" y="259"/>
                    <a:pt x="308" y="259"/>
                    <a:pt x="315" y="258"/>
                  </a:cubicBezTo>
                  <a:cubicBezTo>
                    <a:pt x="316" y="256"/>
                    <a:pt x="317" y="255"/>
                    <a:pt x="319" y="254"/>
                  </a:cubicBezTo>
                  <a:cubicBezTo>
                    <a:pt x="322" y="252"/>
                    <a:pt x="325" y="251"/>
                    <a:pt x="325" y="251"/>
                  </a:cubicBezTo>
                  <a:cubicBezTo>
                    <a:pt x="325" y="251"/>
                    <a:pt x="332" y="251"/>
                    <a:pt x="334" y="248"/>
                  </a:cubicBezTo>
                  <a:cubicBezTo>
                    <a:pt x="337" y="246"/>
                    <a:pt x="339" y="246"/>
                    <a:pt x="345" y="249"/>
                  </a:cubicBezTo>
                  <a:cubicBezTo>
                    <a:pt x="345" y="249"/>
                    <a:pt x="350" y="245"/>
                    <a:pt x="350" y="238"/>
                  </a:cubicBezTo>
                  <a:cubicBezTo>
                    <a:pt x="350" y="238"/>
                    <a:pt x="350" y="238"/>
                    <a:pt x="350" y="238"/>
                  </a:cubicBezTo>
                  <a:cubicBezTo>
                    <a:pt x="350" y="238"/>
                    <a:pt x="351" y="238"/>
                    <a:pt x="352" y="237"/>
                  </a:cubicBezTo>
                  <a:cubicBezTo>
                    <a:pt x="354" y="236"/>
                    <a:pt x="359" y="234"/>
                    <a:pt x="360" y="232"/>
                  </a:cubicBezTo>
                  <a:cubicBezTo>
                    <a:pt x="362" y="230"/>
                    <a:pt x="368" y="231"/>
                    <a:pt x="371" y="234"/>
                  </a:cubicBezTo>
                  <a:cubicBezTo>
                    <a:pt x="372" y="235"/>
                    <a:pt x="373" y="236"/>
                    <a:pt x="374" y="236"/>
                  </a:cubicBezTo>
                  <a:cubicBezTo>
                    <a:pt x="374" y="238"/>
                    <a:pt x="376" y="239"/>
                    <a:pt x="377" y="239"/>
                  </a:cubicBezTo>
                  <a:cubicBezTo>
                    <a:pt x="379" y="239"/>
                    <a:pt x="381" y="239"/>
                    <a:pt x="383" y="237"/>
                  </a:cubicBezTo>
                  <a:cubicBezTo>
                    <a:pt x="386" y="234"/>
                    <a:pt x="388" y="232"/>
                    <a:pt x="392" y="231"/>
                  </a:cubicBezTo>
                  <a:cubicBezTo>
                    <a:pt x="392" y="230"/>
                    <a:pt x="393" y="230"/>
                    <a:pt x="393" y="230"/>
                  </a:cubicBezTo>
                  <a:cubicBezTo>
                    <a:pt x="396" y="227"/>
                    <a:pt x="398" y="222"/>
                    <a:pt x="398" y="218"/>
                  </a:cubicBezTo>
                  <a:cubicBezTo>
                    <a:pt x="397" y="214"/>
                    <a:pt x="397" y="212"/>
                    <a:pt x="397" y="212"/>
                  </a:cubicBezTo>
                  <a:cubicBezTo>
                    <a:pt x="397" y="212"/>
                    <a:pt x="395" y="208"/>
                    <a:pt x="393" y="208"/>
                  </a:cubicBezTo>
                  <a:cubicBezTo>
                    <a:pt x="393" y="208"/>
                    <a:pt x="392" y="209"/>
                    <a:pt x="392" y="209"/>
                  </a:cubicBezTo>
                  <a:cubicBezTo>
                    <a:pt x="390" y="212"/>
                    <a:pt x="383" y="213"/>
                    <a:pt x="379" y="211"/>
                  </a:cubicBezTo>
                  <a:cubicBezTo>
                    <a:pt x="378" y="211"/>
                    <a:pt x="378" y="211"/>
                    <a:pt x="377" y="210"/>
                  </a:cubicBezTo>
                  <a:cubicBezTo>
                    <a:pt x="375" y="210"/>
                    <a:pt x="375" y="210"/>
                    <a:pt x="371" y="212"/>
                  </a:cubicBezTo>
                  <a:cubicBezTo>
                    <a:pt x="367" y="213"/>
                    <a:pt x="367" y="213"/>
                    <a:pt x="367" y="213"/>
                  </a:cubicBezTo>
                  <a:cubicBezTo>
                    <a:pt x="371" y="206"/>
                    <a:pt x="371" y="206"/>
                    <a:pt x="371" y="206"/>
                  </a:cubicBezTo>
                  <a:cubicBezTo>
                    <a:pt x="372" y="203"/>
                    <a:pt x="372" y="203"/>
                    <a:pt x="372" y="203"/>
                  </a:cubicBezTo>
                  <a:cubicBezTo>
                    <a:pt x="372" y="203"/>
                    <a:pt x="374" y="199"/>
                    <a:pt x="377" y="198"/>
                  </a:cubicBezTo>
                  <a:cubicBezTo>
                    <a:pt x="377" y="198"/>
                    <a:pt x="377" y="198"/>
                    <a:pt x="378" y="198"/>
                  </a:cubicBezTo>
                  <a:cubicBezTo>
                    <a:pt x="381" y="198"/>
                    <a:pt x="383" y="187"/>
                    <a:pt x="383" y="184"/>
                  </a:cubicBezTo>
                  <a:cubicBezTo>
                    <a:pt x="383" y="182"/>
                    <a:pt x="391" y="182"/>
                    <a:pt x="393" y="180"/>
                  </a:cubicBezTo>
                  <a:cubicBezTo>
                    <a:pt x="393" y="180"/>
                    <a:pt x="393" y="180"/>
                    <a:pt x="393" y="180"/>
                  </a:cubicBezTo>
                  <a:cubicBezTo>
                    <a:pt x="395" y="179"/>
                    <a:pt x="398" y="176"/>
                    <a:pt x="402" y="176"/>
                  </a:cubicBezTo>
                  <a:cubicBezTo>
                    <a:pt x="403" y="175"/>
                    <a:pt x="404" y="175"/>
                    <a:pt x="405" y="175"/>
                  </a:cubicBezTo>
                  <a:cubicBezTo>
                    <a:pt x="408" y="176"/>
                    <a:pt x="406" y="170"/>
                    <a:pt x="402" y="168"/>
                  </a:cubicBezTo>
                  <a:cubicBezTo>
                    <a:pt x="401" y="168"/>
                    <a:pt x="401" y="167"/>
                    <a:pt x="401" y="167"/>
                  </a:cubicBezTo>
                  <a:cubicBezTo>
                    <a:pt x="397" y="165"/>
                    <a:pt x="395" y="169"/>
                    <a:pt x="393" y="172"/>
                  </a:cubicBezTo>
                  <a:cubicBezTo>
                    <a:pt x="393" y="172"/>
                    <a:pt x="393" y="172"/>
                    <a:pt x="393" y="172"/>
                  </a:cubicBezTo>
                  <a:cubicBezTo>
                    <a:pt x="391" y="175"/>
                    <a:pt x="386" y="178"/>
                    <a:pt x="384" y="181"/>
                  </a:cubicBezTo>
                  <a:cubicBezTo>
                    <a:pt x="382" y="184"/>
                    <a:pt x="380" y="182"/>
                    <a:pt x="377" y="184"/>
                  </a:cubicBezTo>
                  <a:cubicBezTo>
                    <a:pt x="376" y="184"/>
                    <a:pt x="375" y="185"/>
                    <a:pt x="374" y="186"/>
                  </a:cubicBezTo>
                  <a:cubicBezTo>
                    <a:pt x="374" y="187"/>
                    <a:pt x="373" y="188"/>
                    <a:pt x="371" y="189"/>
                  </a:cubicBezTo>
                  <a:cubicBezTo>
                    <a:pt x="370" y="190"/>
                    <a:pt x="368" y="190"/>
                    <a:pt x="365" y="191"/>
                  </a:cubicBezTo>
                  <a:cubicBezTo>
                    <a:pt x="365" y="191"/>
                    <a:pt x="365" y="195"/>
                    <a:pt x="367" y="200"/>
                  </a:cubicBezTo>
                  <a:cubicBezTo>
                    <a:pt x="367" y="200"/>
                    <a:pt x="364" y="202"/>
                    <a:pt x="363" y="204"/>
                  </a:cubicBezTo>
                  <a:cubicBezTo>
                    <a:pt x="362" y="206"/>
                    <a:pt x="357" y="208"/>
                    <a:pt x="352" y="210"/>
                  </a:cubicBezTo>
                  <a:cubicBezTo>
                    <a:pt x="350" y="211"/>
                    <a:pt x="347" y="212"/>
                    <a:pt x="345" y="213"/>
                  </a:cubicBezTo>
                  <a:cubicBezTo>
                    <a:pt x="348" y="202"/>
                    <a:pt x="338" y="197"/>
                    <a:pt x="331" y="197"/>
                  </a:cubicBezTo>
                  <a:cubicBezTo>
                    <a:pt x="331" y="197"/>
                    <a:pt x="329" y="191"/>
                    <a:pt x="330" y="190"/>
                  </a:cubicBezTo>
                  <a:cubicBezTo>
                    <a:pt x="331" y="189"/>
                    <a:pt x="330" y="187"/>
                    <a:pt x="335" y="182"/>
                  </a:cubicBezTo>
                  <a:cubicBezTo>
                    <a:pt x="335" y="182"/>
                    <a:pt x="326" y="181"/>
                    <a:pt x="319" y="180"/>
                  </a:cubicBezTo>
                  <a:cubicBezTo>
                    <a:pt x="317" y="180"/>
                    <a:pt x="315" y="179"/>
                    <a:pt x="313" y="179"/>
                  </a:cubicBezTo>
                  <a:cubicBezTo>
                    <a:pt x="313" y="179"/>
                    <a:pt x="313" y="179"/>
                    <a:pt x="310" y="176"/>
                  </a:cubicBezTo>
                  <a:cubicBezTo>
                    <a:pt x="308" y="172"/>
                    <a:pt x="309" y="171"/>
                    <a:pt x="317" y="171"/>
                  </a:cubicBezTo>
                  <a:cubicBezTo>
                    <a:pt x="317" y="171"/>
                    <a:pt x="319" y="168"/>
                    <a:pt x="318" y="163"/>
                  </a:cubicBezTo>
                  <a:cubicBezTo>
                    <a:pt x="318" y="161"/>
                    <a:pt x="319" y="159"/>
                    <a:pt x="319" y="156"/>
                  </a:cubicBezTo>
                  <a:cubicBezTo>
                    <a:pt x="321" y="150"/>
                    <a:pt x="324" y="141"/>
                    <a:pt x="324" y="133"/>
                  </a:cubicBezTo>
                  <a:cubicBezTo>
                    <a:pt x="324" y="133"/>
                    <a:pt x="322" y="133"/>
                    <a:pt x="319" y="131"/>
                  </a:cubicBezTo>
                  <a:cubicBezTo>
                    <a:pt x="317" y="130"/>
                    <a:pt x="315" y="129"/>
                    <a:pt x="313" y="128"/>
                  </a:cubicBezTo>
                  <a:cubicBezTo>
                    <a:pt x="309" y="126"/>
                    <a:pt x="309" y="127"/>
                    <a:pt x="304" y="128"/>
                  </a:cubicBezTo>
                  <a:cubicBezTo>
                    <a:pt x="302" y="129"/>
                    <a:pt x="302" y="129"/>
                    <a:pt x="302" y="129"/>
                  </a:cubicBezTo>
                  <a:cubicBezTo>
                    <a:pt x="302" y="129"/>
                    <a:pt x="310" y="121"/>
                    <a:pt x="311" y="117"/>
                  </a:cubicBezTo>
                  <a:cubicBezTo>
                    <a:pt x="312" y="113"/>
                    <a:pt x="315" y="111"/>
                    <a:pt x="319" y="106"/>
                  </a:cubicBezTo>
                  <a:cubicBezTo>
                    <a:pt x="319" y="106"/>
                    <a:pt x="319" y="106"/>
                    <a:pt x="319" y="106"/>
                  </a:cubicBezTo>
                  <a:cubicBezTo>
                    <a:pt x="323" y="101"/>
                    <a:pt x="330" y="91"/>
                    <a:pt x="331" y="89"/>
                  </a:cubicBezTo>
                  <a:cubicBezTo>
                    <a:pt x="332" y="87"/>
                    <a:pt x="336" y="83"/>
                    <a:pt x="341" y="83"/>
                  </a:cubicBezTo>
                  <a:cubicBezTo>
                    <a:pt x="346" y="83"/>
                    <a:pt x="346" y="79"/>
                    <a:pt x="345" y="76"/>
                  </a:cubicBezTo>
                  <a:cubicBezTo>
                    <a:pt x="344" y="73"/>
                    <a:pt x="344" y="71"/>
                    <a:pt x="335" y="68"/>
                  </a:cubicBezTo>
                  <a:cubicBezTo>
                    <a:pt x="335" y="71"/>
                    <a:pt x="329" y="71"/>
                    <a:pt x="326" y="72"/>
                  </a:cubicBezTo>
                  <a:cubicBezTo>
                    <a:pt x="323" y="73"/>
                    <a:pt x="321" y="73"/>
                    <a:pt x="319" y="74"/>
                  </a:cubicBezTo>
                  <a:cubicBezTo>
                    <a:pt x="318" y="75"/>
                    <a:pt x="317" y="76"/>
                    <a:pt x="316" y="78"/>
                  </a:cubicBezTo>
                  <a:cubicBezTo>
                    <a:pt x="304" y="81"/>
                    <a:pt x="304" y="81"/>
                    <a:pt x="304" y="81"/>
                  </a:cubicBezTo>
                  <a:cubicBezTo>
                    <a:pt x="304" y="81"/>
                    <a:pt x="312" y="73"/>
                    <a:pt x="314" y="71"/>
                  </a:cubicBezTo>
                  <a:cubicBezTo>
                    <a:pt x="316" y="69"/>
                    <a:pt x="315" y="67"/>
                    <a:pt x="315" y="64"/>
                  </a:cubicBezTo>
                  <a:cubicBezTo>
                    <a:pt x="316" y="63"/>
                    <a:pt x="304" y="68"/>
                    <a:pt x="301" y="70"/>
                  </a:cubicBezTo>
                  <a:cubicBezTo>
                    <a:pt x="298" y="72"/>
                    <a:pt x="296" y="74"/>
                    <a:pt x="293" y="78"/>
                  </a:cubicBezTo>
                  <a:cubicBezTo>
                    <a:pt x="291" y="82"/>
                    <a:pt x="283" y="85"/>
                    <a:pt x="280" y="83"/>
                  </a:cubicBezTo>
                  <a:cubicBezTo>
                    <a:pt x="277" y="81"/>
                    <a:pt x="275" y="75"/>
                    <a:pt x="275" y="75"/>
                  </a:cubicBezTo>
                  <a:cubicBezTo>
                    <a:pt x="269" y="80"/>
                    <a:pt x="271" y="81"/>
                    <a:pt x="268" y="81"/>
                  </a:cubicBezTo>
                  <a:cubicBezTo>
                    <a:pt x="267" y="81"/>
                    <a:pt x="266" y="81"/>
                    <a:pt x="265" y="81"/>
                  </a:cubicBezTo>
                  <a:cubicBezTo>
                    <a:pt x="257" y="80"/>
                    <a:pt x="243" y="87"/>
                    <a:pt x="241" y="93"/>
                  </a:cubicBezTo>
                  <a:cubicBezTo>
                    <a:pt x="238" y="99"/>
                    <a:pt x="230" y="108"/>
                    <a:pt x="226" y="106"/>
                  </a:cubicBezTo>
                  <a:cubicBezTo>
                    <a:pt x="223" y="104"/>
                    <a:pt x="215" y="105"/>
                    <a:pt x="212" y="107"/>
                  </a:cubicBezTo>
                  <a:cubicBezTo>
                    <a:pt x="211" y="107"/>
                    <a:pt x="211" y="107"/>
                    <a:pt x="211" y="107"/>
                  </a:cubicBezTo>
                  <a:cubicBezTo>
                    <a:pt x="209" y="109"/>
                    <a:pt x="208" y="110"/>
                    <a:pt x="208" y="110"/>
                  </a:cubicBezTo>
                  <a:cubicBezTo>
                    <a:pt x="209" y="110"/>
                    <a:pt x="210" y="111"/>
                    <a:pt x="211" y="112"/>
                  </a:cubicBezTo>
                  <a:cubicBezTo>
                    <a:pt x="219" y="116"/>
                    <a:pt x="222" y="115"/>
                    <a:pt x="223" y="119"/>
                  </a:cubicBezTo>
                  <a:cubicBezTo>
                    <a:pt x="224" y="124"/>
                    <a:pt x="226" y="125"/>
                    <a:pt x="229" y="124"/>
                  </a:cubicBezTo>
                  <a:cubicBezTo>
                    <a:pt x="232" y="124"/>
                    <a:pt x="237" y="122"/>
                    <a:pt x="237" y="122"/>
                  </a:cubicBezTo>
                  <a:cubicBezTo>
                    <a:pt x="233" y="128"/>
                    <a:pt x="218" y="137"/>
                    <a:pt x="218" y="141"/>
                  </a:cubicBezTo>
                  <a:cubicBezTo>
                    <a:pt x="217" y="146"/>
                    <a:pt x="216" y="153"/>
                    <a:pt x="212" y="154"/>
                  </a:cubicBezTo>
                  <a:cubicBezTo>
                    <a:pt x="212" y="154"/>
                    <a:pt x="211" y="154"/>
                    <a:pt x="211" y="154"/>
                  </a:cubicBezTo>
                  <a:cubicBezTo>
                    <a:pt x="208" y="156"/>
                    <a:pt x="203" y="163"/>
                    <a:pt x="199" y="167"/>
                  </a:cubicBezTo>
                  <a:cubicBezTo>
                    <a:pt x="198" y="169"/>
                    <a:pt x="198" y="170"/>
                    <a:pt x="197" y="171"/>
                  </a:cubicBezTo>
                  <a:cubicBezTo>
                    <a:pt x="195" y="172"/>
                    <a:pt x="197" y="171"/>
                    <a:pt x="199" y="169"/>
                  </a:cubicBezTo>
                  <a:cubicBezTo>
                    <a:pt x="201" y="168"/>
                    <a:pt x="204" y="166"/>
                    <a:pt x="206" y="166"/>
                  </a:cubicBezTo>
                  <a:cubicBezTo>
                    <a:pt x="208" y="166"/>
                    <a:pt x="210" y="166"/>
                    <a:pt x="211" y="167"/>
                  </a:cubicBezTo>
                  <a:cubicBezTo>
                    <a:pt x="212" y="167"/>
                    <a:pt x="212" y="168"/>
                    <a:pt x="211" y="169"/>
                  </a:cubicBezTo>
                  <a:cubicBezTo>
                    <a:pt x="211" y="169"/>
                    <a:pt x="210" y="170"/>
                    <a:pt x="208" y="171"/>
                  </a:cubicBezTo>
                  <a:cubicBezTo>
                    <a:pt x="206" y="172"/>
                    <a:pt x="203" y="174"/>
                    <a:pt x="199" y="177"/>
                  </a:cubicBezTo>
                  <a:cubicBezTo>
                    <a:pt x="194" y="181"/>
                    <a:pt x="187" y="186"/>
                    <a:pt x="185" y="189"/>
                  </a:cubicBezTo>
                  <a:cubicBezTo>
                    <a:pt x="180" y="193"/>
                    <a:pt x="176" y="196"/>
                    <a:pt x="176" y="196"/>
                  </a:cubicBezTo>
                  <a:cubicBezTo>
                    <a:pt x="181" y="196"/>
                    <a:pt x="184" y="197"/>
                    <a:pt x="179" y="201"/>
                  </a:cubicBezTo>
                  <a:cubicBezTo>
                    <a:pt x="173" y="205"/>
                    <a:pt x="139" y="235"/>
                    <a:pt x="139" y="240"/>
                  </a:cubicBezTo>
                  <a:cubicBezTo>
                    <a:pt x="139" y="245"/>
                    <a:pt x="136" y="259"/>
                    <a:pt x="132" y="263"/>
                  </a:cubicBezTo>
                  <a:cubicBezTo>
                    <a:pt x="127" y="267"/>
                    <a:pt x="118" y="281"/>
                    <a:pt x="118" y="281"/>
                  </a:cubicBezTo>
                  <a:cubicBezTo>
                    <a:pt x="117" y="272"/>
                    <a:pt x="118" y="264"/>
                    <a:pt x="114" y="273"/>
                  </a:cubicBezTo>
                  <a:cubicBezTo>
                    <a:pt x="110" y="282"/>
                    <a:pt x="101" y="297"/>
                    <a:pt x="96" y="299"/>
                  </a:cubicBezTo>
                  <a:cubicBezTo>
                    <a:pt x="91" y="302"/>
                    <a:pt x="69" y="327"/>
                    <a:pt x="66" y="327"/>
                  </a:cubicBezTo>
                  <a:cubicBezTo>
                    <a:pt x="66" y="327"/>
                    <a:pt x="58" y="335"/>
                    <a:pt x="56" y="339"/>
                  </a:cubicBezTo>
                  <a:cubicBezTo>
                    <a:pt x="53" y="345"/>
                    <a:pt x="51" y="347"/>
                    <a:pt x="49" y="352"/>
                  </a:cubicBezTo>
                  <a:cubicBezTo>
                    <a:pt x="46" y="358"/>
                    <a:pt x="45" y="360"/>
                    <a:pt x="45" y="360"/>
                  </a:cubicBezTo>
                  <a:cubicBezTo>
                    <a:pt x="47" y="364"/>
                    <a:pt x="47" y="364"/>
                    <a:pt x="47" y="364"/>
                  </a:cubicBezTo>
                  <a:cubicBezTo>
                    <a:pt x="41" y="371"/>
                    <a:pt x="34" y="382"/>
                    <a:pt x="33" y="387"/>
                  </a:cubicBezTo>
                  <a:cubicBezTo>
                    <a:pt x="33" y="391"/>
                    <a:pt x="26" y="398"/>
                    <a:pt x="27" y="402"/>
                  </a:cubicBezTo>
                  <a:cubicBezTo>
                    <a:pt x="28" y="406"/>
                    <a:pt x="29" y="415"/>
                    <a:pt x="29" y="415"/>
                  </a:cubicBezTo>
                  <a:cubicBezTo>
                    <a:pt x="25" y="430"/>
                    <a:pt x="21" y="444"/>
                    <a:pt x="20" y="449"/>
                  </a:cubicBezTo>
                  <a:cubicBezTo>
                    <a:pt x="20" y="454"/>
                    <a:pt x="14" y="462"/>
                    <a:pt x="14" y="469"/>
                  </a:cubicBezTo>
                  <a:cubicBezTo>
                    <a:pt x="13" y="475"/>
                    <a:pt x="12" y="489"/>
                    <a:pt x="12" y="489"/>
                  </a:cubicBezTo>
                  <a:cubicBezTo>
                    <a:pt x="5" y="492"/>
                    <a:pt x="5" y="492"/>
                    <a:pt x="5" y="492"/>
                  </a:cubicBezTo>
                  <a:cubicBezTo>
                    <a:pt x="8" y="508"/>
                    <a:pt x="8" y="508"/>
                    <a:pt x="8" y="508"/>
                  </a:cubicBezTo>
                  <a:cubicBezTo>
                    <a:pt x="6" y="517"/>
                    <a:pt x="0" y="535"/>
                    <a:pt x="1" y="538"/>
                  </a:cubicBezTo>
                  <a:cubicBezTo>
                    <a:pt x="3" y="541"/>
                    <a:pt x="3" y="546"/>
                    <a:pt x="3" y="546"/>
                  </a:cubicBezTo>
                  <a:cubicBezTo>
                    <a:pt x="2" y="554"/>
                    <a:pt x="2" y="561"/>
                    <a:pt x="4" y="564"/>
                  </a:cubicBezTo>
                  <a:cubicBezTo>
                    <a:pt x="5" y="566"/>
                    <a:pt x="8" y="560"/>
                    <a:pt x="8" y="559"/>
                  </a:cubicBezTo>
                  <a:cubicBezTo>
                    <a:pt x="8" y="559"/>
                    <a:pt x="8" y="555"/>
                    <a:pt x="8" y="550"/>
                  </a:cubicBezTo>
                  <a:cubicBezTo>
                    <a:pt x="7" y="544"/>
                    <a:pt x="7" y="530"/>
                    <a:pt x="10" y="526"/>
                  </a:cubicBezTo>
                  <a:cubicBezTo>
                    <a:pt x="12" y="522"/>
                    <a:pt x="12" y="512"/>
                    <a:pt x="12" y="512"/>
                  </a:cubicBezTo>
                  <a:cubicBezTo>
                    <a:pt x="15" y="503"/>
                    <a:pt x="15" y="503"/>
                    <a:pt x="15" y="503"/>
                  </a:cubicBezTo>
                  <a:cubicBezTo>
                    <a:pt x="15" y="497"/>
                    <a:pt x="15" y="493"/>
                    <a:pt x="16" y="490"/>
                  </a:cubicBezTo>
                  <a:cubicBezTo>
                    <a:pt x="17" y="487"/>
                    <a:pt x="17" y="477"/>
                    <a:pt x="18" y="476"/>
                  </a:cubicBezTo>
                  <a:cubicBezTo>
                    <a:pt x="19" y="474"/>
                    <a:pt x="28" y="451"/>
                    <a:pt x="28" y="451"/>
                  </a:cubicBezTo>
                  <a:cubicBezTo>
                    <a:pt x="31" y="457"/>
                    <a:pt x="30" y="470"/>
                    <a:pt x="27" y="474"/>
                  </a:cubicBezTo>
                  <a:cubicBezTo>
                    <a:pt x="25" y="479"/>
                    <a:pt x="20" y="494"/>
                    <a:pt x="22" y="498"/>
                  </a:cubicBezTo>
                  <a:cubicBezTo>
                    <a:pt x="24" y="502"/>
                    <a:pt x="22" y="515"/>
                    <a:pt x="22" y="515"/>
                  </a:cubicBezTo>
                  <a:cubicBezTo>
                    <a:pt x="22" y="524"/>
                    <a:pt x="22" y="524"/>
                    <a:pt x="22" y="524"/>
                  </a:cubicBezTo>
                  <a:cubicBezTo>
                    <a:pt x="21" y="528"/>
                    <a:pt x="21" y="528"/>
                    <a:pt x="22" y="532"/>
                  </a:cubicBezTo>
                  <a:cubicBezTo>
                    <a:pt x="22" y="532"/>
                    <a:pt x="21" y="536"/>
                    <a:pt x="18" y="540"/>
                  </a:cubicBezTo>
                  <a:cubicBezTo>
                    <a:pt x="18" y="540"/>
                    <a:pt x="18" y="543"/>
                    <a:pt x="19" y="545"/>
                  </a:cubicBezTo>
                  <a:cubicBezTo>
                    <a:pt x="19" y="545"/>
                    <a:pt x="18" y="551"/>
                    <a:pt x="19" y="554"/>
                  </a:cubicBezTo>
                  <a:cubicBezTo>
                    <a:pt x="18" y="557"/>
                    <a:pt x="20" y="558"/>
                    <a:pt x="20" y="563"/>
                  </a:cubicBezTo>
                  <a:cubicBezTo>
                    <a:pt x="21" y="565"/>
                    <a:pt x="22" y="566"/>
                    <a:pt x="21" y="568"/>
                  </a:cubicBezTo>
                  <a:cubicBezTo>
                    <a:pt x="20" y="569"/>
                    <a:pt x="20" y="574"/>
                    <a:pt x="22" y="587"/>
                  </a:cubicBezTo>
                  <a:cubicBezTo>
                    <a:pt x="22" y="587"/>
                    <a:pt x="16" y="612"/>
                    <a:pt x="15" y="615"/>
                  </a:cubicBezTo>
                  <a:cubicBezTo>
                    <a:pt x="14" y="618"/>
                    <a:pt x="14" y="621"/>
                    <a:pt x="16" y="623"/>
                  </a:cubicBezTo>
                  <a:cubicBezTo>
                    <a:pt x="18" y="625"/>
                    <a:pt x="16" y="624"/>
                    <a:pt x="16" y="624"/>
                  </a:cubicBezTo>
                  <a:cubicBezTo>
                    <a:pt x="16" y="624"/>
                    <a:pt x="16" y="628"/>
                    <a:pt x="18" y="630"/>
                  </a:cubicBezTo>
                  <a:cubicBezTo>
                    <a:pt x="19" y="631"/>
                    <a:pt x="19" y="635"/>
                    <a:pt x="20" y="638"/>
                  </a:cubicBezTo>
                  <a:cubicBezTo>
                    <a:pt x="21" y="642"/>
                    <a:pt x="23" y="645"/>
                    <a:pt x="24" y="647"/>
                  </a:cubicBezTo>
                  <a:cubicBezTo>
                    <a:pt x="25" y="649"/>
                    <a:pt x="27" y="655"/>
                    <a:pt x="30" y="659"/>
                  </a:cubicBezTo>
                  <a:cubicBezTo>
                    <a:pt x="33" y="662"/>
                    <a:pt x="35" y="668"/>
                    <a:pt x="38" y="672"/>
                  </a:cubicBezTo>
                  <a:cubicBezTo>
                    <a:pt x="40" y="676"/>
                    <a:pt x="43" y="679"/>
                    <a:pt x="44" y="682"/>
                  </a:cubicBezTo>
                  <a:cubicBezTo>
                    <a:pt x="44" y="685"/>
                    <a:pt x="46" y="687"/>
                    <a:pt x="47" y="689"/>
                  </a:cubicBezTo>
                  <a:cubicBezTo>
                    <a:pt x="48" y="691"/>
                    <a:pt x="54" y="697"/>
                    <a:pt x="56" y="699"/>
                  </a:cubicBezTo>
                  <a:cubicBezTo>
                    <a:pt x="58" y="701"/>
                    <a:pt x="58" y="702"/>
                    <a:pt x="66" y="700"/>
                  </a:cubicBezTo>
                  <a:cubicBezTo>
                    <a:pt x="66" y="700"/>
                    <a:pt x="72" y="706"/>
                    <a:pt x="76" y="710"/>
                  </a:cubicBezTo>
                  <a:cubicBezTo>
                    <a:pt x="76" y="710"/>
                    <a:pt x="79" y="719"/>
                    <a:pt x="81" y="722"/>
                  </a:cubicBezTo>
                  <a:cubicBezTo>
                    <a:pt x="82" y="726"/>
                    <a:pt x="85" y="731"/>
                    <a:pt x="87" y="734"/>
                  </a:cubicBezTo>
                  <a:cubicBezTo>
                    <a:pt x="90" y="737"/>
                    <a:pt x="92" y="742"/>
                    <a:pt x="96" y="745"/>
                  </a:cubicBezTo>
                  <a:cubicBezTo>
                    <a:pt x="100" y="747"/>
                    <a:pt x="105" y="754"/>
                    <a:pt x="107" y="757"/>
                  </a:cubicBezTo>
                  <a:cubicBezTo>
                    <a:pt x="109" y="760"/>
                    <a:pt x="110" y="759"/>
                    <a:pt x="115" y="758"/>
                  </a:cubicBezTo>
                  <a:cubicBezTo>
                    <a:pt x="115" y="758"/>
                    <a:pt x="123" y="783"/>
                    <a:pt x="127" y="790"/>
                  </a:cubicBezTo>
                  <a:cubicBezTo>
                    <a:pt x="127" y="790"/>
                    <a:pt x="127" y="798"/>
                    <a:pt x="127" y="801"/>
                  </a:cubicBezTo>
                  <a:cubicBezTo>
                    <a:pt x="126" y="804"/>
                    <a:pt x="129" y="806"/>
                    <a:pt x="131" y="808"/>
                  </a:cubicBezTo>
                  <a:cubicBezTo>
                    <a:pt x="132" y="809"/>
                    <a:pt x="132" y="807"/>
                    <a:pt x="133" y="804"/>
                  </a:cubicBezTo>
                  <a:cubicBezTo>
                    <a:pt x="133" y="804"/>
                    <a:pt x="138" y="809"/>
                    <a:pt x="138" y="812"/>
                  </a:cubicBezTo>
                  <a:cubicBezTo>
                    <a:pt x="138" y="815"/>
                    <a:pt x="144" y="824"/>
                    <a:pt x="146" y="827"/>
                  </a:cubicBezTo>
                  <a:cubicBezTo>
                    <a:pt x="148" y="830"/>
                    <a:pt x="152" y="832"/>
                    <a:pt x="155" y="834"/>
                  </a:cubicBezTo>
                  <a:cubicBezTo>
                    <a:pt x="158" y="835"/>
                    <a:pt x="160" y="836"/>
                    <a:pt x="160" y="837"/>
                  </a:cubicBezTo>
                  <a:cubicBezTo>
                    <a:pt x="161" y="839"/>
                    <a:pt x="162" y="841"/>
                    <a:pt x="163" y="842"/>
                  </a:cubicBezTo>
                  <a:cubicBezTo>
                    <a:pt x="163" y="843"/>
                    <a:pt x="165" y="844"/>
                    <a:pt x="168" y="849"/>
                  </a:cubicBezTo>
                  <a:cubicBezTo>
                    <a:pt x="169" y="849"/>
                    <a:pt x="172" y="848"/>
                    <a:pt x="172" y="847"/>
                  </a:cubicBezTo>
                  <a:cubicBezTo>
                    <a:pt x="172" y="847"/>
                    <a:pt x="172" y="842"/>
                    <a:pt x="169" y="839"/>
                  </a:cubicBezTo>
                  <a:cubicBezTo>
                    <a:pt x="169" y="839"/>
                    <a:pt x="169" y="840"/>
                    <a:pt x="171" y="839"/>
                  </a:cubicBezTo>
                  <a:cubicBezTo>
                    <a:pt x="173" y="837"/>
                    <a:pt x="177" y="836"/>
                    <a:pt x="181" y="834"/>
                  </a:cubicBezTo>
                  <a:cubicBezTo>
                    <a:pt x="181" y="834"/>
                    <a:pt x="187" y="839"/>
                    <a:pt x="190" y="843"/>
                  </a:cubicBezTo>
                  <a:cubicBezTo>
                    <a:pt x="192" y="846"/>
                    <a:pt x="191" y="845"/>
                    <a:pt x="190" y="846"/>
                  </a:cubicBezTo>
                  <a:cubicBezTo>
                    <a:pt x="188" y="848"/>
                    <a:pt x="189" y="851"/>
                    <a:pt x="192" y="856"/>
                  </a:cubicBezTo>
                  <a:cubicBezTo>
                    <a:pt x="195" y="866"/>
                    <a:pt x="196" y="865"/>
                    <a:pt x="195" y="870"/>
                  </a:cubicBezTo>
                  <a:cubicBezTo>
                    <a:pt x="195" y="875"/>
                    <a:pt x="191" y="889"/>
                    <a:pt x="194" y="893"/>
                  </a:cubicBezTo>
                  <a:cubicBezTo>
                    <a:pt x="196" y="895"/>
                    <a:pt x="198" y="896"/>
                    <a:pt x="199" y="897"/>
                  </a:cubicBezTo>
                  <a:cubicBezTo>
                    <a:pt x="200" y="897"/>
                    <a:pt x="201" y="897"/>
                    <a:pt x="201" y="897"/>
                  </a:cubicBezTo>
                  <a:cubicBezTo>
                    <a:pt x="200" y="898"/>
                    <a:pt x="200" y="898"/>
                    <a:pt x="199" y="899"/>
                  </a:cubicBezTo>
                  <a:cubicBezTo>
                    <a:pt x="195" y="905"/>
                    <a:pt x="194" y="906"/>
                    <a:pt x="191" y="904"/>
                  </a:cubicBezTo>
                  <a:cubicBezTo>
                    <a:pt x="188" y="902"/>
                    <a:pt x="184" y="903"/>
                    <a:pt x="182" y="909"/>
                  </a:cubicBezTo>
                  <a:cubicBezTo>
                    <a:pt x="180" y="915"/>
                    <a:pt x="176" y="917"/>
                    <a:pt x="172" y="917"/>
                  </a:cubicBezTo>
                  <a:cubicBezTo>
                    <a:pt x="168" y="917"/>
                    <a:pt x="166" y="919"/>
                    <a:pt x="166" y="923"/>
                  </a:cubicBezTo>
                  <a:cubicBezTo>
                    <a:pt x="166" y="928"/>
                    <a:pt x="161" y="928"/>
                    <a:pt x="162" y="932"/>
                  </a:cubicBezTo>
                  <a:cubicBezTo>
                    <a:pt x="163" y="937"/>
                    <a:pt x="163" y="944"/>
                    <a:pt x="163" y="944"/>
                  </a:cubicBezTo>
                  <a:cubicBezTo>
                    <a:pt x="167" y="949"/>
                    <a:pt x="168" y="951"/>
                    <a:pt x="167" y="954"/>
                  </a:cubicBezTo>
                  <a:cubicBezTo>
                    <a:pt x="167" y="957"/>
                    <a:pt x="167" y="960"/>
                    <a:pt x="163" y="960"/>
                  </a:cubicBezTo>
                  <a:cubicBezTo>
                    <a:pt x="158" y="960"/>
                    <a:pt x="157" y="963"/>
                    <a:pt x="159" y="967"/>
                  </a:cubicBezTo>
                  <a:cubicBezTo>
                    <a:pt x="161" y="970"/>
                    <a:pt x="159" y="975"/>
                    <a:pt x="162" y="979"/>
                  </a:cubicBezTo>
                  <a:cubicBezTo>
                    <a:pt x="166" y="983"/>
                    <a:pt x="177" y="995"/>
                    <a:pt x="180" y="999"/>
                  </a:cubicBezTo>
                  <a:cubicBezTo>
                    <a:pt x="187" y="1009"/>
                    <a:pt x="187" y="1010"/>
                    <a:pt x="187" y="1014"/>
                  </a:cubicBezTo>
                  <a:cubicBezTo>
                    <a:pt x="188" y="1019"/>
                    <a:pt x="189" y="1019"/>
                    <a:pt x="192" y="1024"/>
                  </a:cubicBezTo>
                  <a:cubicBezTo>
                    <a:pt x="196" y="1030"/>
                    <a:pt x="199" y="1032"/>
                    <a:pt x="199" y="1037"/>
                  </a:cubicBezTo>
                  <a:cubicBezTo>
                    <a:pt x="199" y="1038"/>
                    <a:pt x="199" y="1039"/>
                    <a:pt x="199" y="1041"/>
                  </a:cubicBezTo>
                  <a:cubicBezTo>
                    <a:pt x="200" y="1043"/>
                    <a:pt x="202" y="1045"/>
                    <a:pt x="204" y="1048"/>
                  </a:cubicBezTo>
                  <a:cubicBezTo>
                    <a:pt x="207" y="1051"/>
                    <a:pt x="211" y="1057"/>
                    <a:pt x="211" y="1060"/>
                  </a:cubicBezTo>
                  <a:cubicBezTo>
                    <a:pt x="211" y="1061"/>
                    <a:pt x="211" y="1061"/>
                    <a:pt x="211" y="1062"/>
                  </a:cubicBezTo>
                  <a:cubicBezTo>
                    <a:pt x="212" y="1064"/>
                    <a:pt x="215" y="1067"/>
                    <a:pt x="218" y="1071"/>
                  </a:cubicBezTo>
                  <a:cubicBezTo>
                    <a:pt x="221" y="1074"/>
                    <a:pt x="226" y="1074"/>
                    <a:pt x="231" y="1080"/>
                  </a:cubicBezTo>
                  <a:cubicBezTo>
                    <a:pt x="236" y="1085"/>
                    <a:pt x="236" y="1086"/>
                    <a:pt x="241" y="1087"/>
                  </a:cubicBezTo>
                  <a:cubicBezTo>
                    <a:pt x="243" y="1088"/>
                    <a:pt x="247" y="1091"/>
                    <a:pt x="249" y="1094"/>
                  </a:cubicBezTo>
                  <a:cubicBezTo>
                    <a:pt x="252" y="1098"/>
                    <a:pt x="256" y="1101"/>
                    <a:pt x="260" y="1102"/>
                  </a:cubicBezTo>
                  <a:cubicBezTo>
                    <a:pt x="262" y="1103"/>
                    <a:pt x="265" y="1105"/>
                    <a:pt x="268" y="1107"/>
                  </a:cubicBezTo>
                  <a:cubicBezTo>
                    <a:pt x="269" y="1109"/>
                    <a:pt x="270" y="1110"/>
                    <a:pt x="270" y="1111"/>
                  </a:cubicBezTo>
                  <a:cubicBezTo>
                    <a:pt x="271" y="1113"/>
                    <a:pt x="274" y="1115"/>
                    <a:pt x="276" y="1120"/>
                  </a:cubicBezTo>
                  <a:cubicBezTo>
                    <a:pt x="277" y="1123"/>
                    <a:pt x="281" y="1125"/>
                    <a:pt x="282" y="1132"/>
                  </a:cubicBezTo>
                  <a:cubicBezTo>
                    <a:pt x="282" y="1138"/>
                    <a:pt x="286" y="1142"/>
                    <a:pt x="283" y="1146"/>
                  </a:cubicBezTo>
                  <a:cubicBezTo>
                    <a:pt x="281" y="1151"/>
                    <a:pt x="283" y="1154"/>
                    <a:pt x="284" y="1160"/>
                  </a:cubicBezTo>
                  <a:cubicBezTo>
                    <a:pt x="285" y="1166"/>
                    <a:pt x="287" y="1172"/>
                    <a:pt x="285" y="1176"/>
                  </a:cubicBezTo>
                  <a:cubicBezTo>
                    <a:pt x="284" y="1179"/>
                    <a:pt x="286" y="1188"/>
                    <a:pt x="289" y="1195"/>
                  </a:cubicBezTo>
                  <a:cubicBezTo>
                    <a:pt x="292" y="1202"/>
                    <a:pt x="297" y="1215"/>
                    <a:pt x="297" y="1215"/>
                  </a:cubicBezTo>
                  <a:cubicBezTo>
                    <a:pt x="295" y="1221"/>
                    <a:pt x="293" y="1227"/>
                    <a:pt x="292" y="1229"/>
                  </a:cubicBezTo>
                  <a:cubicBezTo>
                    <a:pt x="297" y="1232"/>
                    <a:pt x="298" y="1235"/>
                    <a:pt x="298" y="1238"/>
                  </a:cubicBezTo>
                  <a:cubicBezTo>
                    <a:pt x="299" y="1241"/>
                    <a:pt x="304" y="1245"/>
                    <a:pt x="304" y="1247"/>
                  </a:cubicBezTo>
                  <a:cubicBezTo>
                    <a:pt x="305" y="1248"/>
                    <a:pt x="310" y="1250"/>
                    <a:pt x="317" y="1251"/>
                  </a:cubicBezTo>
                  <a:cubicBezTo>
                    <a:pt x="317" y="1253"/>
                    <a:pt x="318" y="1255"/>
                    <a:pt x="319" y="1257"/>
                  </a:cubicBezTo>
                  <a:cubicBezTo>
                    <a:pt x="321" y="1261"/>
                    <a:pt x="324" y="1263"/>
                    <a:pt x="328" y="1265"/>
                  </a:cubicBezTo>
                  <a:cubicBezTo>
                    <a:pt x="333" y="1268"/>
                    <a:pt x="331" y="1267"/>
                    <a:pt x="334" y="1271"/>
                  </a:cubicBezTo>
                  <a:cubicBezTo>
                    <a:pt x="338" y="1275"/>
                    <a:pt x="342" y="1278"/>
                    <a:pt x="345" y="1278"/>
                  </a:cubicBezTo>
                  <a:cubicBezTo>
                    <a:pt x="347" y="1278"/>
                    <a:pt x="350" y="1277"/>
                    <a:pt x="352" y="1278"/>
                  </a:cubicBezTo>
                  <a:cubicBezTo>
                    <a:pt x="352" y="1278"/>
                    <a:pt x="353" y="1279"/>
                    <a:pt x="354" y="1279"/>
                  </a:cubicBezTo>
                  <a:cubicBezTo>
                    <a:pt x="357" y="1281"/>
                    <a:pt x="360" y="1283"/>
                    <a:pt x="364" y="1283"/>
                  </a:cubicBezTo>
                  <a:cubicBezTo>
                    <a:pt x="366" y="1283"/>
                    <a:pt x="369" y="1285"/>
                    <a:pt x="371" y="1285"/>
                  </a:cubicBezTo>
                  <a:cubicBezTo>
                    <a:pt x="372" y="1286"/>
                    <a:pt x="372" y="1286"/>
                    <a:pt x="372" y="1286"/>
                  </a:cubicBezTo>
                  <a:cubicBezTo>
                    <a:pt x="376" y="1287"/>
                    <a:pt x="376" y="1287"/>
                    <a:pt x="376" y="1287"/>
                  </a:cubicBezTo>
                  <a:cubicBezTo>
                    <a:pt x="377" y="1287"/>
                    <a:pt x="377" y="1287"/>
                    <a:pt x="377" y="1287"/>
                  </a:cubicBezTo>
                  <a:cubicBezTo>
                    <a:pt x="381" y="1285"/>
                    <a:pt x="386" y="1285"/>
                    <a:pt x="383" y="1282"/>
                  </a:cubicBezTo>
                  <a:cubicBezTo>
                    <a:pt x="381" y="1278"/>
                    <a:pt x="378" y="1273"/>
                    <a:pt x="378" y="1273"/>
                  </a:cubicBezTo>
                  <a:cubicBezTo>
                    <a:pt x="377" y="1273"/>
                    <a:pt x="377" y="1272"/>
                    <a:pt x="377" y="1272"/>
                  </a:cubicBezTo>
                  <a:cubicBezTo>
                    <a:pt x="377" y="1271"/>
                    <a:pt x="377" y="1270"/>
                    <a:pt x="377" y="1270"/>
                  </a:cubicBezTo>
                  <a:cubicBezTo>
                    <a:pt x="378" y="1269"/>
                    <a:pt x="378" y="1269"/>
                    <a:pt x="379" y="1269"/>
                  </a:cubicBezTo>
                  <a:cubicBezTo>
                    <a:pt x="380" y="1269"/>
                    <a:pt x="382" y="1268"/>
                    <a:pt x="383" y="1267"/>
                  </a:cubicBezTo>
                  <a:cubicBezTo>
                    <a:pt x="384" y="1267"/>
                    <a:pt x="387" y="1266"/>
                    <a:pt x="388" y="1266"/>
                  </a:cubicBezTo>
                  <a:cubicBezTo>
                    <a:pt x="389" y="1266"/>
                    <a:pt x="390" y="1264"/>
                    <a:pt x="390" y="1264"/>
                  </a:cubicBezTo>
                  <a:cubicBezTo>
                    <a:pt x="389" y="1262"/>
                    <a:pt x="387" y="1260"/>
                    <a:pt x="388" y="1259"/>
                  </a:cubicBezTo>
                  <a:cubicBezTo>
                    <a:pt x="388" y="1257"/>
                    <a:pt x="387" y="1255"/>
                    <a:pt x="387" y="1255"/>
                  </a:cubicBezTo>
                  <a:cubicBezTo>
                    <a:pt x="390" y="1257"/>
                    <a:pt x="391" y="1257"/>
                    <a:pt x="393" y="1256"/>
                  </a:cubicBezTo>
                  <a:cubicBezTo>
                    <a:pt x="393" y="1256"/>
                    <a:pt x="394" y="1256"/>
                    <a:pt x="394" y="1256"/>
                  </a:cubicBezTo>
                  <a:cubicBezTo>
                    <a:pt x="396" y="1255"/>
                    <a:pt x="398" y="1256"/>
                    <a:pt x="400" y="1256"/>
                  </a:cubicBezTo>
                  <a:cubicBezTo>
                    <a:pt x="400" y="1256"/>
                    <a:pt x="401" y="1257"/>
                    <a:pt x="402" y="1257"/>
                  </a:cubicBezTo>
                  <a:cubicBezTo>
                    <a:pt x="403" y="1257"/>
                    <a:pt x="405" y="1258"/>
                    <a:pt x="408" y="1258"/>
                  </a:cubicBezTo>
                  <a:cubicBezTo>
                    <a:pt x="409" y="1258"/>
                    <a:pt x="410" y="1258"/>
                    <a:pt x="410" y="1258"/>
                  </a:cubicBezTo>
                  <a:cubicBezTo>
                    <a:pt x="411" y="1258"/>
                    <a:pt x="412" y="1258"/>
                    <a:pt x="412" y="1258"/>
                  </a:cubicBezTo>
                  <a:cubicBezTo>
                    <a:pt x="412" y="1257"/>
                    <a:pt x="413" y="1257"/>
                    <a:pt x="413" y="1257"/>
                  </a:cubicBezTo>
                  <a:cubicBezTo>
                    <a:pt x="414" y="1257"/>
                    <a:pt x="414" y="1257"/>
                    <a:pt x="414" y="1257"/>
                  </a:cubicBezTo>
                  <a:cubicBezTo>
                    <a:pt x="417" y="1258"/>
                    <a:pt x="420" y="1260"/>
                    <a:pt x="422" y="1259"/>
                  </a:cubicBezTo>
                  <a:cubicBezTo>
                    <a:pt x="422" y="1259"/>
                    <a:pt x="425" y="1258"/>
                    <a:pt x="428" y="1257"/>
                  </a:cubicBezTo>
                  <a:cubicBezTo>
                    <a:pt x="430" y="1256"/>
                    <a:pt x="431" y="1255"/>
                    <a:pt x="431" y="1254"/>
                  </a:cubicBezTo>
                  <a:cubicBezTo>
                    <a:pt x="431" y="1253"/>
                    <a:pt x="430" y="1252"/>
                    <a:pt x="428" y="1251"/>
                  </a:cubicBezTo>
                  <a:cubicBezTo>
                    <a:pt x="427" y="1250"/>
                    <a:pt x="427" y="1250"/>
                    <a:pt x="427" y="1250"/>
                  </a:cubicBezTo>
                  <a:cubicBezTo>
                    <a:pt x="423" y="1249"/>
                    <a:pt x="420" y="1245"/>
                    <a:pt x="419" y="1243"/>
                  </a:cubicBezTo>
                  <a:cubicBezTo>
                    <a:pt x="418" y="1242"/>
                    <a:pt x="416" y="1241"/>
                    <a:pt x="414" y="1240"/>
                  </a:cubicBezTo>
                  <a:cubicBezTo>
                    <a:pt x="414" y="1240"/>
                    <a:pt x="414" y="1239"/>
                    <a:pt x="413" y="1239"/>
                  </a:cubicBezTo>
                  <a:cubicBezTo>
                    <a:pt x="413" y="1239"/>
                    <a:pt x="412" y="1238"/>
                    <a:pt x="412" y="1237"/>
                  </a:cubicBezTo>
                  <a:cubicBezTo>
                    <a:pt x="412" y="1236"/>
                    <a:pt x="412" y="1236"/>
                    <a:pt x="413" y="1237"/>
                  </a:cubicBezTo>
                  <a:cubicBezTo>
                    <a:pt x="414" y="1237"/>
                    <a:pt x="414" y="1237"/>
                    <a:pt x="414" y="1238"/>
                  </a:cubicBezTo>
                  <a:cubicBezTo>
                    <a:pt x="414" y="1238"/>
                    <a:pt x="415" y="1238"/>
                    <a:pt x="415" y="1238"/>
                  </a:cubicBezTo>
                  <a:cubicBezTo>
                    <a:pt x="418" y="1237"/>
                    <a:pt x="419" y="1237"/>
                    <a:pt x="420" y="1239"/>
                  </a:cubicBezTo>
                  <a:cubicBezTo>
                    <a:pt x="421" y="1240"/>
                    <a:pt x="425" y="1241"/>
                    <a:pt x="427" y="1241"/>
                  </a:cubicBezTo>
                  <a:cubicBezTo>
                    <a:pt x="427" y="1241"/>
                    <a:pt x="427" y="1241"/>
                    <a:pt x="428" y="1241"/>
                  </a:cubicBezTo>
                  <a:cubicBezTo>
                    <a:pt x="429" y="1242"/>
                    <a:pt x="431" y="1242"/>
                    <a:pt x="433" y="1243"/>
                  </a:cubicBezTo>
                  <a:cubicBezTo>
                    <a:pt x="434" y="1243"/>
                    <a:pt x="435" y="1243"/>
                    <a:pt x="435" y="1243"/>
                  </a:cubicBezTo>
                  <a:cubicBezTo>
                    <a:pt x="435" y="1243"/>
                    <a:pt x="435" y="1244"/>
                    <a:pt x="436" y="1244"/>
                  </a:cubicBezTo>
                  <a:cubicBezTo>
                    <a:pt x="437" y="1244"/>
                    <a:pt x="438" y="1245"/>
                    <a:pt x="439" y="1245"/>
                  </a:cubicBezTo>
                  <a:cubicBezTo>
                    <a:pt x="442" y="1246"/>
                    <a:pt x="445" y="1246"/>
                    <a:pt x="447" y="1245"/>
                  </a:cubicBezTo>
                  <a:cubicBezTo>
                    <a:pt x="448" y="1244"/>
                    <a:pt x="450" y="1243"/>
                    <a:pt x="452" y="1242"/>
                  </a:cubicBezTo>
                  <a:cubicBezTo>
                    <a:pt x="455" y="1240"/>
                    <a:pt x="459" y="1239"/>
                    <a:pt x="461" y="1238"/>
                  </a:cubicBezTo>
                  <a:cubicBezTo>
                    <a:pt x="464" y="1238"/>
                    <a:pt x="466" y="1235"/>
                    <a:pt x="467" y="1234"/>
                  </a:cubicBezTo>
                  <a:cubicBezTo>
                    <a:pt x="468" y="1233"/>
                    <a:pt x="469" y="1232"/>
                    <a:pt x="472" y="1231"/>
                  </a:cubicBezTo>
                  <a:cubicBezTo>
                    <a:pt x="472" y="1230"/>
                    <a:pt x="473" y="1229"/>
                    <a:pt x="474" y="1228"/>
                  </a:cubicBezTo>
                  <a:cubicBezTo>
                    <a:pt x="475" y="1228"/>
                    <a:pt x="476" y="1228"/>
                    <a:pt x="477" y="1228"/>
                  </a:cubicBezTo>
                  <a:cubicBezTo>
                    <a:pt x="479" y="1226"/>
                    <a:pt x="482" y="1226"/>
                    <a:pt x="484" y="1223"/>
                  </a:cubicBezTo>
                  <a:cubicBezTo>
                    <a:pt x="486" y="1220"/>
                    <a:pt x="490" y="1218"/>
                    <a:pt x="492" y="1218"/>
                  </a:cubicBezTo>
                  <a:cubicBezTo>
                    <a:pt x="499" y="1213"/>
                    <a:pt x="499" y="1213"/>
                    <a:pt x="499" y="1213"/>
                  </a:cubicBezTo>
                  <a:cubicBezTo>
                    <a:pt x="501" y="1208"/>
                    <a:pt x="499" y="1209"/>
                    <a:pt x="499" y="1208"/>
                  </a:cubicBezTo>
                  <a:cubicBezTo>
                    <a:pt x="498" y="1206"/>
                    <a:pt x="497" y="1201"/>
                    <a:pt x="498" y="1199"/>
                  </a:cubicBezTo>
                  <a:cubicBezTo>
                    <a:pt x="499" y="1197"/>
                    <a:pt x="501" y="1196"/>
                    <a:pt x="502" y="1196"/>
                  </a:cubicBezTo>
                  <a:cubicBezTo>
                    <a:pt x="504" y="1195"/>
                    <a:pt x="505" y="1194"/>
                    <a:pt x="506" y="1192"/>
                  </a:cubicBezTo>
                  <a:cubicBezTo>
                    <a:pt x="511" y="1191"/>
                    <a:pt x="514" y="1190"/>
                    <a:pt x="516" y="1188"/>
                  </a:cubicBezTo>
                  <a:cubicBezTo>
                    <a:pt x="518" y="1186"/>
                    <a:pt x="522" y="1186"/>
                    <a:pt x="524" y="1185"/>
                  </a:cubicBezTo>
                  <a:cubicBezTo>
                    <a:pt x="525" y="1185"/>
                    <a:pt x="531" y="1183"/>
                    <a:pt x="532" y="1182"/>
                  </a:cubicBezTo>
                  <a:cubicBezTo>
                    <a:pt x="533" y="1182"/>
                    <a:pt x="538" y="1179"/>
                    <a:pt x="538" y="1179"/>
                  </a:cubicBezTo>
                  <a:cubicBezTo>
                    <a:pt x="542" y="1180"/>
                    <a:pt x="545" y="1180"/>
                    <a:pt x="548" y="1178"/>
                  </a:cubicBezTo>
                  <a:cubicBezTo>
                    <a:pt x="550" y="1177"/>
                    <a:pt x="554" y="1177"/>
                    <a:pt x="556" y="1178"/>
                  </a:cubicBezTo>
                  <a:cubicBezTo>
                    <a:pt x="558" y="1180"/>
                    <a:pt x="564" y="1178"/>
                    <a:pt x="564" y="1178"/>
                  </a:cubicBezTo>
                  <a:cubicBezTo>
                    <a:pt x="566" y="1175"/>
                    <a:pt x="570" y="1172"/>
                    <a:pt x="574" y="1172"/>
                  </a:cubicBezTo>
                  <a:cubicBezTo>
                    <a:pt x="575" y="1167"/>
                    <a:pt x="576" y="1167"/>
                    <a:pt x="579" y="1165"/>
                  </a:cubicBezTo>
                  <a:cubicBezTo>
                    <a:pt x="580" y="1161"/>
                    <a:pt x="580" y="1161"/>
                    <a:pt x="582" y="1159"/>
                  </a:cubicBezTo>
                  <a:cubicBezTo>
                    <a:pt x="585" y="1155"/>
                    <a:pt x="587" y="1148"/>
                    <a:pt x="591" y="1145"/>
                  </a:cubicBezTo>
                  <a:cubicBezTo>
                    <a:pt x="593" y="1142"/>
                    <a:pt x="595" y="1139"/>
                    <a:pt x="595" y="1139"/>
                  </a:cubicBezTo>
                  <a:cubicBezTo>
                    <a:pt x="594" y="1133"/>
                    <a:pt x="596" y="1129"/>
                    <a:pt x="597" y="1126"/>
                  </a:cubicBezTo>
                  <a:cubicBezTo>
                    <a:pt x="598" y="1123"/>
                    <a:pt x="597" y="1121"/>
                    <a:pt x="598" y="1118"/>
                  </a:cubicBezTo>
                  <a:cubicBezTo>
                    <a:pt x="599" y="1115"/>
                    <a:pt x="598" y="1115"/>
                    <a:pt x="597" y="1112"/>
                  </a:cubicBezTo>
                  <a:cubicBezTo>
                    <a:pt x="599" y="1109"/>
                    <a:pt x="600" y="1106"/>
                    <a:pt x="600" y="1104"/>
                  </a:cubicBezTo>
                  <a:cubicBezTo>
                    <a:pt x="601" y="1104"/>
                    <a:pt x="601" y="1103"/>
                    <a:pt x="602" y="1102"/>
                  </a:cubicBezTo>
                  <a:cubicBezTo>
                    <a:pt x="606" y="1099"/>
                    <a:pt x="611" y="1095"/>
                    <a:pt x="612" y="1093"/>
                  </a:cubicBezTo>
                  <a:cubicBezTo>
                    <a:pt x="613" y="1091"/>
                    <a:pt x="615" y="1089"/>
                    <a:pt x="618" y="1086"/>
                  </a:cubicBezTo>
                  <a:cubicBezTo>
                    <a:pt x="619" y="1085"/>
                    <a:pt x="620" y="1083"/>
                    <a:pt x="621" y="1082"/>
                  </a:cubicBezTo>
                  <a:cubicBezTo>
                    <a:pt x="623" y="1080"/>
                    <a:pt x="624" y="1078"/>
                    <a:pt x="627" y="1077"/>
                  </a:cubicBezTo>
                  <a:cubicBezTo>
                    <a:pt x="630" y="1076"/>
                    <a:pt x="635" y="1072"/>
                    <a:pt x="639" y="1068"/>
                  </a:cubicBezTo>
                  <a:cubicBezTo>
                    <a:pt x="640" y="1066"/>
                    <a:pt x="641" y="1064"/>
                    <a:pt x="642" y="1064"/>
                  </a:cubicBezTo>
                  <a:cubicBezTo>
                    <a:pt x="642" y="1064"/>
                    <a:pt x="644" y="1058"/>
                    <a:pt x="645" y="1047"/>
                  </a:cubicBezTo>
                  <a:cubicBezTo>
                    <a:pt x="646" y="1035"/>
                    <a:pt x="640" y="1029"/>
                    <a:pt x="640" y="1030"/>
                  </a:cubicBezTo>
                  <a:close/>
                  <a:moveTo>
                    <a:pt x="639" y="113"/>
                  </a:moveTo>
                  <a:cubicBezTo>
                    <a:pt x="637" y="114"/>
                    <a:pt x="636" y="115"/>
                    <a:pt x="634" y="116"/>
                  </a:cubicBezTo>
                  <a:cubicBezTo>
                    <a:pt x="630" y="118"/>
                    <a:pt x="628" y="124"/>
                    <a:pt x="633" y="122"/>
                  </a:cubicBezTo>
                  <a:cubicBezTo>
                    <a:pt x="635" y="121"/>
                    <a:pt x="637" y="121"/>
                    <a:pt x="639" y="121"/>
                  </a:cubicBezTo>
                  <a:cubicBezTo>
                    <a:pt x="642" y="120"/>
                    <a:pt x="646" y="120"/>
                    <a:pt x="647" y="120"/>
                  </a:cubicBezTo>
                  <a:cubicBezTo>
                    <a:pt x="641" y="116"/>
                    <a:pt x="641" y="116"/>
                    <a:pt x="641" y="116"/>
                  </a:cubicBezTo>
                  <a:cubicBezTo>
                    <a:pt x="641" y="116"/>
                    <a:pt x="641" y="117"/>
                    <a:pt x="641" y="116"/>
                  </a:cubicBezTo>
                  <a:cubicBezTo>
                    <a:pt x="641" y="113"/>
                    <a:pt x="640" y="113"/>
                    <a:pt x="639" y="113"/>
                  </a:cubicBezTo>
                  <a:close/>
                  <a:moveTo>
                    <a:pt x="631" y="29"/>
                  </a:moveTo>
                  <a:cubicBezTo>
                    <a:pt x="630" y="28"/>
                    <a:pt x="629" y="28"/>
                    <a:pt x="628" y="28"/>
                  </a:cubicBezTo>
                  <a:cubicBezTo>
                    <a:pt x="626" y="27"/>
                    <a:pt x="624" y="27"/>
                    <a:pt x="621" y="27"/>
                  </a:cubicBezTo>
                  <a:cubicBezTo>
                    <a:pt x="620" y="27"/>
                    <a:pt x="618" y="27"/>
                    <a:pt x="617" y="27"/>
                  </a:cubicBezTo>
                  <a:cubicBezTo>
                    <a:pt x="621" y="28"/>
                    <a:pt x="621" y="28"/>
                    <a:pt x="621" y="28"/>
                  </a:cubicBezTo>
                  <a:cubicBezTo>
                    <a:pt x="630" y="29"/>
                    <a:pt x="630" y="29"/>
                    <a:pt x="630" y="29"/>
                  </a:cubicBezTo>
                  <a:cubicBezTo>
                    <a:pt x="631" y="29"/>
                    <a:pt x="631" y="29"/>
                    <a:pt x="631" y="29"/>
                  </a:cubicBezTo>
                  <a:close/>
                  <a:moveTo>
                    <a:pt x="607" y="48"/>
                  </a:moveTo>
                  <a:cubicBezTo>
                    <a:pt x="605" y="48"/>
                    <a:pt x="603" y="47"/>
                    <a:pt x="602" y="47"/>
                  </a:cubicBezTo>
                  <a:cubicBezTo>
                    <a:pt x="602" y="47"/>
                    <a:pt x="601" y="48"/>
                    <a:pt x="602" y="49"/>
                  </a:cubicBezTo>
                  <a:cubicBezTo>
                    <a:pt x="602" y="49"/>
                    <a:pt x="602" y="50"/>
                    <a:pt x="602" y="50"/>
                  </a:cubicBezTo>
                  <a:cubicBezTo>
                    <a:pt x="604" y="51"/>
                    <a:pt x="607" y="51"/>
                    <a:pt x="610" y="50"/>
                  </a:cubicBezTo>
                  <a:cubicBezTo>
                    <a:pt x="613" y="49"/>
                    <a:pt x="609" y="48"/>
                    <a:pt x="607" y="48"/>
                  </a:cubicBezTo>
                  <a:close/>
                  <a:moveTo>
                    <a:pt x="602" y="44"/>
                  </a:moveTo>
                  <a:cubicBezTo>
                    <a:pt x="598" y="43"/>
                    <a:pt x="595" y="41"/>
                    <a:pt x="596" y="43"/>
                  </a:cubicBezTo>
                  <a:cubicBezTo>
                    <a:pt x="597" y="45"/>
                    <a:pt x="600" y="46"/>
                    <a:pt x="602" y="46"/>
                  </a:cubicBezTo>
                  <a:cubicBezTo>
                    <a:pt x="603" y="47"/>
                    <a:pt x="603" y="46"/>
                    <a:pt x="604" y="46"/>
                  </a:cubicBezTo>
                  <a:cubicBezTo>
                    <a:pt x="606" y="46"/>
                    <a:pt x="608" y="46"/>
                    <a:pt x="604" y="45"/>
                  </a:cubicBezTo>
                  <a:cubicBezTo>
                    <a:pt x="603" y="45"/>
                    <a:pt x="603" y="44"/>
                    <a:pt x="602" y="44"/>
                  </a:cubicBezTo>
                  <a:close/>
                  <a:moveTo>
                    <a:pt x="492" y="25"/>
                  </a:moveTo>
                  <a:cubicBezTo>
                    <a:pt x="489" y="23"/>
                    <a:pt x="487" y="20"/>
                    <a:pt x="484" y="18"/>
                  </a:cubicBezTo>
                  <a:cubicBezTo>
                    <a:pt x="483" y="18"/>
                    <a:pt x="482" y="18"/>
                    <a:pt x="480" y="19"/>
                  </a:cubicBezTo>
                  <a:lnTo>
                    <a:pt x="492" y="25"/>
                  </a:lnTo>
                  <a:close/>
                  <a:moveTo>
                    <a:pt x="601" y="52"/>
                  </a:moveTo>
                  <a:cubicBezTo>
                    <a:pt x="601" y="52"/>
                    <a:pt x="600" y="53"/>
                    <a:pt x="597" y="55"/>
                  </a:cubicBezTo>
                  <a:cubicBezTo>
                    <a:pt x="596" y="56"/>
                    <a:pt x="599" y="56"/>
                    <a:pt x="602" y="56"/>
                  </a:cubicBezTo>
                  <a:cubicBezTo>
                    <a:pt x="604" y="56"/>
                    <a:pt x="605" y="56"/>
                    <a:pt x="606" y="56"/>
                  </a:cubicBezTo>
                  <a:cubicBezTo>
                    <a:pt x="610" y="55"/>
                    <a:pt x="606" y="53"/>
                    <a:pt x="602" y="52"/>
                  </a:cubicBezTo>
                  <a:cubicBezTo>
                    <a:pt x="602" y="52"/>
                    <a:pt x="601" y="52"/>
                    <a:pt x="601" y="52"/>
                  </a:cubicBezTo>
                  <a:close/>
                  <a:moveTo>
                    <a:pt x="531" y="142"/>
                  </a:moveTo>
                  <a:cubicBezTo>
                    <a:pt x="531" y="142"/>
                    <a:pt x="522" y="139"/>
                    <a:pt x="520" y="136"/>
                  </a:cubicBezTo>
                  <a:cubicBezTo>
                    <a:pt x="520" y="136"/>
                    <a:pt x="501" y="144"/>
                    <a:pt x="497" y="145"/>
                  </a:cubicBezTo>
                  <a:cubicBezTo>
                    <a:pt x="494" y="147"/>
                    <a:pt x="494" y="147"/>
                    <a:pt x="500" y="150"/>
                  </a:cubicBezTo>
                  <a:cubicBezTo>
                    <a:pt x="500" y="150"/>
                    <a:pt x="496" y="153"/>
                    <a:pt x="492" y="156"/>
                  </a:cubicBezTo>
                  <a:cubicBezTo>
                    <a:pt x="492" y="156"/>
                    <a:pt x="488" y="158"/>
                    <a:pt x="479" y="158"/>
                  </a:cubicBezTo>
                  <a:cubicBezTo>
                    <a:pt x="477" y="158"/>
                    <a:pt x="475" y="159"/>
                    <a:pt x="474" y="160"/>
                  </a:cubicBezTo>
                  <a:cubicBezTo>
                    <a:pt x="471" y="162"/>
                    <a:pt x="472" y="165"/>
                    <a:pt x="472" y="168"/>
                  </a:cubicBezTo>
                  <a:cubicBezTo>
                    <a:pt x="471" y="172"/>
                    <a:pt x="472" y="173"/>
                    <a:pt x="474" y="176"/>
                  </a:cubicBezTo>
                  <a:cubicBezTo>
                    <a:pt x="475" y="177"/>
                    <a:pt x="475" y="178"/>
                    <a:pt x="476" y="179"/>
                  </a:cubicBezTo>
                  <a:cubicBezTo>
                    <a:pt x="476" y="179"/>
                    <a:pt x="488" y="178"/>
                    <a:pt x="492" y="180"/>
                  </a:cubicBezTo>
                  <a:cubicBezTo>
                    <a:pt x="496" y="183"/>
                    <a:pt x="497" y="185"/>
                    <a:pt x="500" y="191"/>
                  </a:cubicBezTo>
                  <a:cubicBezTo>
                    <a:pt x="502" y="197"/>
                    <a:pt x="500" y="200"/>
                    <a:pt x="504" y="208"/>
                  </a:cubicBezTo>
                  <a:cubicBezTo>
                    <a:pt x="504" y="208"/>
                    <a:pt x="501" y="213"/>
                    <a:pt x="500" y="217"/>
                  </a:cubicBezTo>
                  <a:cubicBezTo>
                    <a:pt x="499" y="222"/>
                    <a:pt x="502" y="222"/>
                    <a:pt x="511" y="222"/>
                  </a:cubicBezTo>
                  <a:cubicBezTo>
                    <a:pt x="511" y="226"/>
                    <a:pt x="515" y="233"/>
                    <a:pt x="514" y="241"/>
                  </a:cubicBezTo>
                  <a:cubicBezTo>
                    <a:pt x="514" y="241"/>
                    <a:pt x="505" y="247"/>
                    <a:pt x="502" y="248"/>
                  </a:cubicBezTo>
                  <a:cubicBezTo>
                    <a:pt x="500" y="249"/>
                    <a:pt x="499" y="255"/>
                    <a:pt x="498" y="259"/>
                  </a:cubicBezTo>
                  <a:cubicBezTo>
                    <a:pt x="497" y="264"/>
                    <a:pt x="497" y="267"/>
                    <a:pt x="497" y="267"/>
                  </a:cubicBezTo>
                  <a:cubicBezTo>
                    <a:pt x="497" y="268"/>
                    <a:pt x="501" y="277"/>
                    <a:pt x="500" y="281"/>
                  </a:cubicBezTo>
                  <a:cubicBezTo>
                    <a:pt x="499" y="285"/>
                    <a:pt x="500" y="290"/>
                    <a:pt x="505" y="295"/>
                  </a:cubicBezTo>
                  <a:cubicBezTo>
                    <a:pt x="510" y="301"/>
                    <a:pt x="509" y="305"/>
                    <a:pt x="511" y="309"/>
                  </a:cubicBezTo>
                  <a:cubicBezTo>
                    <a:pt x="512" y="313"/>
                    <a:pt x="517" y="315"/>
                    <a:pt x="519" y="317"/>
                  </a:cubicBezTo>
                  <a:cubicBezTo>
                    <a:pt x="521" y="318"/>
                    <a:pt x="531" y="324"/>
                    <a:pt x="537" y="328"/>
                  </a:cubicBezTo>
                  <a:cubicBezTo>
                    <a:pt x="537" y="328"/>
                    <a:pt x="544" y="323"/>
                    <a:pt x="547" y="322"/>
                  </a:cubicBezTo>
                  <a:cubicBezTo>
                    <a:pt x="550" y="320"/>
                    <a:pt x="550" y="316"/>
                    <a:pt x="550" y="310"/>
                  </a:cubicBezTo>
                  <a:cubicBezTo>
                    <a:pt x="547" y="306"/>
                    <a:pt x="545" y="301"/>
                    <a:pt x="549" y="299"/>
                  </a:cubicBezTo>
                  <a:cubicBezTo>
                    <a:pt x="552" y="297"/>
                    <a:pt x="560" y="290"/>
                    <a:pt x="562" y="285"/>
                  </a:cubicBezTo>
                  <a:cubicBezTo>
                    <a:pt x="564" y="280"/>
                    <a:pt x="567" y="277"/>
                    <a:pt x="571" y="275"/>
                  </a:cubicBezTo>
                  <a:cubicBezTo>
                    <a:pt x="575" y="273"/>
                    <a:pt x="579" y="268"/>
                    <a:pt x="581" y="264"/>
                  </a:cubicBezTo>
                  <a:cubicBezTo>
                    <a:pt x="584" y="261"/>
                    <a:pt x="589" y="256"/>
                    <a:pt x="592" y="254"/>
                  </a:cubicBezTo>
                  <a:cubicBezTo>
                    <a:pt x="595" y="252"/>
                    <a:pt x="602" y="246"/>
                    <a:pt x="602" y="246"/>
                  </a:cubicBezTo>
                  <a:cubicBezTo>
                    <a:pt x="602" y="245"/>
                    <a:pt x="602" y="245"/>
                    <a:pt x="602" y="245"/>
                  </a:cubicBezTo>
                  <a:cubicBezTo>
                    <a:pt x="604" y="242"/>
                    <a:pt x="613" y="231"/>
                    <a:pt x="615" y="228"/>
                  </a:cubicBezTo>
                  <a:cubicBezTo>
                    <a:pt x="617" y="225"/>
                    <a:pt x="616" y="223"/>
                    <a:pt x="611" y="225"/>
                  </a:cubicBezTo>
                  <a:cubicBezTo>
                    <a:pt x="608" y="226"/>
                    <a:pt x="605" y="228"/>
                    <a:pt x="602" y="228"/>
                  </a:cubicBezTo>
                  <a:cubicBezTo>
                    <a:pt x="600" y="229"/>
                    <a:pt x="598" y="228"/>
                    <a:pt x="597" y="226"/>
                  </a:cubicBezTo>
                  <a:cubicBezTo>
                    <a:pt x="596" y="221"/>
                    <a:pt x="595" y="216"/>
                    <a:pt x="594" y="214"/>
                  </a:cubicBezTo>
                  <a:cubicBezTo>
                    <a:pt x="598" y="214"/>
                    <a:pt x="600" y="214"/>
                    <a:pt x="601" y="216"/>
                  </a:cubicBezTo>
                  <a:cubicBezTo>
                    <a:pt x="602" y="217"/>
                    <a:pt x="602" y="217"/>
                    <a:pt x="602" y="217"/>
                  </a:cubicBezTo>
                  <a:cubicBezTo>
                    <a:pt x="605" y="219"/>
                    <a:pt x="609" y="220"/>
                    <a:pt x="612" y="219"/>
                  </a:cubicBezTo>
                  <a:cubicBezTo>
                    <a:pt x="615" y="219"/>
                    <a:pt x="620" y="223"/>
                    <a:pt x="617" y="219"/>
                  </a:cubicBezTo>
                  <a:cubicBezTo>
                    <a:pt x="614" y="215"/>
                    <a:pt x="616" y="213"/>
                    <a:pt x="612" y="211"/>
                  </a:cubicBezTo>
                  <a:cubicBezTo>
                    <a:pt x="609" y="210"/>
                    <a:pt x="605" y="209"/>
                    <a:pt x="602" y="206"/>
                  </a:cubicBezTo>
                  <a:cubicBezTo>
                    <a:pt x="602" y="206"/>
                    <a:pt x="602" y="206"/>
                    <a:pt x="602" y="206"/>
                  </a:cubicBezTo>
                  <a:cubicBezTo>
                    <a:pt x="600" y="203"/>
                    <a:pt x="598" y="202"/>
                    <a:pt x="602" y="200"/>
                  </a:cubicBezTo>
                  <a:cubicBezTo>
                    <a:pt x="602" y="200"/>
                    <a:pt x="602" y="200"/>
                    <a:pt x="602" y="200"/>
                  </a:cubicBezTo>
                  <a:cubicBezTo>
                    <a:pt x="607" y="198"/>
                    <a:pt x="610" y="196"/>
                    <a:pt x="610" y="196"/>
                  </a:cubicBezTo>
                  <a:cubicBezTo>
                    <a:pt x="607" y="189"/>
                    <a:pt x="605" y="186"/>
                    <a:pt x="605" y="181"/>
                  </a:cubicBezTo>
                  <a:cubicBezTo>
                    <a:pt x="605" y="179"/>
                    <a:pt x="604" y="178"/>
                    <a:pt x="602" y="176"/>
                  </a:cubicBezTo>
                  <a:cubicBezTo>
                    <a:pt x="601" y="175"/>
                    <a:pt x="599" y="174"/>
                    <a:pt x="597" y="173"/>
                  </a:cubicBezTo>
                  <a:cubicBezTo>
                    <a:pt x="593" y="171"/>
                    <a:pt x="588" y="165"/>
                    <a:pt x="588" y="165"/>
                  </a:cubicBezTo>
                  <a:cubicBezTo>
                    <a:pt x="588" y="153"/>
                    <a:pt x="588" y="149"/>
                    <a:pt x="586" y="145"/>
                  </a:cubicBezTo>
                  <a:cubicBezTo>
                    <a:pt x="585" y="142"/>
                    <a:pt x="585" y="134"/>
                    <a:pt x="585" y="134"/>
                  </a:cubicBezTo>
                  <a:cubicBezTo>
                    <a:pt x="585" y="130"/>
                    <a:pt x="567" y="138"/>
                    <a:pt x="563" y="141"/>
                  </a:cubicBezTo>
                  <a:cubicBezTo>
                    <a:pt x="563" y="141"/>
                    <a:pt x="560" y="139"/>
                    <a:pt x="556" y="138"/>
                  </a:cubicBezTo>
                  <a:cubicBezTo>
                    <a:pt x="552" y="138"/>
                    <a:pt x="558" y="136"/>
                    <a:pt x="567" y="132"/>
                  </a:cubicBezTo>
                  <a:cubicBezTo>
                    <a:pt x="567" y="132"/>
                    <a:pt x="564" y="132"/>
                    <a:pt x="560" y="130"/>
                  </a:cubicBezTo>
                  <a:cubicBezTo>
                    <a:pt x="557" y="128"/>
                    <a:pt x="556" y="125"/>
                    <a:pt x="551" y="127"/>
                  </a:cubicBezTo>
                  <a:cubicBezTo>
                    <a:pt x="546" y="129"/>
                    <a:pt x="533" y="131"/>
                    <a:pt x="533" y="131"/>
                  </a:cubicBezTo>
                  <a:cubicBezTo>
                    <a:pt x="533" y="131"/>
                    <a:pt x="534" y="137"/>
                    <a:pt x="534" y="141"/>
                  </a:cubicBezTo>
                  <a:cubicBezTo>
                    <a:pt x="534" y="145"/>
                    <a:pt x="531" y="142"/>
                    <a:pt x="531" y="142"/>
                  </a:cubicBezTo>
                  <a:close/>
                  <a:moveTo>
                    <a:pt x="456" y="423"/>
                  </a:moveTo>
                  <a:cubicBezTo>
                    <a:pt x="456" y="421"/>
                    <a:pt x="458" y="416"/>
                    <a:pt x="463" y="412"/>
                  </a:cubicBezTo>
                  <a:cubicBezTo>
                    <a:pt x="463" y="412"/>
                    <a:pt x="456" y="415"/>
                    <a:pt x="452" y="417"/>
                  </a:cubicBezTo>
                  <a:cubicBezTo>
                    <a:pt x="450" y="418"/>
                    <a:pt x="449" y="419"/>
                    <a:pt x="449" y="419"/>
                  </a:cubicBezTo>
                  <a:cubicBezTo>
                    <a:pt x="446" y="422"/>
                    <a:pt x="445" y="425"/>
                    <a:pt x="444" y="429"/>
                  </a:cubicBezTo>
                  <a:cubicBezTo>
                    <a:pt x="444" y="433"/>
                    <a:pt x="441" y="436"/>
                    <a:pt x="441" y="436"/>
                  </a:cubicBezTo>
                  <a:cubicBezTo>
                    <a:pt x="441" y="436"/>
                    <a:pt x="440" y="437"/>
                    <a:pt x="439" y="437"/>
                  </a:cubicBezTo>
                  <a:cubicBezTo>
                    <a:pt x="439" y="438"/>
                    <a:pt x="437" y="438"/>
                    <a:pt x="436" y="439"/>
                  </a:cubicBezTo>
                  <a:cubicBezTo>
                    <a:pt x="436" y="439"/>
                    <a:pt x="435" y="439"/>
                    <a:pt x="435" y="439"/>
                  </a:cubicBezTo>
                  <a:cubicBezTo>
                    <a:pt x="434" y="439"/>
                    <a:pt x="434" y="440"/>
                    <a:pt x="433" y="440"/>
                  </a:cubicBezTo>
                  <a:cubicBezTo>
                    <a:pt x="431" y="442"/>
                    <a:pt x="430" y="446"/>
                    <a:pt x="430" y="451"/>
                  </a:cubicBezTo>
                  <a:cubicBezTo>
                    <a:pt x="431" y="450"/>
                    <a:pt x="432" y="450"/>
                    <a:pt x="433" y="450"/>
                  </a:cubicBezTo>
                  <a:cubicBezTo>
                    <a:pt x="434" y="450"/>
                    <a:pt x="435" y="450"/>
                    <a:pt x="436" y="450"/>
                  </a:cubicBezTo>
                  <a:cubicBezTo>
                    <a:pt x="437" y="451"/>
                    <a:pt x="438" y="451"/>
                    <a:pt x="439" y="451"/>
                  </a:cubicBezTo>
                  <a:cubicBezTo>
                    <a:pt x="442" y="452"/>
                    <a:pt x="444" y="453"/>
                    <a:pt x="445" y="454"/>
                  </a:cubicBezTo>
                  <a:cubicBezTo>
                    <a:pt x="445" y="455"/>
                    <a:pt x="448" y="457"/>
                    <a:pt x="452" y="458"/>
                  </a:cubicBezTo>
                  <a:cubicBezTo>
                    <a:pt x="460" y="462"/>
                    <a:pt x="471" y="466"/>
                    <a:pt x="471" y="466"/>
                  </a:cubicBezTo>
                  <a:cubicBezTo>
                    <a:pt x="471" y="461"/>
                    <a:pt x="473" y="459"/>
                    <a:pt x="474" y="457"/>
                  </a:cubicBezTo>
                  <a:cubicBezTo>
                    <a:pt x="475" y="456"/>
                    <a:pt x="477" y="454"/>
                    <a:pt x="478" y="453"/>
                  </a:cubicBezTo>
                  <a:cubicBezTo>
                    <a:pt x="480" y="450"/>
                    <a:pt x="477" y="447"/>
                    <a:pt x="476" y="444"/>
                  </a:cubicBezTo>
                  <a:cubicBezTo>
                    <a:pt x="475" y="442"/>
                    <a:pt x="474" y="440"/>
                    <a:pt x="474" y="438"/>
                  </a:cubicBezTo>
                  <a:cubicBezTo>
                    <a:pt x="474" y="437"/>
                    <a:pt x="474" y="436"/>
                    <a:pt x="474" y="436"/>
                  </a:cubicBezTo>
                  <a:cubicBezTo>
                    <a:pt x="465" y="431"/>
                    <a:pt x="465" y="431"/>
                    <a:pt x="465" y="431"/>
                  </a:cubicBezTo>
                  <a:cubicBezTo>
                    <a:pt x="462" y="429"/>
                    <a:pt x="460" y="427"/>
                    <a:pt x="452" y="431"/>
                  </a:cubicBezTo>
                  <a:cubicBezTo>
                    <a:pt x="451" y="431"/>
                    <a:pt x="451" y="431"/>
                    <a:pt x="451" y="431"/>
                  </a:cubicBezTo>
                  <a:cubicBezTo>
                    <a:pt x="451" y="431"/>
                    <a:pt x="451" y="431"/>
                    <a:pt x="452" y="430"/>
                  </a:cubicBezTo>
                  <a:cubicBezTo>
                    <a:pt x="453" y="429"/>
                    <a:pt x="455" y="426"/>
                    <a:pt x="456" y="423"/>
                  </a:cubicBezTo>
                  <a:close/>
                  <a:moveTo>
                    <a:pt x="464" y="128"/>
                  </a:moveTo>
                  <a:cubicBezTo>
                    <a:pt x="457" y="130"/>
                    <a:pt x="455" y="128"/>
                    <a:pt x="453" y="131"/>
                  </a:cubicBezTo>
                  <a:cubicBezTo>
                    <a:pt x="453" y="131"/>
                    <a:pt x="452" y="132"/>
                    <a:pt x="452" y="132"/>
                  </a:cubicBezTo>
                  <a:cubicBezTo>
                    <a:pt x="450" y="134"/>
                    <a:pt x="447" y="135"/>
                    <a:pt x="446" y="136"/>
                  </a:cubicBezTo>
                  <a:cubicBezTo>
                    <a:pt x="445" y="136"/>
                    <a:pt x="444" y="139"/>
                    <a:pt x="443" y="141"/>
                  </a:cubicBezTo>
                  <a:cubicBezTo>
                    <a:pt x="442" y="144"/>
                    <a:pt x="436" y="150"/>
                    <a:pt x="443" y="147"/>
                  </a:cubicBezTo>
                  <a:cubicBezTo>
                    <a:pt x="444" y="147"/>
                    <a:pt x="448" y="146"/>
                    <a:pt x="452" y="145"/>
                  </a:cubicBezTo>
                  <a:cubicBezTo>
                    <a:pt x="454" y="145"/>
                    <a:pt x="456" y="145"/>
                    <a:pt x="456" y="145"/>
                  </a:cubicBezTo>
                  <a:cubicBezTo>
                    <a:pt x="458" y="145"/>
                    <a:pt x="459" y="144"/>
                    <a:pt x="459" y="144"/>
                  </a:cubicBezTo>
                  <a:cubicBezTo>
                    <a:pt x="458" y="141"/>
                    <a:pt x="459" y="140"/>
                    <a:pt x="461" y="138"/>
                  </a:cubicBezTo>
                  <a:cubicBezTo>
                    <a:pt x="462" y="137"/>
                    <a:pt x="464" y="128"/>
                    <a:pt x="464" y="128"/>
                  </a:cubicBezTo>
                  <a:close/>
                  <a:moveTo>
                    <a:pt x="436" y="159"/>
                  </a:moveTo>
                  <a:cubicBezTo>
                    <a:pt x="435" y="160"/>
                    <a:pt x="434" y="161"/>
                    <a:pt x="436" y="162"/>
                  </a:cubicBezTo>
                  <a:cubicBezTo>
                    <a:pt x="436" y="163"/>
                    <a:pt x="436" y="163"/>
                    <a:pt x="436" y="163"/>
                  </a:cubicBezTo>
                  <a:cubicBezTo>
                    <a:pt x="437" y="164"/>
                    <a:pt x="438" y="164"/>
                    <a:pt x="439" y="165"/>
                  </a:cubicBezTo>
                  <a:cubicBezTo>
                    <a:pt x="442" y="167"/>
                    <a:pt x="445" y="168"/>
                    <a:pt x="445" y="168"/>
                  </a:cubicBezTo>
                  <a:cubicBezTo>
                    <a:pt x="446" y="166"/>
                    <a:pt x="451" y="165"/>
                    <a:pt x="450" y="163"/>
                  </a:cubicBezTo>
                  <a:cubicBezTo>
                    <a:pt x="449" y="161"/>
                    <a:pt x="451" y="159"/>
                    <a:pt x="452" y="158"/>
                  </a:cubicBezTo>
                  <a:cubicBezTo>
                    <a:pt x="452" y="158"/>
                    <a:pt x="453" y="157"/>
                    <a:pt x="453" y="157"/>
                  </a:cubicBezTo>
                  <a:cubicBezTo>
                    <a:pt x="453" y="157"/>
                    <a:pt x="457" y="164"/>
                    <a:pt x="461" y="161"/>
                  </a:cubicBezTo>
                  <a:cubicBezTo>
                    <a:pt x="464" y="158"/>
                    <a:pt x="471" y="157"/>
                    <a:pt x="472" y="156"/>
                  </a:cubicBezTo>
                  <a:cubicBezTo>
                    <a:pt x="473" y="155"/>
                    <a:pt x="473" y="155"/>
                    <a:pt x="474" y="154"/>
                  </a:cubicBezTo>
                  <a:cubicBezTo>
                    <a:pt x="478" y="151"/>
                    <a:pt x="488" y="146"/>
                    <a:pt x="490" y="146"/>
                  </a:cubicBezTo>
                  <a:cubicBezTo>
                    <a:pt x="492" y="145"/>
                    <a:pt x="510" y="134"/>
                    <a:pt x="510" y="134"/>
                  </a:cubicBezTo>
                  <a:cubicBezTo>
                    <a:pt x="501" y="131"/>
                    <a:pt x="500" y="131"/>
                    <a:pt x="498" y="128"/>
                  </a:cubicBezTo>
                  <a:cubicBezTo>
                    <a:pt x="496" y="126"/>
                    <a:pt x="489" y="125"/>
                    <a:pt x="489" y="125"/>
                  </a:cubicBezTo>
                  <a:cubicBezTo>
                    <a:pt x="484" y="126"/>
                    <a:pt x="476" y="127"/>
                    <a:pt x="474" y="126"/>
                  </a:cubicBezTo>
                  <a:cubicBezTo>
                    <a:pt x="474" y="126"/>
                    <a:pt x="474" y="126"/>
                    <a:pt x="474" y="126"/>
                  </a:cubicBezTo>
                  <a:cubicBezTo>
                    <a:pt x="472" y="124"/>
                    <a:pt x="468" y="126"/>
                    <a:pt x="468" y="126"/>
                  </a:cubicBezTo>
                  <a:cubicBezTo>
                    <a:pt x="468" y="131"/>
                    <a:pt x="463" y="137"/>
                    <a:pt x="462" y="138"/>
                  </a:cubicBezTo>
                  <a:cubicBezTo>
                    <a:pt x="461" y="139"/>
                    <a:pt x="461" y="141"/>
                    <a:pt x="462" y="142"/>
                  </a:cubicBezTo>
                  <a:cubicBezTo>
                    <a:pt x="464" y="144"/>
                    <a:pt x="462" y="149"/>
                    <a:pt x="462" y="149"/>
                  </a:cubicBezTo>
                  <a:cubicBezTo>
                    <a:pt x="459" y="150"/>
                    <a:pt x="455" y="152"/>
                    <a:pt x="452" y="153"/>
                  </a:cubicBezTo>
                  <a:cubicBezTo>
                    <a:pt x="446" y="156"/>
                    <a:pt x="441" y="158"/>
                    <a:pt x="440" y="157"/>
                  </a:cubicBezTo>
                  <a:cubicBezTo>
                    <a:pt x="440" y="157"/>
                    <a:pt x="440" y="157"/>
                    <a:pt x="439" y="157"/>
                  </a:cubicBezTo>
                  <a:cubicBezTo>
                    <a:pt x="438" y="157"/>
                    <a:pt x="437" y="158"/>
                    <a:pt x="436" y="159"/>
                  </a:cubicBezTo>
                  <a:close/>
                  <a:moveTo>
                    <a:pt x="439" y="256"/>
                  </a:moveTo>
                  <a:cubicBezTo>
                    <a:pt x="440" y="256"/>
                    <a:pt x="440" y="256"/>
                    <a:pt x="440" y="256"/>
                  </a:cubicBezTo>
                  <a:cubicBezTo>
                    <a:pt x="443" y="262"/>
                    <a:pt x="443" y="262"/>
                    <a:pt x="443" y="262"/>
                  </a:cubicBezTo>
                  <a:cubicBezTo>
                    <a:pt x="443" y="262"/>
                    <a:pt x="446" y="268"/>
                    <a:pt x="447" y="271"/>
                  </a:cubicBezTo>
                  <a:cubicBezTo>
                    <a:pt x="448" y="274"/>
                    <a:pt x="449" y="273"/>
                    <a:pt x="451" y="271"/>
                  </a:cubicBezTo>
                  <a:cubicBezTo>
                    <a:pt x="451" y="271"/>
                    <a:pt x="452" y="271"/>
                    <a:pt x="452" y="270"/>
                  </a:cubicBezTo>
                  <a:cubicBezTo>
                    <a:pt x="454" y="268"/>
                    <a:pt x="457" y="265"/>
                    <a:pt x="459" y="265"/>
                  </a:cubicBezTo>
                  <a:cubicBezTo>
                    <a:pt x="461" y="265"/>
                    <a:pt x="462" y="264"/>
                    <a:pt x="464" y="260"/>
                  </a:cubicBezTo>
                  <a:cubicBezTo>
                    <a:pt x="464" y="260"/>
                    <a:pt x="459" y="256"/>
                    <a:pt x="457" y="254"/>
                  </a:cubicBezTo>
                  <a:cubicBezTo>
                    <a:pt x="454" y="253"/>
                    <a:pt x="454" y="249"/>
                    <a:pt x="454" y="249"/>
                  </a:cubicBezTo>
                  <a:cubicBezTo>
                    <a:pt x="454" y="249"/>
                    <a:pt x="452" y="234"/>
                    <a:pt x="453" y="231"/>
                  </a:cubicBezTo>
                  <a:cubicBezTo>
                    <a:pt x="453" y="228"/>
                    <a:pt x="453" y="226"/>
                    <a:pt x="452" y="225"/>
                  </a:cubicBezTo>
                  <a:cubicBezTo>
                    <a:pt x="452" y="225"/>
                    <a:pt x="451" y="224"/>
                    <a:pt x="451" y="224"/>
                  </a:cubicBezTo>
                  <a:cubicBezTo>
                    <a:pt x="451" y="223"/>
                    <a:pt x="447" y="216"/>
                    <a:pt x="446" y="212"/>
                  </a:cubicBezTo>
                  <a:cubicBezTo>
                    <a:pt x="445" y="210"/>
                    <a:pt x="442" y="207"/>
                    <a:pt x="439" y="206"/>
                  </a:cubicBezTo>
                  <a:cubicBezTo>
                    <a:pt x="438" y="205"/>
                    <a:pt x="437" y="204"/>
                    <a:pt x="436" y="204"/>
                  </a:cubicBezTo>
                  <a:cubicBezTo>
                    <a:pt x="436" y="203"/>
                    <a:pt x="436" y="203"/>
                    <a:pt x="436" y="203"/>
                  </a:cubicBezTo>
                  <a:cubicBezTo>
                    <a:pt x="434" y="203"/>
                    <a:pt x="434" y="202"/>
                    <a:pt x="433" y="202"/>
                  </a:cubicBezTo>
                  <a:cubicBezTo>
                    <a:pt x="433" y="201"/>
                    <a:pt x="433" y="201"/>
                    <a:pt x="432" y="201"/>
                  </a:cubicBezTo>
                  <a:cubicBezTo>
                    <a:pt x="432" y="200"/>
                    <a:pt x="430" y="198"/>
                    <a:pt x="428" y="197"/>
                  </a:cubicBezTo>
                  <a:cubicBezTo>
                    <a:pt x="427" y="196"/>
                    <a:pt x="426" y="195"/>
                    <a:pt x="425" y="195"/>
                  </a:cubicBezTo>
                  <a:cubicBezTo>
                    <a:pt x="425" y="192"/>
                    <a:pt x="427" y="187"/>
                    <a:pt x="428" y="185"/>
                  </a:cubicBezTo>
                  <a:cubicBezTo>
                    <a:pt x="428" y="185"/>
                    <a:pt x="428" y="185"/>
                    <a:pt x="428" y="185"/>
                  </a:cubicBezTo>
                  <a:cubicBezTo>
                    <a:pt x="428" y="185"/>
                    <a:pt x="428" y="185"/>
                    <a:pt x="428" y="185"/>
                  </a:cubicBezTo>
                  <a:cubicBezTo>
                    <a:pt x="427" y="184"/>
                    <a:pt x="423" y="182"/>
                    <a:pt x="420" y="181"/>
                  </a:cubicBezTo>
                  <a:cubicBezTo>
                    <a:pt x="420" y="181"/>
                    <a:pt x="418" y="180"/>
                    <a:pt x="416" y="181"/>
                  </a:cubicBezTo>
                  <a:cubicBezTo>
                    <a:pt x="416" y="181"/>
                    <a:pt x="415" y="181"/>
                    <a:pt x="414" y="181"/>
                  </a:cubicBezTo>
                  <a:cubicBezTo>
                    <a:pt x="414" y="182"/>
                    <a:pt x="414" y="182"/>
                    <a:pt x="413" y="182"/>
                  </a:cubicBezTo>
                  <a:cubicBezTo>
                    <a:pt x="412" y="182"/>
                    <a:pt x="412" y="182"/>
                    <a:pt x="410" y="182"/>
                  </a:cubicBezTo>
                  <a:cubicBezTo>
                    <a:pt x="410" y="182"/>
                    <a:pt x="409" y="182"/>
                    <a:pt x="408" y="181"/>
                  </a:cubicBezTo>
                  <a:cubicBezTo>
                    <a:pt x="407" y="181"/>
                    <a:pt x="406" y="181"/>
                    <a:pt x="405" y="181"/>
                  </a:cubicBezTo>
                  <a:cubicBezTo>
                    <a:pt x="405" y="181"/>
                    <a:pt x="403" y="182"/>
                    <a:pt x="402" y="183"/>
                  </a:cubicBezTo>
                  <a:cubicBezTo>
                    <a:pt x="401" y="184"/>
                    <a:pt x="400" y="184"/>
                    <a:pt x="400" y="185"/>
                  </a:cubicBezTo>
                  <a:cubicBezTo>
                    <a:pt x="399" y="186"/>
                    <a:pt x="397" y="188"/>
                    <a:pt x="395" y="188"/>
                  </a:cubicBezTo>
                  <a:cubicBezTo>
                    <a:pt x="394" y="188"/>
                    <a:pt x="394" y="189"/>
                    <a:pt x="393" y="189"/>
                  </a:cubicBezTo>
                  <a:cubicBezTo>
                    <a:pt x="392" y="190"/>
                    <a:pt x="391" y="191"/>
                    <a:pt x="391" y="191"/>
                  </a:cubicBezTo>
                  <a:cubicBezTo>
                    <a:pt x="391" y="191"/>
                    <a:pt x="390" y="196"/>
                    <a:pt x="388" y="198"/>
                  </a:cubicBezTo>
                  <a:cubicBezTo>
                    <a:pt x="386" y="201"/>
                    <a:pt x="391" y="201"/>
                    <a:pt x="391" y="203"/>
                  </a:cubicBezTo>
                  <a:cubicBezTo>
                    <a:pt x="391" y="205"/>
                    <a:pt x="391" y="206"/>
                    <a:pt x="393" y="207"/>
                  </a:cubicBezTo>
                  <a:cubicBezTo>
                    <a:pt x="394" y="207"/>
                    <a:pt x="394" y="207"/>
                    <a:pt x="395" y="207"/>
                  </a:cubicBezTo>
                  <a:cubicBezTo>
                    <a:pt x="398" y="207"/>
                    <a:pt x="400" y="207"/>
                    <a:pt x="402" y="209"/>
                  </a:cubicBezTo>
                  <a:cubicBezTo>
                    <a:pt x="402" y="209"/>
                    <a:pt x="402" y="209"/>
                    <a:pt x="402" y="209"/>
                  </a:cubicBezTo>
                  <a:cubicBezTo>
                    <a:pt x="402" y="210"/>
                    <a:pt x="405" y="211"/>
                    <a:pt x="408" y="211"/>
                  </a:cubicBezTo>
                  <a:cubicBezTo>
                    <a:pt x="409" y="211"/>
                    <a:pt x="410" y="211"/>
                    <a:pt x="410" y="211"/>
                  </a:cubicBezTo>
                  <a:cubicBezTo>
                    <a:pt x="411" y="212"/>
                    <a:pt x="412" y="212"/>
                    <a:pt x="412" y="212"/>
                  </a:cubicBezTo>
                  <a:cubicBezTo>
                    <a:pt x="413" y="212"/>
                    <a:pt x="413" y="212"/>
                    <a:pt x="413" y="212"/>
                  </a:cubicBezTo>
                  <a:cubicBezTo>
                    <a:pt x="414" y="212"/>
                    <a:pt x="414" y="212"/>
                    <a:pt x="414" y="212"/>
                  </a:cubicBezTo>
                  <a:cubicBezTo>
                    <a:pt x="416" y="212"/>
                    <a:pt x="416" y="213"/>
                    <a:pt x="418" y="216"/>
                  </a:cubicBezTo>
                  <a:cubicBezTo>
                    <a:pt x="419" y="229"/>
                    <a:pt x="419" y="229"/>
                    <a:pt x="419" y="229"/>
                  </a:cubicBezTo>
                  <a:cubicBezTo>
                    <a:pt x="419" y="229"/>
                    <a:pt x="419" y="233"/>
                    <a:pt x="422" y="245"/>
                  </a:cubicBezTo>
                  <a:cubicBezTo>
                    <a:pt x="417" y="248"/>
                    <a:pt x="417" y="248"/>
                    <a:pt x="417" y="248"/>
                  </a:cubicBezTo>
                  <a:cubicBezTo>
                    <a:pt x="417" y="248"/>
                    <a:pt x="416" y="249"/>
                    <a:pt x="414" y="249"/>
                  </a:cubicBezTo>
                  <a:cubicBezTo>
                    <a:pt x="413" y="250"/>
                    <a:pt x="413" y="250"/>
                    <a:pt x="413" y="250"/>
                  </a:cubicBezTo>
                  <a:cubicBezTo>
                    <a:pt x="412" y="250"/>
                    <a:pt x="411" y="251"/>
                    <a:pt x="410" y="251"/>
                  </a:cubicBezTo>
                  <a:cubicBezTo>
                    <a:pt x="410" y="251"/>
                    <a:pt x="409" y="252"/>
                    <a:pt x="408" y="252"/>
                  </a:cubicBezTo>
                  <a:cubicBezTo>
                    <a:pt x="408" y="252"/>
                    <a:pt x="408" y="252"/>
                    <a:pt x="408" y="252"/>
                  </a:cubicBezTo>
                  <a:cubicBezTo>
                    <a:pt x="407" y="253"/>
                    <a:pt x="407" y="254"/>
                    <a:pt x="408" y="255"/>
                  </a:cubicBezTo>
                  <a:cubicBezTo>
                    <a:pt x="408" y="256"/>
                    <a:pt x="408" y="257"/>
                    <a:pt x="408" y="259"/>
                  </a:cubicBezTo>
                  <a:cubicBezTo>
                    <a:pt x="408" y="259"/>
                    <a:pt x="408" y="259"/>
                    <a:pt x="408" y="258"/>
                  </a:cubicBezTo>
                  <a:cubicBezTo>
                    <a:pt x="407" y="258"/>
                    <a:pt x="405" y="257"/>
                    <a:pt x="404" y="258"/>
                  </a:cubicBezTo>
                  <a:cubicBezTo>
                    <a:pt x="403" y="259"/>
                    <a:pt x="402" y="259"/>
                    <a:pt x="402" y="258"/>
                  </a:cubicBezTo>
                  <a:cubicBezTo>
                    <a:pt x="399" y="258"/>
                    <a:pt x="395" y="255"/>
                    <a:pt x="393" y="255"/>
                  </a:cubicBezTo>
                  <a:cubicBezTo>
                    <a:pt x="393" y="255"/>
                    <a:pt x="393" y="255"/>
                    <a:pt x="393" y="255"/>
                  </a:cubicBezTo>
                  <a:cubicBezTo>
                    <a:pt x="391" y="254"/>
                    <a:pt x="391" y="254"/>
                    <a:pt x="390" y="256"/>
                  </a:cubicBezTo>
                  <a:cubicBezTo>
                    <a:pt x="390" y="257"/>
                    <a:pt x="387" y="259"/>
                    <a:pt x="385" y="259"/>
                  </a:cubicBezTo>
                  <a:cubicBezTo>
                    <a:pt x="387" y="263"/>
                    <a:pt x="387" y="263"/>
                    <a:pt x="387" y="263"/>
                  </a:cubicBezTo>
                  <a:cubicBezTo>
                    <a:pt x="387" y="263"/>
                    <a:pt x="389" y="267"/>
                    <a:pt x="391" y="267"/>
                  </a:cubicBezTo>
                  <a:cubicBezTo>
                    <a:pt x="391" y="267"/>
                    <a:pt x="392" y="267"/>
                    <a:pt x="393" y="268"/>
                  </a:cubicBezTo>
                  <a:cubicBezTo>
                    <a:pt x="396" y="269"/>
                    <a:pt x="400" y="271"/>
                    <a:pt x="401" y="272"/>
                  </a:cubicBezTo>
                  <a:cubicBezTo>
                    <a:pt x="402" y="272"/>
                    <a:pt x="402" y="272"/>
                    <a:pt x="402" y="272"/>
                  </a:cubicBezTo>
                  <a:cubicBezTo>
                    <a:pt x="404" y="273"/>
                    <a:pt x="405" y="278"/>
                    <a:pt x="406" y="280"/>
                  </a:cubicBezTo>
                  <a:cubicBezTo>
                    <a:pt x="407" y="281"/>
                    <a:pt x="407" y="282"/>
                    <a:pt x="408" y="283"/>
                  </a:cubicBezTo>
                  <a:cubicBezTo>
                    <a:pt x="408" y="284"/>
                    <a:pt x="409" y="284"/>
                    <a:pt x="409" y="285"/>
                  </a:cubicBezTo>
                  <a:cubicBezTo>
                    <a:pt x="410" y="285"/>
                    <a:pt x="410" y="286"/>
                    <a:pt x="410" y="286"/>
                  </a:cubicBezTo>
                  <a:cubicBezTo>
                    <a:pt x="411" y="287"/>
                    <a:pt x="412" y="288"/>
                    <a:pt x="413" y="289"/>
                  </a:cubicBezTo>
                  <a:cubicBezTo>
                    <a:pt x="414" y="289"/>
                    <a:pt x="414" y="289"/>
                    <a:pt x="414" y="290"/>
                  </a:cubicBezTo>
                  <a:cubicBezTo>
                    <a:pt x="415" y="290"/>
                    <a:pt x="416" y="291"/>
                    <a:pt x="417" y="291"/>
                  </a:cubicBezTo>
                  <a:cubicBezTo>
                    <a:pt x="418" y="292"/>
                    <a:pt x="420" y="293"/>
                    <a:pt x="425" y="298"/>
                  </a:cubicBezTo>
                  <a:cubicBezTo>
                    <a:pt x="425" y="299"/>
                    <a:pt x="426" y="299"/>
                    <a:pt x="428" y="298"/>
                  </a:cubicBezTo>
                  <a:cubicBezTo>
                    <a:pt x="430" y="298"/>
                    <a:pt x="431" y="297"/>
                    <a:pt x="433" y="296"/>
                  </a:cubicBezTo>
                  <a:cubicBezTo>
                    <a:pt x="434" y="295"/>
                    <a:pt x="434" y="295"/>
                    <a:pt x="435" y="294"/>
                  </a:cubicBezTo>
                  <a:cubicBezTo>
                    <a:pt x="435" y="294"/>
                    <a:pt x="435" y="293"/>
                    <a:pt x="436" y="292"/>
                  </a:cubicBezTo>
                  <a:cubicBezTo>
                    <a:pt x="437" y="291"/>
                    <a:pt x="438" y="289"/>
                    <a:pt x="437" y="288"/>
                  </a:cubicBezTo>
                  <a:cubicBezTo>
                    <a:pt x="437" y="286"/>
                    <a:pt x="438" y="284"/>
                    <a:pt x="439" y="281"/>
                  </a:cubicBezTo>
                  <a:cubicBezTo>
                    <a:pt x="440" y="279"/>
                    <a:pt x="441" y="278"/>
                    <a:pt x="441" y="276"/>
                  </a:cubicBezTo>
                  <a:cubicBezTo>
                    <a:pt x="441" y="276"/>
                    <a:pt x="440" y="276"/>
                    <a:pt x="439" y="275"/>
                  </a:cubicBezTo>
                  <a:cubicBezTo>
                    <a:pt x="438" y="274"/>
                    <a:pt x="437" y="273"/>
                    <a:pt x="436" y="273"/>
                  </a:cubicBezTo>
                  <a:cubicBezTo>
                    <a:pt x="435" y="272"/>
                    <a:pt x="435" y="272"/>
                    <a:pt x="434" y="272"/>
                  </a:cubicBezTo>
                  <a:cubicBezTo>
                    <a:pt x="433" y="271"/>
                    <a:pt x="434" y="269"/>
                    <a:pt x="434" y="268"/>
                  </a:cubicBezTo>
                  <a:cubicBezTo>
                    <a:pt x="435" y="267"/>
                    <a:pt x="435" y="260"/>
                    <a:pt x="434" y="256"/>
                  </a:cubicBezTo>
                  <a:cubicBezTo>
                    <a:pt x="434" y="253"/>
                    <a:pt x="434" y="256"/>
                    <a:pt x="434" y="256"/>
                  </a:cubicBezTo>
                  <a:cubicBezTo>
                    <a:pt x="434" y="256"/>
                    <a:pt x="435" y="257"/>
                    <a:pt x="436" y="257"/>
                  </a:cubicBezTo>
                  <a:cubicBezTo>
                    <a:pt x="437" y="257"/>
                    <a:pt x="438" y="257"/>
                    <a:pt x="439" y="256"/>
                  </a:cubicBezTo>
                  <a:close/>
                  <a:moveTo>
                    <a:pt x="433" y="139"/>
                  </a:moveTo>
                  <a:cubicBezTo>
                    <a:pt x="430" y="142"/>
                    <a:pt x="429" y="143"/>
                    <a:pt x="429" y="143"/>
                  </a:cubicBezTo>
                  <a:cubicBezTo>
                    <a:pt x="433" y="144"/>
                    <a:pt x="433" y="144"/>
                    <a:pt x="433" y="144"/>
                  </a:cubicBezTo>
                  <a:cubicBezTo>
                    <a:pt x="434" y="144"/>
                    <a:pt x="434" y="144"/>
                    <a:pt x="434" y="144"/>
                  </a:cubicBezTo>
                  <a:cubicBezTo>
                    <a:pt x="434" y="142"/>
                    <a:pt x="435" y="140"/>
                    <a:pt x="436" y="139"/>
                  </a:cubicBezTo>
                  <a:cubicBezTo>
                    <a:pt x="436" y="138"/>
                    <a:pt x="437" y="137"/>
                    <a:pt x="437" y="137"/>
                  </a:cubicBezTo>
                  <a:cubicBezTo>
                    <a:pt x="437" y="137"/>
                    <a:pt x="436" y="137"/>
                    <a:pt x="436" y="137"/>
                  </a:cubicBezTo>
                  <a:cubicBezTo>
                    <a:pt x="435" y="138"/>
                    <a:pt x="434" y="138"/>
                    <a:pt x="433" y="139"/>
                  </a:cubicBezTo>
                  <a:close/>
                  <a:moveTo>
                    <a:pt x="433" y="129"/>
                  </a:moveTo>
                  <a:cubicBezTo>
                    <a:pt x="433" y="129"/>
                    <a:pt x="432" y="129"/>
                    <a:pt x="432" y="128"/>
                  </a:cubicBezTo>
                  <a:cubicBezTo>
                    <a:pt x="432" y="128"/>
                    <a:pt x="430" y="129"/>
                    <a:pt x="428" y="130"/>
                  </a:cubicBezTo>
                  <a:cubicBezTo>
                    <a:pt x="427" y="131"/>
                    <a:pt x="425" y="131"/>
                    <a:pt x="424" y="132"/>
                  </a:cubicBezTo>
                  <a:cubicBezTo>
                    <a:pt x="420" y="133"/>
                    <a:pt x="428" y="135"/>
                    <a:pt x="427" y="137"/>
                  </a:cubicBezTo>
                  <a:cubicBezTo>
                    <a:pt x="425" y="140"/>
                    <a:pt x="425" y="142"/>
                    <a:pt x="426" y="140"/>
                  </a:cubicBezTo>
                  <a:cubicBezTo>
                    <a:pt x="427" y="140"/>
                    <a:pt x="427" y="139"/>
                    <a:pt x="428" y="139"/>
                  </a:cubicBezTo>
                  <a:cubicBezTo>
                    <a:pt x="429" y="138"/>
                    <a:pt x="430" y="137"/>
                    <a:pt x="432" y="137"/>
                  </a:cubicBezTo>
                  <a:cubicBezTo>
                    <a:pt x="432" y="137"/>
                    <a:pt x="433" y="137"/>
                    <a:pt x="433" y="136"/>
                  </a:cubicBezTo>
                  <a:cubicBezTo>
                    <a:pt x="433" y="136"/>
                    <a:pt x="433" y="135"/>
                    <a:pt x="433" y="135"/>
                  </a:cubicBezTo>
                  <a:cubicBezTo>
                    <a:pt x="433" y="134"/>
                    <a:pt x="432" y="133"/>
                    <a:pt x="432" y="132"/>
                  </a:cubicBezTo>
                  <a:cubicBezTo>
                    <a:pt x="432" y="131"/>
                    <a:pt x="433" y="130"/>
                    <a:pt x="433" y="130"/>
                  </a:cubicBezTo>
                  <a:cubicBezTo>
                    <a:pt x="433" y="130"/>
                    <a:pt x="433" y="129"/>
                    <a:pt x="433" y="129"/>
                  </a:cubicBezTo>
                  <a:close/>
                  <a:moveTo>
                    <a:pt x="433" y="27"/>
                  </a:moveTo>
                  <a:cubicBezTo>
                    <a:pt x="436" y="28"/>
                    <a:pt x="436" y="28"/>
                    <a:pt x="436" y="28"/>
                  </a:cubicBezTo>
                  <a:cubicBezTo>
                    <a:pt x="439" y="29"/>
                    <a:pt x="439" y="29"/>
                    <a:pt x="439" y="29"/>
                  </a:cubicBezTo>
                  <a:cubicBezTo>
                    <a:pt x="452" y="33"/>
                    <a:pt x="452" y="33"/>
                    <a:pt x="452" y="33"/>
                  </a:cubicBezTo>
                  <a:cubicBezTo>
                    <a:pt x="448" y="31"/>
                    <a:pt x="443" y="30"/>
                    <a:pt x="439" y="28"/>
                  </a:cubicBezTo>
                  <a:cubicBezTo>
                    <a:pt x="438" y="28"/>
                    <a:pt x="437" y="27"/>
                    <a:pt x="436" y="27"/>
                  </a:cubicBezTo>
                  <a:cubicBezTo>
                    <a:pt x="435" y="27"/>
                    <a:pt x="434" y="26"/>
                    <a:pt x="433" y="26"/>
                  </a:cubicBezTo>
                  <a:cubicBezTo>
                    <a:pt x="431" y="26"/>
                    <a:pt x="430" y="25"/>
                    <a:pt x="428" y="25"/>
                  </a:cubicBezTo>
                  <a:cubicBezTo>
                    <a:pt x="427" y="25"/>
                    <a:pt x="427" y="25"/>
                    <a:pt x="427" y="25"/>
                  </a:cubicBezTo>
                  <a:cubicBezTo>
                    <a:pt x="428" y="25"/>
                    <a:pt x="428" y="25"/>
                    <a:pt x="428" y="25"/>
                  </a:cubicBezTo>
                  <a:lnTo>
                    <a:pt x="433" y="27"/>
                  </a:lnTo>
                  <a:close/>
                  <a:moveTo>
                    <a:pt x="419" y="152"/>
                  </a:moveTo>
                  <a:cubicBezTo>
                    <a:pt x="419" y="154"/>
                    <a:pt x="417" y="156"/>
                    <a:pt x="417" y="158"/>
                  </a:cubicBezTo>
                  <a:cubicBezTo>
                    <a:pt x="417" y="160"/>
                    <a:pt x="416" y="161"/>
                    <a:pt x="414" y="164"/>
                  </a:cubicBezTo>
                  <a:cubicBezTo>
                    <a:pt x="414" y="164"/>
                    <a:pt x="414" y="165"/>
                    <a:pt x="413" y="165"/>
                  </a:cubicBezTo>
                  <a:cubicBezTo>
                    <a:pt x="413" y="166"/>
                    <a:pt x="413" y="166"/>
                    <a:pt x="413" y="166"/>
                  </a:cubicBezTo>
                  <a:cubicBezTo>
                    <a:pt x="412" y="168"/>
                    <a:pt x="412" y="169"/>
                    <a:pt x="413" y="169"/>
                  </a:cubicBezTo>
                  <a:cubicBezTo>
                    <a:pt x="414" y="169"/>
                    <a:pt x="414" y="169"/>
                    <a:pt x="414" y="170"/>
                  </a:cubicBezTo>
                  <a:cubicBezTo>
                    <a:pt x="416" y="170"/>
                    <a:pt x="418" y="170"/>
                    <a:pt x="419" y="170"/>
                  </a:cubicBezTo>
                  <a:cubicBezTo>
                    <a:pt x="421" y="171"/>
                    <a:pt x="424" y="173"/>
                    <a:pt x="428" y="175"/>
                  </a:cubicBezTo>
                  <a:cubicBezTo>
                    <a:pt x="430" y="176"/>
                    <a:pt x="432" y="177"/>
                    <a:pt x="433" y="178"/>
                  </a:cubicBezTo>
                  <a:cubicBezTo>
                    <a:pt x="434" y="178"/>
                    <a:pt x="434" y="178"/>
                    <a:pt x="435" y="179"/>
                  </a:cubicBezTo>
                  <a:cubicBezTo>
                    <a:pt x="435" y="179"/>
                    <a:pt x="435" y="179"/>
                    <a:pt x="436" y="179"/>
                  </a:cubicBezTo>
                  <a:cubicBezTo>
                    <a:pt x="437" y="179"/>
                    <a:pt x="438" y="179"/>
                    <a:pt x="439" y="178"/>
                  </a:cubicBezTo>
                  <a:cubicBezTo>
                    <a:pt x="440" y="177"/>
                    <a:pt x="441" y="176"/>
                    <a:pt x="442" y="175"/>
                  </a:cubicBezTo>
                  <a:cubicBezTo>
                    <a:pt x="445" y="172"/>
                    <a:pt x="445" y="172"/>
                    <a:pt x="445" y="172"/>
                  </a:cubicBezTo>
                  <a:cubicBezTo>
                    <a:pt x="444" y="173"/>
                    <a:pt x="441" y="172"/>
                    <a:pt x="439" y="172"/>
                  </a:cubicBezTo>
                  <a:cubicBezTo>
                    <a:pt x="438" y="171"/>
                    <a:pt x="438" y="171"/>
                    <a:pt x="437" y="171"/>
                  </a:cubicBezTo>
                  <a:cubicBezTo>
                    <a:pt x="437" y="170"/>
                    <a:pt x="437" y="170"/>
                    <a:pt x="436" y="170"/>
                  </a:cubicBezTo>
                  <a:cubicBezTo>
                    <a:pt x="435" y="169"/>
                    <a:pt x="434" y="169"/>
                    <a:pt x="433" y="169"/>
                  </a:cubicBezTo>
                  <a:cubicBezTo>
                    <a:pt x="432" y="169"/>
                    <a:pt x="430" y="169"/>
                    <a:pt x="429" y="169"/>
                  </a:cubicBezTo>
                  <a:cubicBezTo>
                    <a:pt x="429" y="169"/>
                    <a:pt x="428" y="169"/>
                    <a:pt x="428" y="169"/>
                  </a:cubicBezTo>
                  <a:cubicBezTo>
                    <a:pt x="427" y="168"/>
                    <a:pt x="426" y="167"/>
                    <a:pt x="425" y="165"/>
                  </a:cubicBezTo>
                  <a:cubicBezTo>
                    <a:pt x="424" y="163"/>
                    <a:pt x="425" y="162"/>
                    <a:pt x="428" y="160"/>
                  </a:cubicBezTo>
                  <a:cubicBezTo>
                    <a:pt x="428" y="160"/>
                    <a:pt x="429" y="160"/>
                    <a:pt x="429" y="160"/>
                  </a:cubicBezTo>
                  <a:cubicBezTo>
                    <a:pt x="428" y="156"/>
                    <a:pt x="428" y="156"/>
                    <a:pt x="428" y="156"/>
                  </a:cubicBezTo>
                  <a:cubicBezTo>
                    <a:pt x="426" y="150"/>
                    <a:pt x="426" y="150"/>
                    <a:pt x="426" y="150"/>
                  </a:cubicBezTo>
                  <a:cubicBezTo>
                    <a:pt x="421" y="148"/>
                    <a:pt x="421" y="148"/>
                    <a:pt x="421" y="148"/>
                  </a:cubicBezTo>
                  <a:cubicBezTo>
                    <a:pt x="421" y="148"/>
                    <a:pt x="419" y="149"/>
                    <a:pt x="419" y="152"/>
                  </a:cubicBezTo>
                  <a:close/>
                  <a:moveTo>
                    <a:pt x="428" y="193"/>
                  </a:moveTo>
                  <a:cubicBezTo>
                    <a:pt x="428" y="193"/>
                    <a:pt x="429" y="194"/>
                    <a:pt x="429" y="194"/>
                  </a:cubicBezTo>
                  <a:cubicBezTo>
                    <a:pt x="431" y="194"/>
                    <a:pt x="432" y="194"/>
                    <a:pt x="433" y="194"/>
                  </a:cubicBezTo>
                  <a:cubicBezTo>
                    <a:pt x="433" y="194"/>
                    <a:pt x="434" y="194"/>
                    <a:pt x="434" y="195"/>
                  </a:cubicBezTo>
                  <a:cubicBezTo>
                    <a:pt x="434" y="195"/>
                    <a:pt x="435" y="196"/>
                    <a:pt x="436" y="196"/>
                  </a:cubicBezTo>
                  <a:cubicBezTo>
                    <a:pt x="437" y="196"/>
                    <a:pt x="437" y="196"/>
                    <a:pt x="438" y="196"/>
                  </a:cubicBezTo>
                  <a:cubicBezTo>
                    <a:pt x="438" y="193"/>
                    <a:pt x="437" y="193"/>
                    <a:pt x="436" y="192"/>
                  </a:cubicBezTo>
                  <a:cubicBezTo>
                    <a:pt x="436" y="191"/>
                    <a:pt x="436" y="191"/>
                    <a:pt x="436" y="191"/>
                  </a:cubicBezTo>
                  <a:cubicBezTo>
                    <a:pt x="435" y="190"/>
                    <a:pt x="434" y="188"/>
                    <a:pt x="434" y="188"/>
                  </a:cubicBezTo>
                  <a:cubicBezTo>
                    <a:pt x="434" y="188"/>
                    <a:pt x="434" y="187"/>
                    <a:pt x="433" y="187"/>
                  </a:cubicBezTo>
                  <a:cubicBezTo>
                    <a:pt x="432" y="186"/>
                    <a:pt x="430" y="186"/>
                    <a:pt x="430" y="186"/>
                  </a:cubicBezTo>
                  <a:cubicBezTo>
                    <a:pt x="429" y="187"/>
                    <a:pt x="429" y="188"/>
                    <a:pt x="428" y="190"/>
                  </a:cubicBezTo>
                  <a:cubicBezTo>
                    <a:pt x="427" y="191"/>
                    <a:pt x="427" y="192"/>
                    <a:pt x="428" y="193"/>
                  </a:cubicBezTo>
                  <a:close/>
                  <a:moveTo>
                    <a:pt x="413" y="470"/>
                  </a:moveTo>
                  <a:cubicBezTo>
                    <a:pt x="414" y="470"/>
                    <a:pt x="414" y="470"/>
                    <a:pt x="414" y="469"/>
                  </a:cubicBezTo>
                  <a:cubicBezTo>
                    <a:pt x="418" y="468"/>
                    <a:pt x="422" y="468"/>
                    <a:pt x="422" y="467"/>
                  </a:cubicBezTo>
                  <a:cubicBezTo>
                    <a:pt x="423" y="466"/>
                    <a:pt x="419" y="460"/>
                    <a:pt x="419" y="456"/>
                  </a:cubicBezTo>
                  <a:cubicBezTo>
                    <a:pt x="417" y="458"/>
                    <a:pt x="416" y="459"/>
                    <a:pt x="414" y="460"/>
                  </a:cubicBezTo>
                  <a:cubicBezTo>
                    <a:pt x="414" y="461"/>
                    <a:pt x="414" y="461"/>
                    <a:pt x="413" y="461"/>
                  </a:cubicBezTo>
                  <a:cubicBezTo>
                    <a:pt x="412" y="463"/>
                    <a:pt x="411" y="465"/>
                    <a:pt x="410" y="466"/>
                  </a:cubicBezTo>
                  <a:cubicBezTo>
                    <a:pt x="410" y="467"/>
                    <a:pt x="410" y="467"/>
                    <a:pt x="410" y="467"/>
                  </a:cubicBezTo>
                  <a:cubicBezTo>
                    <a:pt x="411" y="468"/>
                    <a:pt x="411" y="469"/>
                    <a:pt x="412" y="471"/>
                  </a:cubicBezTo>
                  <a:cubicBezTo>
                    <a:pt x="412" y="470"/>
                    <a:pt x="413" y="470"/>
                    <a:pt x="413" y="470"/>
                  </a:cubicBezTo>
                  <a:close/>
                  <a:moveTo>
                    <a:pt x="410" y="455"/>
                  </a:moveTo>
                  <a:cubicBezTo>
                    <a:pt x="410" y="455"/>
                    <a:pt x="410" y="455"/>
                    <a:pt x="410" y="455"/>
                  </a:cubicBezTo>
                  <a:cubicBezTo>
                    <a:pt x="409" y="457"/>
                    <a:pt x="409" y="458"/>
                    <a:pt x="408" y="458"/>
                  </a:cubicBezTo>
                  <a:cubicBezTo>
                    <a:pt x="405" y="460"/>
                    <a:pt x="402" y="459"/>
                    <a:pt x="402" y="457"/>
                  </a:cubicBezTo>
                  <a:cubicBezTo>
                    <a:pt x="402" y="457"/>
                    <a:pt x="402" y="457"/>
                    <a:pt x="402" y="457"/>
                  </a:cubicBezTo>
                  <a:cubicBezTo>
                    <a:pt x="400" y="454"/>
                    <a:pt x="396" y="448"/>
                    <a:pt x="396" y="448"/>
                  </a:cubicBezTo>
                  <a:cubicBezTo>
                    <a:pt x="394" y="452"/>
                    <a:pt x="394" y="452"/>
                    <a:pt x="394" y="452"/>
                  </a:cubicBezTo>
                  <a:cubicBezTo>
                    <a:pt x="393" y="457"/>
                    <a:pt x="394" y="458"/>
                    <a:pt x="397" y="460"/>
                  </a:cubicBezTo>
                  <a:cubicBezTo>
                    <a:pt x="398" y="461"/>
                    <a:pt x="400" y="462"/>
                    <a:pt x="402" y="462"/>
                  </a:cubicBezTo>
                  <a:cubicBezTo>
                    <a:pt x="403" y="462"/>
                    <a:pt x="405" y="462"/>
                    <a:pt x="407" y="461"/>
                  </a:cubicBezTo>
                  <a:cubicBezTo>
                    <a:pt x="407" y="460"/>
                    <a:pt x="407" y="460"/>
                    <a:pt x="408" y="460"/>
                  </a:cubicBezTo>
                  <a:cubicBezTo>
                    <a:pt x="410" y="459"/>
                    <a:pt x="410" y="457"/>
                    <a:pt x="410" y="456"/>
                  </a:cubicBezTo>
                  <a:cubicBezTo>
                    <a:pt x="411" y="456"/>
                    <a:pt x="410" y="456"/>
                    <a:pt x="410" y="455"/>
                  </a:cubicBezTo>
                  <a:close/>
                  <a:moveTo>
                    <a:pt x="409" y="129"/>
                  </a:moveTo>
                  <a:cubicBezTo>
                    <a:pt x="409" y="129"/>
                    <a:pt x="410" y="129"/>
                    <a:pt x="410" y="129"/>
                  </a:cubicBezTo>
                  <a:cubicBezTo>
                    <a:pt x="412" y="129"/>
                    <a:pt x="413" y="129"/>
                    <a:pt x="413" y="129"/>
                  </a:cubicBezTo>
                  <a:cubicBezTo>
                    <a:pt x="414" y="129"/>
                    <a:pt x="414" y="129"/>
                    <a:pt x="414" y="129"/>
                  </a:cubicBezTo>
                  <a:cubicBezTo>
                    <a:pt x="415" y="129"/>
                    <a:pt x="416" y="129"/>
                    <a:pt x="416" y="129"/>
                  </a:cubicBezTo>
                  <a:cubicBezTo>
                    <a:pt x="415" y="129"/>
                    <a:pt x="415" y="128"/>
                    <a:pt x="414" y="128"/>
                  </a:cubicBezTo>
                  <a:cubicBezTo>
                    <a:pt x="414" y="127"/>
                    <a:pt x="414" y="126"/>
                    <a:pt x="413" y="126"/>
                  </a:cubicBezTo>
                  <a:cubicBezTo>
                    <a:pt x="413" y="126"/>
                    <a:pt x="413" y="127"/>
                    <a:pt x="412" y="127"/>
                  </a:cubicBezTo>
                  <a:cubicBezTo>
                    <a:pt x="411" y="127"/>
                    <a:pt x="411" y="127"/>
                    <a:pt x="410" y="127"/>
                  </a:cubicBezTo>
                  <a:cubicBezTo>
                    <a:pt x="409" y="128"/>
                    <a:pt x="408" y="128"/>
                    <a:pt x="408" y="129"/>
                  </a:cubicBezTo>
                  <a:cubicBezTo>
                    <a:pt x="407" y="129"/>
                    <a:pt x="407" y="129"/>
                    <a:pt x="408" y="129"/>
                  </a:cubicBezTo>
                  <a:cubicBezTo>
                    <a:pt x="408" y="129"/>
                    <a:pt x="408" y="129"/>
                    <a:pt x="409" y="129"/>
                  </a:cubicBezTo>
                  <a:close/>
                  <a:moveTo>
                    <a:pt x="410" y="160"/>
                  </a:moveTo>
                  <a:cubicBezTo>
                    <a:pt x="413" y="158"/>
                    <a:pt x="413" y="158"/>
                    <a:pt x="413" y="158"/>
                  </a:cubicBezTo>
                  <a:cubicBezTo>
                    <a:pt x="414" y="158"/>
                    <a:pt x="414" y="158"/>
                    <a:pt x="414" y="158"/>
                  </a:cubicBezTo>
                  <a:cubicBezTo>
                    <a:pt x="414" y="158"/>
                    <a:pt x="414" y="158"/>
                    <a:pt x="413" y="158"/>
                  </a:cubicBezTo>
                  <a:cubicBezTo>
                    <a:pt x="413" y="158"/>
                    <a:pt x="411" y="158"/>
                    <a:pt x="410" y="158"/>
                  </a:cubicBezTo>
                  <a:cubicBezTo>
                    <a:pt x="410" y="158"/>
                    <a:pt x="410" y="157"/>
                    <a:pt x="410" y="157"/>
                  </a:cubicBezTo>
                  <a:cubicBezTo>
                    <a:pt x="409" y="157"/>
                    <a:pt x="408" y="158"/>
                    <a:pt x="408" y="160"/>
                  </a:cubicBezTo>
                  <a:cubicBezTo>
                    <a:pt x="407" y="161"/>
                    <a:pt x="407" y="162"/>
                    <a:pt x="407" y="162"/>
                  </a:cubicBezTo>
                  <a:cubicBezTo>
                    <a:pt x="408" y="162"/>
                    <a:pt x="408" y="162"/>
                    <a:pt x="408" y="162"/>
                  </a:cubicBezTo>
                  <a:lnTo>
                    <a:pt x="410" y="160"/>
                  </a:lnTo>
                  <a:close/>
                  <a:moveTo>
                    <a:pt x="405" y="240"/>
                  </a:moveTo>
                  <a:cubicBezTo>
                    <a:pt x="405" y="239"/>
                    <a:pt x="406" y="239"/>
                    <a:pt x="408" y="239"/>
                  </a:cubicBezTo>
                  <a:cubicBezTo>
                    <a:pt x="409" y="239"/>
                    <a:pt x="410" y="239"/>
                    <a:pt x="410" y="239"/>
                  </a:cubicBezTo>
                  <a:cubicBezTo>
                    <a:pt x="411" y="239"/>
                    <a:pt x="412" y="239"/>
                    <a:pt x="412" y="240"/>
                  </a:cubicBezTo>
                  <a:cubicBezTo>
                    <a:pt x="413" y="238"/>
                    <a:pt x="413" y="238"/>
                    <a:pt x="413" y="238"/>
                  </a:cubicBezTo>
                  <a:cubicBezTo>
                    <a:pt x="414" y="237"/>
                    <a:pt x="414" y="237"/>
                    <a:pt x="414" y="237"/>
                  </a:cubicBezTo>
                  <a:cubicBezTo>
                    <a:pt x="416" y="235"/>
                    <a:pt x="416" y="235"/>
                    <a:pt x="416" y="235"/>
                  </a:cubicBezTo>
                  <a:cubicBezTo>
                    <a:pt x="414" y="232"/>
                    <a:pt x="414" y="232"/>
                    <a:pt x="414" y="232"/>
                  </a:cubicBezTo>
                  <a:cubicBezTo>
                    <a:pt x="414" y="232"/>
                    <a:pt x="414" y="232"/>
                    <a:pt x="414" y="232"/>
                  </a:cubicBezTo>
                  <a:cubicBezTo>
                    <a:pt x="414" y="232"/>
                    <a:pt x="414" y="232"/>
                    <a:pt x="413" y="232"/>
                  </a:cubicBezTo>
                  <a:cubicBezTo>
                    <a:pt x="413" y="233"/>
                    <a:pt x="411" y="233"/>
                    <a:pt x="410" y="234"/>
                  </a:cubicBezTo>
                  <a:cubicBezTo>
                    <a:pt x="410" y="234"/>
                    <a:pt x="409" y="235"/>
                    <a:pt x="409" y="235"/>
                  </a:cubicBezTo>
                  <a:cubicBezTo>
                    <a:pt x="408" y="236"/>
                    <a:pt x="408" y="237"/>
                    <a:pt x="408" y="238"/>
                  </a:cubicBezTo>
                  <a:cubicBezTo>
                    <a:pt x="407" y="238"/>
                    <a:pt x="407" y="238"/>
                    <a:pt x="406" y="238"/>
                  </a:cubicBezTo>
                  <a:cubicBezTo>
                    <a:pt x="404" y="238"/>
                    <a:pt x="402" y="240"/>
                    <a:pt x="405" y="240"/>
                  </a:cubicBezTo>
                  <a:close/>
                  <a:moveTo>
                    <a:pt x="401" y="149"/>
                  </a:moveTo>
                  <a:cubicBezTo>
                    <a:pt x="400" y="152"/>
                    <a:pt x="398" y="155"/>
                    <a:pt x="400" y="155"/>
                  </a:cubicBezTo>
                  <a:cubicBezTo>
                    <a:pt x="400" y="155"/>
                    <a:pt x="401" y="156"/>
                    <a:pt x="402" y="156"/>
                  </a:cubicBezTo>
                  <a:cubicBezTo>
                    <a:pt x="403" y="157"/>
                    <a:pt x="405" y="157"/>
                    <a:pt x="405" y="157"/>
                  </a:cubicBezTo>
                  <a:cubicBezTo>
                    <a:pt x="406" y="157"/>
                    <a:pt x="407" y="156"/>
                    <a:pt x="408" y="155"/>
                  </a:cubicBezTo>
                  <a:cubicBezTo>
                    <a:pt x="409" y="154"/>
                    <a:pt x="410" y="154"/>
                    <a:pt x="410" y="154"/>
                  </a:cubicBezTo>
                  <a:cubicBezTo>
                    <a:pt x="412" y="153"/>
                    <a:pt x="412" y="153"/>
                    <a:pt x="412" y="153"/>
                  </a:cubicBezTo>
                  <a:cubicBezTo>
                    <a:pt x="413" y="153"/>
                    <a:pt x="413" y="152"/>
                    <a:pt x="413" y="152"/>
                  </a:cubicBezTo>
                  <a:cubicBezTo>
                    <a:pt x="414" y="152"/>
                    <a:pt x="414" y="152"/>
                    <a:pt x="414" y="151"/>
                  </a:cubicBezTo>
                  <a:cubicBezTo>
                    <a:pt x="416" y="150"/>
                    <a:pt x="418" y="148"/>
                    <a:pt x="414" y="147"/>
                  </a:cubicBezTo>
                  <a:cubicBezTo>
                    <a:pt x="414" y="147"/>
                    <a:pt x="414" y="147"/>
                    <a:pt x="414" y="147"/>
                  </a:cubicBezTo>
                  <a:cubicBezTo>
                    <a:pt x="414" y="147"/>
                    <a:pt x="414" y="147"/>
                    <a:pt x="413" y="147"/>
                  </a:cubicBezTo>
                  <a:cubicBezTo>
                    <a:pt x="412" y="146"/>
                    <a:pt x="411" y="146"/>
                    <a:pt x="410" y="146"/>
                  </a:cubicBezTo>
                  <a:cubicBezTo>
                    <a:pt x="410" y="146"/>
                    <a:pt x="409" y="146"/>
                    <a:pt x="408" y="147"/>
                  </a:cubicBezTo>
                  <a:cubicBezTo>
                    <a:pt x="408" y="147"/>
                    <a:pt x="408" y="147"/>
                    <a:pt x="408" y="147"/>
                  </a:cubicBezTo>
                  <a:cubicBezTo>
                    <a:pt x="405" y="148"/>
                    <a:pt x="403" y="149"/>
                    <a:pt x="402" y="149"/>
                  </a:cubicBezTo>
                  <a:lnTo>
                    <a:pt x="401" y="149"/>
                  </a:lnTo>
                  <a:close/>
                  <a:moveTo>
                    <a:pt x="386" y="126"/>
                  </a:moveTo>
                  <a:cubicBezTo>
                    <a:pt x="389" y="125"/>
                    <a:pt x="391" y="125"/>
                    <a:pt x="393" y="126"/>
                  </a:cubicBezTo>
                  <a:cubicBezTo>
                    <a:pt x="393" y="126"/>
                    <a:pt x="393" y="126"/>
                    <a:pt x="393" y="126"/>
                  </a:cubicBezTo>
                  <a:cubicBezTo>
                    <a:pt x="395" y="126"/>
                    <a:pt x="401" y="126"/>
                    <a:pt x="401" y="126"/>
                  </a:cubicBezTo>
                  <a:cubicBezTo>
                    <a:pt x="401" y="126"/>
                    <a:pt x="401" y="125"/>
                    <a:pt x="402" y="125"/>
                  </a:cubicBezTo>
                  <a:cubicBezTo>
                    <a:pt x="403" y="125"/>
                    <a:pt x="403" y="124"/>
                    <a:pt x="402" y="124"/>
                  </a:cubicBezTo>
                  <a:cubicBezTo>
                    <a:pt x="401" y="124"/>
                    <a:pt x="401" y="124"/>
                    <a:pt x="401" y="124"/>
                  </a:cubicBezTo>
                  <a:cubicBezTo>
                    <a:pt x="399" y="123"/>
                    <a:pt x="398" y="123"/>
                    <a:pt x="397" y="121"/>
                  </a:cubicBezTo>
                  <a:cubicBezTo>
                    <a:pt x="395" y="121"/>
                    <a:pt x="394" y="121"/>
                    <a:pt x="393" y="121"/>
                  </a:cubicBezTo>
                  <a:cubicBezTo>
                    <a:pt x="389" y="121"/>
                    <a:pt x="386" y="121"/>
                    <a:pt x="386" y="121"/>
                  </a:cubicBezTo>
                  <a:cubicBezTo>
                    <a:pt x="386" y="121"/>
                    <a:pt x="384" y="121"/>
                    <a:pt x="385" y="123"/>
                  </a:cubicBezTo>
                  <a:cubicBezTo>
                    <a:pt x="385" y="124"/>
                    <a:pt x="383" y="126"/>
                    <a:pt x="386" y="126"/>
                  </a:cubicBezTo>
                  <a:close/>
                  <a:moveTo>
                    <a:pt x="378" y="138"/>
                  </a:moveTo>
                  <a:cubicBezTo>
                    <a:pt x="378" y="138"/>
                    <a:pt x="377" y="138"/>
                    <a:pt x="377" y="138"/>
                  </a:cubicBezTo>
                  <a:cubicBezTo>
                    <a:pt x="375" y="140"/>
                    <a:pt x="376" y="141"/>
                    <a:pt x="377" y="141"/>
                  </a:cubicBezTo>
                  <a:cubicBezTo>
                    <a:pt x="378" y="141"/>
                    <a:pt x="379" y="142"/>
                    <a:pt x="379" y="142"/>
                  </a:cubicBezTo>
                  <a:cubicBezTo>
                    <a:pt x="380" y="143"/>
                    <a:pt x="381" y="145"/>
                    <a:pt x="383" y="144"/>
                  </a:cubicBezTo>
                  <a:cubicBezTo>
                    <a:pt x="385" y="143"/>
                    <a:pt x="388" y="145"/>
                    <a:pt x="391" y="148"/>
                  </a:cubicBezTo>
                  <a:cubicBezTo>
                    <a:pt x="391" y="148"/>
                    <a:pt x="392" y="147"/>
                    <a:pt x="393" y="147"/>
                  </a:cubicBezTo>
                  <a:cubicBezTo>
                    <a:pt x="394" y="146"/>
                    <a:pt x="395" y="146"/>
                    <a:pt x="396" y="146"/>
                  </a:cubicBezTo>
                  <a:cubicBezTo>
                    <a:pt x="398" y="145"/>
                    <a:pt x="399" y="144"/>
                    <a:pt x="400" y="144"/>
                  </a:cubicBezTo>
                  <a:cubicBezTo>
                    <a:pt x="400" y="144"/>
                    <a:pt x="401" y="143"/>
                    <a:pt x="402" y="142"/>
                  </a:cubicBezTo>
                  <a:cubicBezTo>
                    <a:pt x="402" y="140"/>
                    <a:pt x="403" y="138"/>
                    <a:pt x="404" y="137"/>
                  </a:cubicBezTo>
                  <a:cubicBezTo>
                    <a:pt x="405" y="136"/>
                    <a:pt x="403" y="136"/>
                    <a:pt x="402" y="136"/>
                  </a:cubicBezTo>
                  <a:cubicBezTo>
                    <a:pt x="401" y="136"/>
                    <a:pt x="400" y="136"/>
                    <a:pt x="400" y="136"/>
                  </a:cubicBezTo>
                  <a:cubicBezTo>
                    <a:pt x="400" y="136"/>
                    <a:pt x="395" y="134"/>
                    <a:pt x="394" y="132"/>
                  </a:cubicBezTo>
                  <a:cubicBezTo>
                    <a:pt x="394" y="132"/>
                    <a:pt x="394" y="131"/>
                    <a:pt x="393" y="131"/>
                  </a:cubicBezTo>
                  <a:cubicBezTo>
                    <a:pt x="392" y="129"/>
                    <a:pt x="389" y="129"/>
                    <a:pt x="388" y="130"/>
                  </a:cubicBezTo>
                  <a:cubicBezTo>
                    <a:pt x="387" y="131"/>
                    <a:pt x="384" y="133"/>
                    <a:pt x="383" y="133"/>
                  </a:cubicBezTo>
                  <a:cubicBezTo>
                    <a:pt x="381" y="134"/>
                    <a:pt x="382" y="135"/>
                    <a:pt x="378" y="138"/>
                  </a:cubicBezTo>
                  <a:close/>
                  <a:moveTo>
                    <a:pt x="375" y="155"/>
                  </a:moveTo>
                  <a:cubicBezTo>
                    <a:pt x="375" y="157"/>
                    <a:pt x="375" y="160"/>
                    <a:pt x="375" y="160"/>
                  </a:cubicBezTo>
                  <a:cubicBezTo>
                    <a:pt x="375" y="160"/>
                    <a:pt x="376" y="159"/>
                    <a:pt x="377" y="158"/>
                  </a:cubicBezTo>
                  <a:cubicBezTo>
                    <a:pt x="379" y="157"/>
                    <a:pt x="380" y="156"/>
                    <a:pt x="380" y="156"/>
                  </a:cubicBezTo>
                  <a:cubicBezTo>
                    <a:pt x="379" y="155"/>
                    <a:pt x="378" y="155"/>
                    <a:pt x="377" y="154"/>
                  </a:cubicBezTo>
                  <a:cubicBezTo>
                    <a:pt x="376" y="154"/>
                    <a:pt x="375" y="154"/>
                    <a:pt x="375" y="155"/>
                  </a:cubicBezTo>
                  <a:close/>
                  <a:moveTo>
                    <a:pt x="367" y="153"/>
                  </a:moveTo>
                  <a:cubicBezTo>
                    <a:pt x="367" y="153"/>
                    <a:pt x="367" y="148"/>
                    <a:pt x="363" y="148"/>
                  </a:cubicBezTo>
                  <a:cubicBezTo>
                    <a:pt x="359" y="149"/>
                    <a:pt x="354" y="150"/>
                    <a:pt x="352" y="148"/>
                  </a:cubicBezTo>
                  <a:cubicBezTo>
                    <a:pt x="352" y="148"/>
                    <a:pt x="351" y="148"/>
                    <a:pt x="351" y="148"/>
                  </a:cubicBezTo>
                  <a:cubicBezTo>
                    <a:pt x="349" y="146"/>
                    <a:pt x="340" y="148"/>
                    <a:pt x="340" y="148"/>
                  </a:cubicBezTo>
                  <a:cubicBezTo>
                    <a:pt x="335" y="151"/>
                    <a:pt x="332" y="152"/>
                    <a:pt x="332" y="155"/>
                  </a:cubicBezTo>
                  <a:cubicBezTo>
                    <a:pt x="332" y="157"/>
                    <a:pt x="327" y="162"/>
                    <a:pt x="326" y="162"/>
                  </a:cubicBezTo>
                  <a:cubicBezTo>
                    <a:pt x="324" y="163"/>
                    <a:pt x="323" y="165"/>
                    <a:pt x="323" y="167"/>
                  </a:cubicBezTo>
                  <a:cubicBezTo>
                    <a:pt x="322" y="169"/>
                    <a:pt x="320" y="175"/>
                    <a:pt x="320" y="175"/>
                  </a:cubicBezTo>
                  <a:cubicBezTo>
                    <a:pt x="328" y="174"/>
                    <a:pt x="327" y="175"/>
                    <a:pt x="329" y="176"/>
                  </a:cubicBezTo>
                  <a:cubicBezTo>
                    <a:pt x="331" y="178"/>
                    <a:pt x="334" y="178"/>
                    <a:pt x="336" y="178"/>
                  </a:cubicBezTo>
                  <a:cubicBezTo>
                    <a:pt x="337" y="177"/>
                    <a:pt x="339" y="179"/>
                    <a:pt x="338" y="180"/>
                  </a:cubicBezTo>
                  <a:cubicBezTo>
                    <a:pt x="337" y="182"/>
                    <a:pt x="336" y="186"/>
                    <a:pt x="339" y="185"/>
                  </a:cubicBezTo>
                  <a:cubicBezTo>
                    <a:pt x="341" y="184"/>
                    <a:pt x="342" y="184"/>
                    <a:pt x="344" y="186"/>
                  </a:cubicBezTo>
                  <a:cubicBezTo>
                    <a:pt x="346" y="187"/>
                    <a:pt x="352" y="187"/>
                    <a:pt x="352" y="187"/>
                  </a:cubicBezTo>
                  <a:cubicBezTo>
                    <a:pt x="352" y="186"/>
                    <a:pt x="352" y="185"/>
                    <a:pt x="352" y="184"/>
                  </a:cubicBezTo>
                  <a:cubicBezTo>
                    <a:pt x="352" y="182"/>
                    <a:pt x="353" y="181"/>
                    <a:pt x="354" y="180"/>
                  </a:cubicBezTo>
                  <a:cubicBezTo>
                    <a:pt x="356" y="179"/>
                    <a:pt x="357" y="174"/>
                    <a:pt x="357" y="172"/>
                  </a:cubicBezTo>
                  <a:cubicBezTo>
                    <a:pt x="356" y="171"/>
                    <a:pt x="359" y="168"/>
                    <a:pt x="361" y="167"/>
                  </a:cubicBezTo>
                  <a:cubicBezTo>
                    <a:pt x="363" y="166"/>
                    <a:pt x="368" y="162"/>
                    <a:pt x="368" y="162"/>
                  </a:cubicBezTo>
                  <a:cubicBezTo>
                    <a:pt x="371" y="159"/>
                    <a:pt x="371" y="159"/>
                    <a:pt x="371" y="159"/>
                  </a:cubicBezTo>
                  <a:cubicBezTo>
                    <a:pt x="374" y="157"/>
                    <a:pt x="374" y="157"/>
                    <a:pt x="374" y="157"/>
                  </a:cubicBezTo>
                  <a:cubicBezTo>
                    <a:pt x="373" y="156"/>
                    <a:pt x="372" y="155"/>
                    <a:pt x="371" y="154"/>
                  </a:cubicBezTo>
                  <a:cubicBezTo>
                    <a:pt x="369" y="153"/>
                    <a:pt x="367" y="153"/>
                    <a:pt x="367" y="153"/>
                  </a:cubicBezTo>
                  <a:close/>
                  <a:moveTo>
                    <a:pt x="369" y="182"/>
                  </a:moveTo>
                  <a:cubicBezTo>
                    <a:pt x="370" y="182"/>
                    <a:pt x="370" y="182"/>
                    <a:pt x="371" y="182"/>
                  </a:cubicBezTo>
                  <a:cubicBezTo>
                    <a:pt x="373" y="182"/>
                    <a:pt x="376" y="181"/>
                    <a:pt x="377" y="181"/>
                  </a:cubicBezTo>
                  <a:cubicBezTo>
                    <a:pt x="379" y="180"/>
                    <a:pt x="379" y="180"/>
                    <a:pt x="379" y="180"/>
                  </a:cubicBezTo>
                  <a:cubicBezTo>
                    <a:pt x="380" y="178"/>
                    <a:pt x="381" y="175"/>
                    <a:pt x="385" y="174"/>
                  </a:cubicBezTo>
                  <a:cubicBezTo>
                    <a:pt x="388" y="173"/>
                    <a:pt x="391" y="169"/>
                    <a:pt x="393" y="167"/>
                  </a:cubicBezTo>
                  <a:cubicBezTo>
                    <a:pt x="394" y="166"/>
                    <a:pt x="395" y="166"/>
                    <a:pt x="395" y="166"/>
                  </a:cubicBezTo>
                  <a:cubicBezTo>
                    <a:pt x="394" y="165"/>
                    <a:pt x="394" y="165"/>
                    <a:pt x="393" y="165"/>
                  </a:cubicBezTo>
                  <a:cubicBezTo>
                    <a:pt x="391" y="164"/>
                    <a:pt x="391" y="163"/>
                    <a:pt x="390" y="162"/>
                  </a:cubicBezTo>
                  <a:cubicBezTo>
                    <a:pt x="389" y="160"/>
                    <a:pt x="386" y="160"/>
                    <a:pt x="386" y="160"/>
                  </a:cubicBezTo>
                  <a:cubicBezTo>
                    <a:pt x="385" y="164"/>
                    <a:pt x="384" y="166"/>
                    <a:pt x="382" y="166"/>
                  </a:cubicBezTo>
                  <a:cubicBezTo>
                    <a:pt x="380" y="167"/>
                    <a:pt x="378" y="168"/>
                    <a:pt x="377" y="169"/>
                  </a:cubicBezTo>
                  <a:cubicBezTo>
                    <a:pt x="376" y="170"/>
                    <a:pt x="376" y="171"/>
                    <a:pt x="375" y="172"/>
                  </a:cubicBezTo>
                  <a:cubicBezTo>
                    <a:pt x="375" y="174"/>
                    <a:pt x="373" y="176"/>
                    <a:pt x="371" y="178"/>
                  </a:cubicBezTo>
                  <a:cubicBezTo>
                    <a:pt x="369" y="180"/>
                    <a:pt x="367" y="182"/>
                    <a:pt x="369" y="182"/>
                  </a:cubicBezTo>
                  <a:close/>
                  <a:moveTo>
                    <a:pt x="356" y="192"/>
                  </a:moveTo>
                  <a:cubicBezTo>
                    <a:pt x="356" y="193"/>
                    <a:pt x="354" y="193"/>
                    <a:pt x="352" y="194"/>
                  </a:cubicBezTo>
                  <a:cubicBezTo>
                    <a:pt x="351" y="194"/>
                    <a:pt x="351" y="194"/>
                    <a:pt x="350" y="194"/>
                  </a:cubicBezTo>
                  <a:cubicBezTo>
                    <a:pt x="347" y="195"/>
                    <a:pt x="346" y="196"/>
                    <a:pt x="348" y="197"/>
                  </a:cubicBezTo>
                  <a:cubicBezTo>
                    <a:pt x="350" y="197"/>
                    <a:pt x="350" y="199"/>
                    <a:pt x="351" y="200"/>
                  </a:cubicBezTo>
                  <a:cubicBezTo>
                    <a:pt x="351" y="201"/>
                    <a:pt x="351" y="201"/>
                    <a:pt x="352" y="201"/>
                  </a:cubicBezTo>
                  <a:cubicBezTo>
                    <a:pt x="353" y="202"/>
                    <a:pt x="355" y="202"/>
                    <a:pt x="357" y="202"/>
                  </a:cubicBezTo>
                  <a:cubicBezTo>
                    <a:pt x="361" y="202"/>
                    <a:pt x="358" y="198"/>
                    <a:pt x="358" y="198"/>
                  </a:cubicBezTo>
                  <a:cubicBezTo>
                    <a:pt x="358" y="198"/>
                    <a:pt x="359" y="195"/>
                    <a:pt x="360" y="193"/>
                  </a:cubicBezTo>
                  <a:cubicBezTo>
                    <a:pt x="362" y="188"/>
                    <a:pt x="358" y="191"/>
                    <a:pt x="356" y="192"/>
                  </a:cubicBezTo>
                  <a:close/>
                  <a:moveTo>
                    <a:pt x="365" y="125"/>
                  </a:moveTo>
                  <a:cubicBezTo>
                    <a:pt x="363" y="128"/>
                    <a:pt x="359" y="127"/>
                    <a:pt x="359" y="127"/>
                  </a:cubicBezTo>
                  <a:cubicBezTo>
                    <a:pt x="359" y="127"/>
                    <a:pt x="354" y="128"/>
                    <a:pt x="352" y="129"/>
                  </a:cubicBezTo>
                  <a:cubicBezTo>
                    <a:pt x="352" y="129"/>
                    <a:pt x="352" y="129"/>
                    <a:pt x="352" y="129"/>
                  </a:cubicBezTo>
                  <a:cubicBezTo>
                    <a:pt x="349" y="130"/>
                    <a:pt x="345" y="131"/>
                    <a:pt x="344" y="131"/>
                  </a:cubicBezTo>
                  <a:cubicBezTo>
                    <a:pt x="343" y="130"/>
                    <a:pt x="341" y="131"/>
                    <a:pt x="339" y="133"/>
                  </a:cubicBezTo>
                  <a:cubicBezTo>
                    <a:pt x="337" y="136"/>
                    <a:pt x="333" y="140"/>
                    <a:pt x="333" y="140"/>
                  </a:cubicBezTo>
                  <a:cubicBezTo>
                    <a:pt x="336" y="140"/>
                    <a:pt x="336" y="140"/>
                    <a:pt x="336" y="140"/>
                  </a:cubicBezTo>
                  <a:cubicBezTo>
                    <a:pt x="339" y="139"/>
                    <a:pt x="341" y="140"/>
                    <a:pt x="342" y="141"/>
                  </a:cubicBezTo>
                  <a:cubicBezTo>
                    <a:pt x="344" y="142"/>
                    <a:pt x="348" y="141"/>
                    <a:pt x="348" y="141"/>
                  </a:cubicBezTo>
                  <a:cubicBezTo>
                    <a:pt x="350" y="141"/>
                    <a:pt x="351" y="141"/>
                    <a:pt x="352" y="141"/>
                  </a:cubicBezTo>
                  <a:cubicBezTo>
                    <a:pt x="353" y="141"/>
                    <a:pt x="354" y="141"/>
                    <a:pt x="355" y="142"/>
                  </a:cubicBezTo>
                  <a:cubicBezTo>
                    <a:pt x="356" y="143"/>
                    <a:pt x="359" y="143"/>
                    <a:pt x="360" y="143"/>
                  </a:cubicBezTo>
                  <a:cubicBezTo>
                    <a:pt x="362" y="142"/>
                    <a:pt x="364" y="143"/>
                    <a:pt x="364" y="143"/>
                  </a:cubicBezTo>
                  <a:cubicBezTo>
                    <a:pt x="365" y="139"/>
                    <a:pt x="365" y="139"/>
                    <a:pt x="367" y="137"/>
                  </a:cubicBezTo>
                  <a:cubicBezTo>
                    <a:pt x="369" y="135"/>
                    <a:pt x="371" y="128"/>
                    <a:pt x="371" y="128"/>
                  </a:cubicBezTo>
                  <a:cubicBezTo>
                    <a:pt x="368" y="126"/>
                    <a:pt x="367" y="123"/>
                    <a:pt x="365" y="125"/>
                  </a:cubicBezTo>
                  <a:close/>
                  <a:moveTo>
                    <a:pt x="350" y="260"/>
                  </a:moveTo>
                  <a:cubicBezTo>
                    <a:pt x="351" y="263"/>
                    <a:pt x="352" y="263"/>
                    <a:pt x="352" y="263"/>
                  </a:cubicBezTo>
                  <a:cubicBezTo>
                    <a:pt x="352" y="263"/>
                    <a:pt x="352" y="263"/>
                    <a:pt x="352" y="263"/>
                  </a:cubicBezTo>
                  <a:cubicBezTo>
                    <a:pt x="355" y="261"/>
                    <a:pt x="360" y="257"/>
                    <a:pt x="362" y="260"/>
                  </a:cubicBezTo>
                  <a:cubicBezTo>
                    <a:pt x="363" y="263"/>
                    <a:pt x="368" y="267"/>
                    <a:pt x="371" y="268"/>
                  </a:cubicBezTo>
                  <a:cubicBezTo>
                    <a:pt x="372" y="268"/>
                    <a:pt x="373" y="268"/>
                    <a:pt x="374" y="267"/>
                  </a:cubicBezTo>
                  <a:cubicBezTo>
                    <a:pt x="375" y="264"/>
                    <a:pt x="373" y="260"/>
                    <a:pt x="371" y="257"/>
                  </a:cubicBezTo>
                  <a:cubicBezTo>
                    <a:pt x="370" y="255"/>
                    <a:pt x="370" y="254"/>
                    <a:pt x="369" y="254"/>
                  </a:cubicBezTo>
                  <a:cubicBezTo>
                    <a:pt x="367" y="252"/>
                    <a:pt x="367" y="247"/>
                    <a:pt x="366" y="246"/>
                  </a:cubicBezTo>
                  <a:cubicBezTo>
                    <a:pt x="366" y="244"/>
                    <a:pt x="364" y="240"/>
                    <a:pt x="364" y="240"/>
                  </a:cubicBezTo>
                  <a:cubicBezTo>
                    <a:pt x="360" y="240"/>
                    <a:pt x="359" y="240"/>
                    <a:pt x="359" y="243"/>
                  </a:cubicBezTo>
                  <a:cubicBezTo>
                    <a:pt x="359" y="246"/>
                    <a:pt x="355" y="248"/>
                    <a:pt x="354" y="248"/>
                  </a:cubicBezTo>
                  <a:cubicBezTo>
                    <a:pt x="353" y="248"/>
                    <a:pt x="353" y="248"/>
                    <a:pt x="352" y="249"/>
                  </a:cubicBezTo>
                  <a:cubicBezTo>
                    <a:pt x="349" y="251"/>
                    <a:pt x="345" y="255"/>
                    <a:pt x="345" y="255"/>
                  </a:cubicBezTo>
                  <a:cubicBezTo>
                    <a:pt x="346" y="256"/>
                    <a:pt x="347" y="255"/>
                    <a:pt x="350" y="255"/>
                  </a:cubicBezTo>
                  <a:cubicBezTo>
                    <a:pt x="350" y="255"/>
                    <a:pt x="351" y="255"/>
                    <a:pt x="352" y="255"/>
                  </a:cubicBezTo>
                  <a:cubicBezTo>
                    <a:pt x="353" y="255"/>
                    <a:pt x="353" y="255"/>
                    <a:pt x="353" y="255"/>
                  </a:cubicBezTo>
                  <a:cubicBezTo>
                    <a:pt x="353" y="256"/>
                    <a:pt x="352" y="256"/>
                    <a:pt x="352" y="257"/>
                  </a:cubicBezTo>
                  <a:cubicBezTo>
                    <a:pt x="351" y="258"/>
                    <a:pt x="350" y="259"/>
                    <a:pt x="350" y="260"/>
                  </a:cubicBezTo>
                  <a:close/>
                  <a:moveTo>
                    <a:pt x="314" y="766"/>
                  </a:moveTo>
                  <a:cubicBezTo>
                    <a:pt x="311" y="764"/>
                    <a:pt x="310" y="764"/>
                    <a:pt x="308" y="764"/>
                  </a:cubicBezTo>
                  <a:cubicBezTo>
                    <a:pt x="306" y="764"/>
                    <a:pt x="306" y="765"/>
                    <a:pt x="307" y="766"/>
                  </a:cubicBezTo>
                  <a:cubicBezTo>
                    <a:pt x="307" y="767"/>
                    <a:pt x="306" y="771"/>
                    <a:pt x="310" y="770"/>
                  </a:cubicBezTo>
                  <a:cubicBezTo>
                    <a:pt x="313" y="769"/>
                    <a:pt x="313" y="771"/>
                    <a:pt x="315" y="771"/>
                  </a:cubicBezTo>
                  <a:cubicBezTo>
                    <a:pt x="316" y="771"/>
                    <a:pt x="318" y="770"/>
                    <a:pt x="319" y="769"/>
                  </a:cubicBezTo>
                  <a:cubicBezTo>
                    <a:pt x="320" y="769"/>
                    <a:pt x="321" y="768"/>
                    <a:pt x="321" y="768"/>
                  </a:cubicBezTo>
                  <a:cubicBezTo>
                    <a:pt x="319" y="767"/>
                    <a:pt x="319" y="767"/>
                    <a:pt x="319" y="767"/>
                  </a:cubicBezTo>
                  <a:lnTo>
                    <a:pt x="314" y="766"/>
                  </a:lnTo>
                  <a:close/>
                  <a:moveTo>
                    <a:pt x="247" y="754"/>
                  </a:moveTo>
                  <a:cubicBezTo>
                    <a:pt x="250" y="753"/>
                    <a:pt x="251" y="755"/>
                    <a:pt x="253" y="757"/>
                  </a:cubicBezTo>
                  <a:cubicBezTo>
                    <a:pt x="254" y="756"/>
                    <a:pt x="256" y="755"/>
                    <a:pt x="262" y="758"/>
                  </a:cubicBezTo>
                  <a:cubicBezTo>
                    <a:pt x="262" y="758"/>
                    <a:pt x="262" y="760"/>
                    <a:pt x="264" y="763"/>
                  </a:cubicBezTo>
                  <a:cubicBezTo>
                    <a:pt x="266" y="764"/>
                    <a:pt x="266" y="764"/>
                    <a:pt x="268" y="764"/>
                  </a:cubicBezTo>
                  <a:cubicBezTo>
                    <a:pt x="268" y="764"/>
                    <a:pt x="269" y="763"/>
                    <a:pt x="270" y="763"/>
                  </a:cubicBezTo>
                  <a:cubicBezTo>
                    <a:pt x="274" y="761"/>
                    <a:pt x="275" y="760"/>
                    <a:pt x="281" y="762"/>
                  </a:cubicBezTo>
                  <a:cubicBezTo>
                    <a:pt x="283" y="759"/>
                    <a:pt x="291" y="760"/>
                    <a:pt x="293" y="761"/>
                  </a:cubicBezTo>
                  <a:cubicBezTo>
                    <a:pt x="295" y="761"/>
                    <a:pt x="295" y="761"/>
                    <a:pt x="295" y="758"/>
                  </a:cubicBezTo>
                  <a:cubicBezTo>
                    <a:pt x="295" y="756"/>
                    <a:pt x="290" y="753"/>
                    <a:pt x="288" y="752"/>
                  </a:cubicBezTo>
                  <a:cubicBezTo>
                    <a:pt x="287" y="752"/>
                    <a:pt x="286" y="750"/>
                    <a:pt x="285" y="746"/>
                  </a:cubicBezTo>
                  <a:cubicBezTo>
                    <a:pt x="283" y="743"/>
                    <a:pt x="282" y="742"/>
                    <a:pt x="279" y="742"/>
                  </a:cubicBezTo>
                  <a:cubicBezTo>
                    <a:pt x="275" y="743"/>
                    <a:pt x="272" y="741"/>
                    <a:pt x="270" y="739"/>
                  </a:cubicBezTo>
                  <a:cubicBezTo>
                    <a:pt x="269" y="739"/>
                    <a:pt x="268" y="738"/>
                    <a:pt x="268" y="738"/>
                  </a:cubicBezTo>
                  <a:cubicBezTo>
                    <a:pt x="266" y="738"/>
                    <a:pt x="264" y="738"/>
                    <a:pt x="262" y="738"/>
                  </a:cubicBezTo>
                  <a:cubicBezTo>
                    <a:pt x="259" y="738"/>
                    <a:pt x="258" y="737"/>
                    <a:pt x="255" y="735"/>
                  </a:cubicBezTo>
                  <a:cubicBezTo>
                    <a:pt x="253" y="733"/>
                    <a:pt x="253" y="734"/>
                    <a:pt x="249" y="735"/>
                  </a:cubicBezTo>
                  <a:cubicBezTo>
                    <a:pt x="250" y="736"/>
                    <a:pt x="251" y="740"/>
                    <a:pt x="252" y="741"/>
                  </a:cubicBezTo>
                  <a:cubicBezTo>
                    <a:pt x="253" y="742"/>
                    <a:pt x="254" y="745"/>
                    <a:pt x="255" y="748"/>
                  </a:cubicBezTo>
                  <a:cubicBezTo>
                    <a:pt x="257" y="750"/>
                    <a:pt x="255" y="750"/>
                    <a:pt x="253" y="750"/>
                  </a:cubicBezTo>
                  <a:cubicBezTo>
                    <a:pt x="253" y="750"/>
                    <a:pt x="247" y="749"/>
                    <a:pt x="247" y="749"/>
                  </a:cubicBezTo>
                  <a:cubicBezTo>
                    <a:pt x="246" y="748"/>
                    <a:pt x="246" y="749"/>
                    <a:pt x="245" y="747"/>
                  </a:cubicBezTo>
                  <a:cubicBezTo>
                    <a:pt x="244" y="746"/>
                    <a:pt x="241" y="746"/>
                    <a:pt x="240" y="748"/>
                  </a:cubicBezTo>
                  <a:cubicBezTo>
                    <a:pt x="240" y="748"/>
                    <a:pt x="242" y="751"/>
                    <a:pt x="243" y="753"/>
                  </a:cubicBezTo>
                  <a:cubicBezTo>
                    <a:pt x="244" y="754"/>
                    <a:pt x="245" y="755"/>
                    <a:pt x="247" y="754"/>
                  </a:cubicBezTo>
                  <a:close/>
                  <a:moveTo>
                    <a:pt x="214" y="739"/>
                  </a:moveTo>
                  <a:cubicBezTo>
                    <a:pt x="214" y="739"/>
                    <a:pt x="213" y="739"/>
                    <a:pt x="211" y="739"/>
                  </a:cubicBezTo>
                  <a:cubicBezTo>
                    <a:pt x="210" y="738"/>
                    <a:pt x="208" y="738"/>
                    <a:pt x="207" y="738"/>
                  </a:cubicBezTo>
                  <a:cubicBezTo>
                    <a:pt x="206" y="737"/>
                    <a:pt x="200" y="735"/>
                    <a:pt x="204" y="738"/>
                  </a:cubicBezTo>
                  <a:cubicBezTo>
                    <a:pt x="206" y="740"/>
                    <a:pt x="207" y="740"/>
                    <a:pt x="207" y="741"/>
                  </a:cubicBezTo>
                  <a:cubicBezTo>
                    <a:pt x="208" y="742"/>
                    <a:pt x="210" y="746"/>
                    <a:pt x="211" y="746"/>
                  </a:cubicBezTo>
                  <a:cubicBezTo>
                    <a:pt x="211" y="746"/>
                    <a:pt x="211" y="746"/>
                    <a:pt x="211" y="746"/>
                  </a:cubicBezTo>
                  <a:cubicBezTo>
                    <a:pt x="213" y="746"/>
                    <a:pt x="217" y="747"/>
                    <a:pt x="219" y="747"/>
                  </a:cubicBezTo>
                  <a:cubicBezTo>
                    <a:pt x="220" y="747"/>
                    <a:pt x="220" y="748"/>
                    <a:pt x="219" y="745"/>
                  </a:cubicBezTo>
                  <a:cubicBezTo>
                    <a:pt x="217" y="742"/>
                    <a:pt x="214" y="739"/>
                    <a:pt x="214" y="739"/>
                  </a:cubicBezTo>
                  <a:close/>
                  <a:moveTo>
                    <a:pt x="243" y="728"/>
                  </a:moveTo>
                  <a:cubicBezTo>
                    <a:pt x="243" y="728"/>
                    <a:pt x="242" y="723"/>
                    <a:pt x="234" y="719"/>
                  </a:cubicBezTo>
                  <a:cubicBezTo>
                    <a:pt x="232" y="716"/>
                    <a:pt x="227" y="712"/>
                    <a:pt x="227" y="712"/>
                  </a:cubicBezTo>
                  <a:cubicBezTo>
                    <a:pt x="227" y="712"/>
                    <a:pt x="216" y="698"/>
                    <a:pt x="212" y="697"/>
                  </a:cubicBezTo>
                  <a:cubicBezTo>
                    <a:pt x="212" y="696"/>
                    <a:pt x="212" y="696"/>
                    <a:pt x="211" y="696"/>
                  </a:cubicBezTo>
                  <a:cubicBezTo>
                    <a:pt x="209" y="694"/>
                    <a:pt x="204" y="689"/>
                    <a:pt x="199" y="685"/>
                  </a:cubicBezTo>
                  <a:cubicBezTo>
                    <a:pt x="195" y="681"/>
                    <a:pt x="191" y="677"/>
                    <a:pt x="189" y="676"/>
                  </a:cubicBezTo>
                  <a:cubicBezTo>
                    <a:pt x="185" y="674"/>
                    <a:pt x="181" y="671"/>
                    <a:pt x="176" y="672"/>
                  </a:cubicBezTo>
                  <a:cubicBezTo>
                    <a:pt x="172" y="674"/>
                    <a:pt x="169" y="671"/>
                    <a:pt x="167" y="671"/>
                  </a:cubicBezTo>
                  <a:cubicBezTo>
                    <a:pt x="165" y="671"/>
                    <a:pt x="160" y="674"/>
                    <a:pt x="156" y="677"/>
                  </a:cubicBezTo>
                  <a:cubicBezTo>
                    <a:pt x="156" y="677"/>
                    <a:pt x="161" y="679"/>
                    <a:pt x="163" y="678"/>
                  </a:cubicBezTo>
                  <a:cubicBezTo>
                    <a:pt x="165" y="677"/>
                    <a:pt x="168" y="677"/>
                    <a:pt x="172" y="680"/>
                  </a:cubicBezTo>
                  <a:cubicBezTo>
                    <a:pt x="176" y="684"/>
                    <a:pt x="180" y="684"/>
                    <a:pt x="183" y="686"/>
                  </a:cubicBezTo>
                  <a:cubicBezTo>
                    <a:pt x="187" y="688"/>
                    <a:pt x="190" y="687"/>
                    <a:pt x="191" y="691"/>
                  </a:cubicBezTo>
                  <a:cubicBezTo>
                    <a:pt x="191" y="694"/>
                    <a:pt x="195" y="696"/>
                    <a:pt x="199" y="698"/>
                  </a:cubicBezTo>
                  <a:cubicBezTo>
                    <a:pt x="202" y="699"/>
                    <a:pt x="204" y="700"/>
                    <a:pt x="206" y="701"/>
                  </a:cubicBezTo>
                  <a:cubicBezTo>
                    <a:pt x="209" y="703"/>
                    <a:pt x="207" y="704"/>
                    <a:pt x="209" y="708"/>
                  </a:cubicBezTo>
                  <a:cubicBezTo>
                    <a:pt x="209" y="710"/>
                    <a:pt x="210" y="711"/>
                    <a:pt x="211" y="712"/>
                  </a:cubicBezTo>
                  <a:cubicBezTo>
                    <a:pt x="214" y="715"/>
                    <a:pt x="219" y="717"/>
                    <a:pt x="220" y="718"/>
                  </a:cubicBezTo>
                  <a:cubicBezTo>
                    <a:pt x="220" y="718"/>
                    <a:pt x="216" y="718"/>
                    <a:pt x="212" y="722"/>
                  </a:cubicBezTo>
                  <a:cubicBezTo>
                    <a:pt x="211" y="723"/>
                    <a:pt x="211" y="723"/>
                    <a:pt x="211" y="723"/>
                  </a:cubicBezTo>
                  <a:cubicBezTo>
                    <a:pt x="210" y="724"/>
                    <a:pt x="210" y="725"/>
                    <a:pt x="211" y="725"/>
                  </a:cubicBezTo>
                  <a:cubicBezTo>
                    <a:pt x="214" y="726"/>
                    <a:pt x="219" y="725"/>
                    <a:pt x="222" y="724"/>
                  </a:cubicBezTo>
                  <a:cubicBezTo>
                    <a:pt x="228" y="723"/>
                    <a:pt x="236" y="727"/>
                    <a:pt x="243" y="728"/>
                  </a:cubicBezTo>
                  <a:close/>
                </a:path>
              </a:pathLst>
            </a:custGeom>
            <a:gradFill rotWithShape="1">
              <a:gsLst>
                <a:gs pos="0">
                  <a:srgbClr val="FFFFFF"/>
                </a:gs>
                <a:gs pos="100000">
                  <a:srgbClr val="FFFFFF">
                    <a:gamma/>
                    <a:shade val="92157"/>
                    <a:invGamma/>
                  </a:srgbClr>
                </a:gs>
              </a:gsLst>
              <a:lin ang="18900000" scaled="1"/>
            </a:gradFill>
            <a:ln w="9525">
              <a:noFill/>
              <a:round/>
              <a:headEnd/>
              <a:tailEnd/>
            </a:ln>
          </p:spPr>
          <p:txBody>
            <a:bodyPr/>
            <a:lstStyle/>
            <a:p>
              <a:pPr fontAlgn="auto">
                <a:spcBef>
                  <a:spcPts val="0"/>
                </a:spcBef>
                <a:spcAft>
                  <a:spcPts val="0"/>
                </a:spcAft>
                <a:defRPr/>
              </a:pPr>
              <a:endParaRPr lang="en-US" kern="0">
                <a:solidFill>
                  <a:sysClr val="windowText" lastClr="000000"/>
                </a:solidFill>
                <a:latin typeface="+mn-lt"/>
                <a:ea typeface="+mn-ea"/>
              </a:endParaRPr>
            </a:p>
          </p:txBody>
        </p:sp>
        <p:sp>
          <p:nvSpPr>
            <p:cNvPr id="15" name="Freeform 11"/>
            <p:cNvSpPr>
              <a:spLocks noEditPoints="1"/>
            </p:cNvSpPr>
            <p:nvPr/>
          </p:nvSpPr>
          <p:spPr bwMode="auto">
            <a:xfrm>
              <a:off x="457200" y="2013750"/>
              <a:ext cx="2649777" cy="1892288"/>
            </a:xfrm>
            <a:custGeom>
              <a:avLst/>
              <a:gdLst/>
              <a:ahLst/>
              <a:cxnLst>
                <a:cxn ang="0">
                  <a:pos x="1600" y="69"/>
                </a:cxn>
                <a:cxn ang="0">
                  <a:pos x="304" y="1025"/>
                </a:cxn>
                <a:cxn ang="0">
                  <a:pos x="231" y="1195"/>
                </a:cxn>
                <a:cxn ang="0">
                  <a:pos x="1468" y="912"/>
                </a:cxn>
                <a:cxn ang="0">
                  <a:pos x="1630" y="762"/>
                </a:cxn>
                <a:cxn ang="0">
                  <a:pos x="651" y="1411"/>
                </a:cxn>
                <a:cxn ang="0">
                  <a:pos x="833" y="1331"/>
                </a:cxn>
                <a:cxn ang="0">
                  <a:pos x="610" y="1425"/>
                </a:cxn>
                <a:cxn ang="0">
                  <a:pos x="1871" y="450"/>
                </a:cxn>
                <a:cxn ang="0">
                  <a:pos x="1018" y="1246"/>
                </a:cxn>
                <a:cxn ang="0">
                  <a:pos x="1499" y="90"/>
                </a:cxn>
                <a:cxn ang="0">
                  <a:pos x="1746" y="57"/>
                </a:cxn>
                <a:cxn ang="0">
                  <a:pos x="406" y="898"/>
                </a:cxn>
                <a:cxn ang="0">
                  <a:pos x="1540" y="848"/>
                </a:cxn>
                <a:cxn ang="0">
                  <a:pos x="549" y="1461"/>
                </a:cxn>
                <a:cxn ang="0">
                  <a:pos x="1961" y="160"/>
                </a:cxn>
                <a:cxn ang="0">
                  <a:pos x="238" y="1255"/>
                </a:cxn>
                <a:cxn ang="0">
                  <a:pos x="147" y="674"/>
                </a:cxn>
                <a:cxn ang="0">
                  <a:pos x="301" y="780"/>
                </a:cxn>
                <a:cxn ang="0">
                  <a:pos x="985" y="1060"/>
                </a:cxn>
                <a:cxn ang="0">
                  <a:pos x="307" y="273"/>
                </a:cxn>
                <a:cxn ang="0">
                  <a:pos x="1842" y="693"/>
                </a:cxn>
                <a:cxn ang="0">
                  <a:pos x="1987" y="805"/>
                </a:cxn>
                <a:cxn ang="0">
                  <a:pos x="1812" y="651"/>
                </a:cxn>
                <a:cxn ang="0">
                  <a:pos x="574" y="935"/>
                </a:cxn>
                <a:cxn ang="0">
                  <a:pos x="1777" y="652"/>
                </a:cxn>
                <a:cxn ang="0">
                  <a:pos x="602" y="947"/>
                </a:cxn>
                <a:cxn ang="0">
                  <a:pos x="1765" y="1190"/>
                </a:cxn>
                <a:cxn ang="0">
                  <a:pos x="1536" y="1170"/>
                </a:cxn>
                <a:cxn ang="0">
                  <a:pos x="91" y="647"/>
                </a:cxn>
                <a:cxn ang="0">
                  <a:pos x="18" y="472"/>
                </a:cxn>
                <a:cxn ang="0">
                  <a:pos x="2037" y="921"/>
                </a:cxn>
                <a:cxn ang="0">
                  <a:pos x="1599" y="1192"/>
                </a:cxn>
                <a:cxn ang="0">
                  <a:pos x="2026" y="897"/>
                </a:cxn>
                <a:cxn ang="0">
                  <a:pos x="563" y="500"/>
                </a:cxn>
                <a:cxn ang="0">
                  <a:pos x="616" y="676"/>
                </a:cxn>
                <a:cxn ang="0">
                  <a:pos x="1352" y="1292"/>
                </a:cxn>
                <a:cxn ang="0">
                  <a:pos x="984" y="1283"/>
                </a:cxn>
                <a:cxn ang="0">
                  <a:pos x="528" y="379"/>
                </a:cxn>
                <a:cxn ang="0">
                  <a:pos x="500" y="231"/>
                </a:cxn>
                <a:cxn ang="0">
                  <a:pos x="520" y="402"/>
                </a:cxn>
                <a:cxn ang="0">
                  <a:pos x="1154" y="1416"/>
                </a:cxn>
                <a:cxn ang="0">
                  <a:pos x="500" y="128"/>
                </a:cxn>
                <a:cxn ang="0">
                  <a:pos x="933" y="1203"/>
                </a:cxn>
                <a:cxn ang="0">
                  <a:pos x="1054" y="1333"/>
                </a:cxn>
                <a:cxn ang="0">
                  <a:pos x="610" y="627"/>
                </a:cxn>
                <a:cxn ang="0">
                  <a:pos x="687" y="801"/>
                </a:cxn>
                <a:cxn ang="0">
                  <a:pos x="676" y="14"/>
                </a:cxn>
                <a:cxn ang="0">
                  <a:pos x="1203" y="905"/>
                </a:cxn>
                <a:cxn ang="0">
                  <a:pos x="1075" y="1015"/>
                </a:cxn>
                <a:cxn ang="0">
                  <a:pos x="1670" y="436"/>
                </a:cxn>
                <a:cxn ang="0">
                  <a:pos x="1582" y="558"/>
                </a:cxn>
                <a:cxn ang="0">
                  <a:pos x="618" y="1215"/>
                </a:cxn>
                <a:cxn ang="0">
                  <a:pos x="762" y="1190"/>
                </a:cxn>
                <a:cxn ang="0">
                  <a:pos x="1438" y="697"/>
                </a:cxn>
                <a:cxn ang="0">
                  <a:pos x="1136" y="956"/>
                </a:cxn>
                <a:cxn ang="0">
                  <a:pos x="1010" y="1044"/>
                </a:cxn>
                <a:cxn ang="0">
                  <a:pos x="1618" y="492"/>
                </a:cxn>
                <a:cxn ang="0">
                  <a:pos x="1695" y="390"/>
                </a:cxn>
                <a:cxn ang="0">
                  <a:pos x="829" y="1147"/>
                </a:cxn>
                <a:cxn ang="0">
                  <a:pos x="1092" y="1003"/>
                </a:cxn>
                <a:cxn ang="0">
                  <a:pos x="1507" y="643"/>
                </a:cxn>
              </a:cxnLst>
              <a:rect l="0" t="0" r="r" b="b"/>
              <a:pathLst>
                <a:path w="2071" h="1479">
                  <a:moveTo>
                    <a:pt x="1291" y="1057"/>
                  </a:moveTo>
                  <a:cubicBezTo>
                    <a:pt x="1296" y="1054"/>
                    <a:pt x="1300" y="1050"/>
                    <a:pt x="1304" y="1047"/>
                  </a:cubicBezTo>
                  <a:cubicBezTo>
                    <a:pt x="1301" y="1042"/>
                    <a:pt x="1297" y="1038"/>
                    <a:pt x="1293" y="1033"/>
                  </a:cubicBezTo>
                  <a:cubicBezTo>
                    <a:pt x="1289" y="1036"/>
                    <a:pt x="1285" y="1039"/>
                    <a:pt x="1280" y="1043"/>
                  </a:cubicBezTo>
                  <a:cubicBezTo>
                    <a:pt x="1284" y="1048"/>
                    <a:pt x="1288" y="1052"/>
                    <a:pt x="1291" y="1057"/>
                  </a:cubicBezTo>
                  <a:close/>
                  <a:moveTo>
                    <a:pt x="1926" y="393"/>
                  </a:moveTo>
                  <a:cubicBezTo>
                    <a:pt x="1928" y="390"/>
                    <a:pt x="1930" y="387"/>
                    <a:pt x="1931" y="384"/>
                  </a:cubicBezTo>
                  <a:cubicBezTo>
                    <a:pt x="1926" y="381"/>
                    <a:pt x="1921" y="379"/>
                    <a:pt x="1916" y="376"/>
                  </a:cubicBezTo>
                  <a:cubicBezTo>
                    <a:pt x="1914" y="379"/>
                    <a:pt x="1912" y="382"/>
                    <a:pt x="1911" y="385"/>
                  </a:cubicBezTo>
                  <a:cubicBezTo>
                    <a:pt x="1916" y="388"/>
                    <a:pt x="1921" y="391"/>
                    <a:pt x="1926" y="393"/>
                  </a:cubicBezTo>
                  <a:close/>
                  <a:moveTo>
                    <a:pt x="481" y="1456"/>
                  </a:moveTo>
                  <a:cubicBezTo>
                    <a:pt x="482" y="1461"/>
                    <a:pt x="483" y="1467"/>
                    <a:pt x="484" y="1473"/>
                  </a:cubicBezTo>
                  <a:cubicBezTo>
                    <a:pt x="488" y="1473"/>
                    <a:pt x="493" y="1472"/>
                    <a:pt x="497" y="1471"/>
                  </a:cubicBezTo>
                  <a:cubicBezTo>
                    <a:pt x="496" y="1465"/>
                    <a:pt x="495" y="1460"/>
                    <a:pt x="494" y="1454"/>
                  </a:cubicBezTo>
                  <a:cubicBezTo>
                    <a:pt x="490" y="1454"/>
                    <a:pt x="486" y="1455"/>
                    <a:pt x="481" y="1456"/>
                  </a:cubicBezTo>
                  <a:close/>
                  <a:moveTo>
                    <a:pt x="1834" y="48"/>
                  </a:moveTo>
                  <a:cubicBezTo>
                    <a:pt x="1829" y="47"/>
                    <a:pt x="1824" y="47"/>
                    <a:pt x="1819" y="46"/>
                  </a:cubicBezTo>
                  <a:cubicBezTo>
                    <a:pt x="1818" y="52"/>
                    <a:pt x="1817" y="57"/>
                    <a:pt x="1816" y="63"/>
                  </a:cubicBezTo>
                  <a:cubicBezTo>
                    <a:pt x="1821" y="64"/>
                    <a:pt x="1826" y="65"/>
                    <a:pt x="1830" y="66"/>
                  </a:cubicBezTo>
                  <a:cubicBezTo>
                    <a:pt x="1832" y="60"/>
                    <a:pt x="1833" y="54"/>
                    <a:pt x="1834" y="48"/>
                  </a:cubicBezTo>
                  <a:close/>
                  <a:moveTo>
                    <a:pt x="902" y="1294"/>
                  </a:moveTo>
                  <a:cubicBezTo>
                    <a:pt x="905" y="1299"/>
                    <a:pt x="908" y="1304"/>
                    <a:pt x="911" y="1309"/>
                  </a:cubicBezTo>
                  <a:cubicBezTo>
                    <a:pt x="915" y="1307"/>
                    <a:pt x="919" y="1305"/>
                    <a:pt x="923" y="1303"/>
                  </a:cubicBezTo>
                  <a:cubicBezTo>
                    <a:pt x="920" y="1298"/>
                    <a:pt x="917" y="1292"/>
                    <a:pt x="914" y="1287"/>
                  </a:cubicBezTo>
                  <a:cubicBezTo>
                    <a:pt x="910" y="1289"/>
                    <a:pt x="906" y="1292"/>
                    <a:pt x="902" y="1294"/>
                  </a:cubicBezTo>
                  <a:close/>
                  <a:moveTo>
                    <a:pt x="1659" y="707"/>
                  </a:moveTo>
                  <a:cubicBezTo>
                    <a:pt x="1663" y="711"/>
                    <a:pt x="1668" y="715"/>
                    <a:pt x="1672" y="719"/>
                  </a:cubicBezTo>
                  <a:cubicBezTo>
                    <a:pt x="1675" y="716"/>
                    <a:pt x="1679" y="712"/>
                    <a:pt x="1682" y="708"/>
                  </a:cubicBezTo>
                  <a:cubicBezTo>
                    <a:pt x="1678" y="704"/>
                    <a:pt x="1674" y="700"/>
                    <a:pt x="1669" y="696"/>
                  </a:cubicBezTo>
                  <a:cubicBezTo>
                    <a:pt x="1666" y="700"/>
                    <a:pt x="1662" y="703"/>
                    <a:pt x="1659" y="707"/>
                  </a:cubicBezTo>
                  <a:close/>
                  <a:moveTo>
                    <a:pt x="242" y="1227"/>
                  </a:moveTo>
                  <a:cubicBezTo>
                    <a:pt x="237" y="1226"/>
                    <a:pt x="231" y="1225"/>
                    <a:pt x="225" y="1224"/>
                  </a:cubicBezTo>
                  <a:cubicBezTo>
                    <a:pt x="224" y="1228"/>
                    <a:pt x="223" y="1233"/>
                    <a:pt x="222" y="1238"/>
                  </a:cubicBezTo>
                  <a:cubicBezTo>
                    <a:pt x="228" y="1239"/>
                    <a:pt x="234" y="1240"/>
                    <a:pt x="240" y="1241"/>
                  </a:cubicBezTo>
                  <a:cubicBezTo>
                    <a:pt x="241" y="1237"/>
                    <a:pt x="242" y="1232"/>
                    <a:pt x="242" y="1227"/>
                  </a:cubicBezTo>
                  <a:close/>
                  <a:moveTo>
                    <a:pt x="1600" y="69"/>
                  </a:moveTo>
                  <a:cubicBezTo>
                    <a:pt x="1599" y="63"/>
                    <a:pt x="1598" y="57"/>
                    <a:pt x="1597" y="51"/>
                  </a:cubicBezTo>
                  <a:cubicBezTo>
                    <a:pt x="1592" y="52"/>
                    <a:pt x="1587" y="53"/>
                    <a:pt x="1582" y="53"/>
                  </a:cubicBezTo>
                  <a:cubicBezTo>
                    <a:pt x="1583" y="59"/>
                    <a:pt x="1584" y="65"/>
                    <a:pt x="1585" y="71"/>
                  </a:cubicBezTo>
                  <a:cubicBezTo>
                    <a:pt x="1590" y="70"/>
                    <a:pt x="1595" y="69"/>
                    <a:pt x="1600" y="69"/>
                  </a:cubicBezTo>
                  <a:close/>
                  <a:moveTo>
                    <a:pt x="1102" y="1193"/>
                  </a:moveTo>
                  <a:cubicBezTo>
                    <a:pt x="1106" y="1190"/>
                    <a:pt x="1110" y="1188"/>
                    <a:pt x="1114" y="1185"/>
                  </a:cubicBezTo>
                  <a:cubicBezTo>
                    <a:pt x="1110" y="1180"/>
                    <a:pt x="1107" y="1175"/>
                    <a:pt x="1104" y="1170"/>
                  </a:cubicBezTo>
                  <a:cubicBezTo>
                    <a:pt x="1100" y="1173"/>
                    <a:pt x="1096" y="1175"/>
                    <a:pt x="1092" y="1178"/>
                  </a:cubicBezTo>
                  <a:cubicBezTo>
                    <a:pt x="1095" y="1183"/>
                    <a:pt x="1098" y="1188"/>
                    <a:pt x="1102" y="1193"/>
                  </a:cubicBezTo>
                  <a:close/>
                  <a:moveTo>
                    <a:pt x="1806" y="539"/>
                  </a:moveTo>
                  <a:cubicBezTo>
                    <a:pt x="1811" y="543"/>
                    <a:pt x="1815" y="547"/>
                    <a:pt x="1820" y="550"/>
                  </a:cubicBezTo>
                  <a:cubicBezTo>
                    <a:pt x="1823" y="547"/>
                    <a:pt x="1825" y="543"/>
                    <a:pt x="1828" y="540"/>
                  </a:cubicBezTo>
                  <a:cubicBezTo>
                    <a:pt x="1823" y="536"/>
                    <a:pt x="1819" y="533"/>
                    <a:pt x="1814" y="529"/>
                  </a:cubicBezTo>
                  <a:cubicBezTo>
                    <a:pt x="1811" y="532"/>
                    <a:pt x="1809" y="536"/>
                    <a:pt x="1806" y="539"/>
                  </a:cubicBezTo>
                  <a:close/>
                  <a:moveTo>
                    <a:pt x="275" y="1440"/>
                  </a:moveTo>
                  <a:cubicBezTo>
                    <a:pt x="278" y="1443"/>
                    <a:pt x="283" y="1446"/>
                    <a:pt x="287" y="1449"/>
                  </a:cubicBezTo>
                  <a:cubicBezTo>
                    <a:pt x="290" y="1444"/>
                    <a:pt x="293" y="1439"/>
                    <a:pt x="297" y="1434"/>
                  </a:cubicBezTo>
                  <a:cubicBezTo>
                    <a:pt x="293" y="1431"/>
                    <a:pt x="289" y="1429"/>
                    <a:pt x="286" y="1426"/>
                  </a:cubicBezTo>
                  <a:cubicBezTo>
                    <a:pt x="282" y="1430"/>
                    <a:pt x="278" y="1435"/>
                    <a:pt x="275" y="1440"/>
                  </a:cubicBezTo>
                  <a:close/>
                  <a:moveTo>
                    <a:pt x="1968" y="201"/>
                  </a:moveTo>
                  <a:cubicBezTo>
                    <a:pt x="1974" y="200"/>
                    <a:pt x="1980" y="200"/>
                    <a:pt x="1986" y="200"/>
                  </a:cubicBezTo>
                  <a:cubicBezTo>
                    <a:pt x="1986" y="195"/>
                    <a:pt x="1986" y="189"/>
                    <a:pt x="1985" y="184"/>
                  </a:cubicBezTo>
                  <a:cubicBezTo>
                    <a:pt x="1979" y="185"/>
                    <a:pt x="1973" y="186"/>
                    <a:pt x="1967" y="186"/>
                  </a:cubicBezTo>
                  <a:cubicBezTo>
                    <a:pt x="1968" y="191"/>
                    <a:pt x="1968" y="196"/>
                    <a:pt x="1968" y="201"/>
                  </a:cubicBezTo>
                  <a:close/>
                  <a:moveTo>
                    <a:pt x="693" y="1395"/>
                  </a:moveTo>
                  <a:cubicBezTo>
                    <a:pt x="695" y="1400"/>
                    <a:pt x="698" y="1406"/>
                    <a:pt x="700" y="1411"/>
                  </a:cubicBezTo>
                  <a:cubicBezTo>
                    <a:pt x="705" y="1409"/>
                    <a:pt x="710" y="1407"/>
                    <a:pt x="714" y="1405"/>
                  </a:cubicBezTo>
                  <a:cubicBezTo>
                    <a:pt x="712" y="1400"/>
                    <a:pt x="710" y="1394"/>
                    <a:pt x="707" y="1389"/>
                  </a:cubicBezTo>
                  <a:cubicBezTo>
                    <a:pt x="703" y="1391"/>
                    <a:pt x="698" y="1393"/>
                    <a:pt x="693" y="1395"/>
                  </a:cubicBezTo>
                  <a:close/>
                  <a:moveTo>
                    <a:pt x="1480" y="878"/>
                  </a:moveTo>
                  <a:cubicBezTo>
                    <a:pt x="1484" y="882"/>
                    <a:pt x="1488" y="887"/>
                    <a:pt x="1492" y="891"/>
                  </a:cubicBezTo>
                  <a:cubicBezTo>
                    <a:pt x="1496" y="888"/>
                    <a:pt x="1500" y="884"/>
                    <a:pt x="1504" y="880"/>
                  </a:cubicBezTo>
                  <a:cubicBezTo>
                    <a:pt x="1500" y="876"/>
                    <a:pt x="1496" y="872"/>
                    <a:pt x="1492" y="867"/>
                  </a:cubicBezTo>
                  <a:cubicBezTo>
                    <a:pt x="1488" y="871"/>
                    <a:pt x="1484" y="874"/>
                    <a:pt x="1480" y="878"/>
                  </a:cubicBezTo>
                  <a:close/>
                  <a:moveTo>
                    <a:pt x="311" y="1013"/>
                  </a:moveTo>
                  <a:cubicBezTo>
                    <a:pt x="309" y="1017"/>
                    <a:pt x="306" y="1021"/>
                    <a:pt x="304" y="1025"/>
                  </a:cubicBezTo>
                  <a:cubicBezTo>
                    <a:pt x="309" y="1028"/>
                    <a:pt x="314" y="1031"/>
                    <a:pt x="319" y="1034"/>
                  </a:cubicBezTo>
                  <a:cubicBezTo>
                    <a:pt x="321" y="1030"/>
                    <a:pt x="324" y="1027"/>
                    <a:pt x="326" y="1023"/>
                  </a:cubicBezTo>
                  <a:cubicBezTo>
                    <a:pt x="321" y="1019"/>
                    <a:pt x="316" y="1016"/>
                    <a:pt x="311" y="1013"/>
                  </a:cubicBezTo>
                  <a:close/>
                  <a:moveTo>
                    <a:pt x="1279" y="1066"/>
                  </a:moveTo>
                  <a:cubicBezTo>
                    <a:pt x="1275" y="1062"/>
                    <a:pt x="1272" y="1057"/>
                    <a:pt x="1268" y="1052"/>
                  </a:cubicBezTo>
                  <a:cubicBezTo>
                    <a:pt x="1264" y="1055"/>
                    <a:pt x="1261" y="1058"/>
                    <a:pt x="1257" y="1061"/>
                  </a:cubicBezTo>
                  <a:cubicBezTo>
                    <a:pt x="1260" y="1066"/>
                    <a:pt x="1264" y="1070"/>
                    <a:pt x="1267" y="1075"/>
                  </a:cubicBezTo>
                  <a:cubicBezTo>
                    <a:pt x="1271" y="1072"/>
                    <a:pt x="1275" y="1069"/>
                    <a:pt x="1279" y="1066"/>
                  </a:cubicBezTo>
                  <a:close/>
                  <a:moveTo>
                    <a:pt x="1900" y="403"/>
                  </a:moveTo>
                  <a:cubicBezTo>
                    <a:pt x="1905" y="406"/>
                    <a:pt x="1910" y="409"/>
                    <a:pt x="1916" y="412"/>
                  </a:cubicBezTo>
                  <a:cubicBezTo>
                    <a:pt x="1917" y="409"/>
                    <a:pt x="1919" y="406"/>
                    <a:pt x="1921" y="403"/>
                  </a:cubicBezTo>
                  <a:cubicBezTo>
                    <a:pt x="1916" y="400"/>
                    <a:pt x="1911" y="397"/>
                    <a:pt x="1906" y="394"/>
                  </a:cubicBezTo>
                  <a:cubicBezTo>
                    <a:pt x="1904" y="397"/>
                    <a:pt x="1902" y="400"/>
                    <a:pt x="1900" y="403"/>
                  </a:cubicBezTo>
                  <a:close/>
                  <a:moveTo>
                    <a:pt x="458" y="1459"/>
                  </a:moveTo>
                  <a:cubicBezTo>
                    <a:pt x="458" y="1465"/>
                    <a:pt x="459" y="1470"/>
                    <a:pt x="460" y="1476"/>
                  </a:cubicBezTo>
                  <a:cubicBezTo>
                    <a:pt x="464" y="1476"/>
                    <a:pt x="468" y="1475"/>
                    <a:pt x="472" y="1475"/>
                  </a:cubicBezTo>
                  <a:cubicBezTo>
                    <a:pt x="471" y="1469"/>
                    <a:pt x="470" y="1463"/>
                    <a:pt x="469" y="1457"/>
                  </a:cubicBezTo>
                  <a:cubicBezTo>
                    <a:pt x="466" y="1458"/>
                    <a:pt x="462" y="1458"/>
                    <a:pt x="458" y="1459"/>
                  </a:cubicBezTo>
                  <a:close/>
                  <a:moveTo>
                    <a:pt x="1862" y="56"/>
                  </a:moveTo>
                  <a:cubicBezTo>
                    <a:pt x="1857" y="54"/>
                    <a:pt x="1853" y="53"/>
                    <a:pt x="1848" y="52"/>
                  </a:cubicBezTo>
                  <a:cubicBezTo>
                    <a:pt x="1847" y="58"/>
                    <a:pt x="1845" y="63"/>
                    <a:pt x="1844" y="69"/>
                  </a:cubicBezTo>
                  <a:cubicBezTo>
                    <a:pt x="1848" y="70"/>
                    <a:pt x="1853" y="71"/>
                    <a:pt x="1857" y="73"/>
                  </a:cubicBezTo>
                  <a:cubicBezTo>
                    <a:pt x="1859" y="67"/>
                    <a:pt x="1860" y="61"/>
                    <a:pt x="1862" y="56"/>
                  </a:cubicBezTo>
                  <a:close/>
                  <a:moveTo>
                    <a:pt x="879" y="1306"/>
                  </a:moveTo>
                  <a:cubicBezTo>
                    <a:pt x="882" y="1312"/>
                    <a:pt x="885" y="1317"/>
                    <a:pt x="888" y="1322"/>
                  </a:cubicBezTo>
                  <a:cubicBezTo>
                    <a:pt x="891" y="1320"/>
                    <a:pt x="895" y="1318"/>
                    <a:pt x="899" y="1316"/>
                  </a:cubicBezTo>
                  <a:cubicBezTo>
                    <a:pt x="896" y="1311"/>
                    <a:pt x="894" y="1305"/>
                    <a:pt x="891" y="1300"/>
                  </a:cubicBezTo>
                  <a:cubicBezTo>
                    <a:pt x="887" y="1302"/>
                    <a:pt x="883" y="1304"/>
                    <a:pt x="879" y="1306"/>
                  </a:cubicBezTo>
                  <a:close/>
                  <a:moveTo>
                    <a:pt x="1638" y="728"/>
                  </a:moveTo>
                  <a:cubicBezTo>
                    <a:pt x="1643" y="732"/>
                    <a:pt x="1647" y="736"/>
                    <a:pt x="1651" y="741"/>
                  </a:cubicBezTo>
                  <a:cubicBezTo>
                    <a:pt x="1655" y="737"/>
                    <a:pt x="1658" y="733"/>
                    <a:pt x="1662" y="730"/>
                  </a:cubicBezTo>
                  <a:cubicBezTo>
                    <a:pt x="1657" y="726"/>
                    <a:pt x="1653" y="722"/>
                    <a:pt x="1649" y="717"/>
                  </a:cubicBezTo>
                  <a:cubicBezTo>
                    <a:pt x="1645" y="721"/>
                    <a:pt x="1642" y="724"/>
                    <a:pt x="1638" y="728"/>
                  </a:cubicBezTo>
                  <a:close/>
                  <a:moveTo>
                    <a:pt x="247" y="1209"/>
                  </a:moveTo>
                  <a:cubicBezTo>
                    <a:pt x="247" y="1206"/>
                    <a:pt x="248" y="1203"/>
                    <a:pt x="249" y="1200"/>
                  </a:cubicBezTo>
                  <a:cubicBezTo>
                    <a:pt x="243" y="1198"/>
                    <a:pt x="237" y="1197"/>
                    <a:pt x="231" y="1195"/>
                  </a:cubicBezTo>
                  <a:cubicBezTo>
                    <a:pt x="231" y="1198"/>
                    <a:pt x="230" y="1201"/>
                    <a:pt x="229" y="1204"/>
                  </a:cubicBezTo>
                  <a:cubicBezTo>
                    <a:pt x="229" y="1206"/>
                    <a:pt x="228" y="1207"/>
                    <a:pt x="228" y="1209"/>
                  </a:cubicBezTo>
                  <a:cubicBezTo>
                    <a:pt x="234" y="1210"/>
                    <a:pt x="240" y="1212"/>
                    <a:pt x="245" y="1213"/>
                  </a:cubicBezTo>
                  <a:cubicBezTo>
                    <a:pt x="246" y="1212"/>
                    <a:pt x="246" y="1210"/>
                    <a:pt x="247" y="1209"/>
                  </a:cubicBezTo>
                  <a:close/>
                  <a:moveTo>
                    <a:pt x="1629" y="64"/>
                  </a:moveTo>
                  <a:cubicBezTo>
                    <a:pt x="1628" y="58"/>
                    <a:pt x="1628" y="52"/>
                    <a:pt x="1627" y="47"/>
                  </a:cubicBezTo>
                  <a:cubicBezTo>
                    <a:pt x="1622" y="47"/>
                    <a:pt x="1617" y="48"/>
                    <a:pt x="1612" y="49"/>
                  </a:cubicBezTo>
                  <a:cubicBezTo>
                    <a:pt x="1612" y="54"/>
                    <a:pt x="1613" y="60"/>
                    <a:pt x="1614" y="66"/>
                  </a:cubicBezTo>
                  <a:cubicBezTo>
                    <a:pt x="1619" y="66"/>
                    <a:pt x="1624" y="65"/>
                    <a:pt x="1629" y="64"/>
                  </a:cubicBezTo>
                  <a:close/>
                  <a:moveTo>
                    <a:pt x="1068" y="1194"/>
                  </a:moveTo>
                  <a:cubicBezTo>
                    <a:pt x="1071" y="1199"/>
                    <a:pt x="1075" y="1204"/>
                    <a:pt x="1078" y="1209"/>
                  </a:cubicBezTo>
                  <a:cubicBezTo>
                    <a:pt x="1082" y="1206"/>
                    <a:pt x="1086" y="1203"/>
                    <a:pt x="1090" y="1201"/>
                  </a:cubicBezTo>
                  <a:cubicBezTo>
                    <a:pt x="1086" y="1196"/>
                    <a:pt x="1083" y="1191"/>
                    <a:pt x="1080" y="1186"/>
                  </a:cubicBezTo>
                  <a:cubicBezTo>
                    <a:pt x="1076" y="1188"/>
                    <a:pt x="1072" y="1191"/>
                    <a:pt x="1068" y="1194"/>
                  </a:cubicBezTo>
                  <a:close/>
                  <a:moveTo>
                    <a:pt x="1790" y="560"/>
                  </a:moveTo>
                  <a:cubicBezTo>
                    <a:pt x="1794" y="563"/>
                    <a:pt x="1799" y="567"/>
                    <a:pt x="1804" y="571"/>
                  </a:cubicBezTo>
                  <a:cubicBezTo>
                    <a:pt x="1806" y="567"/>
                    <a:pt x="1809" y="564"/>
                    <a:pt x="1812" y="561"/>
                  </a:cubicBezTo>
                  <a:cubicBezTo>
                    <a:pt x="1807" y="557"/>
                    <a:pt x="1803" y="553"/>
                    <a:pt x="1798" y="549"/>
                  </a:cubicBezTo>
                  <a:cubicBezTo>
                    <a:pt x="1795" y="553"/>
                    <a:pt x="1792" y="556"/>
                    <a:pt x="1790" y="560"/>
                  </a:cubicBezTo>
                  <a:close/>
                  <a:moveTo>
                    <a:pt x="268" y="1408"/>
                  </a:moveTo>
                  <a:cubicBezTo>
                    <a:pt x="263" y="1411"/>
                    <a:pt x="258" y="1415"/>
                    <a:pt x="254" y="1419"/>
                  </a:cubicBezTo>
                  <a:cubicBezTo>
                    <a:pt x="257" y="1422"/>
                    <a:pt x="260" y="1426"/>
                    <a:pt x="263" y="1430"/>
                  </a:cubicBezTo>
                  <a:cubicBezTo>
                    <a:pt x="268" y="1425"/>
                    <a:pt x="272" y="1421"/>
                    <a:pt x="276" y="1417"/>
                  </a:cubicBezTo>
                  <a:cubicBezTo>
                    <a:pt x="273" y="1414"/>
                    <a:pt x="270" y="1411"/>
                    <a:pt x="268" y="1408"/>
                  </a:cubicBezTo>
                  <a:close/>
                  <a:moveTo>
                    <a:pt x="1986" y="215"/>
                  </a:moveTo>
                  <a:cubicBezTo>
                    <a:pt x="1980" y="215"/>
                    <a:pt x="1974" y="215"/>
                    <a:pt x="1968" y="215"/>
                  </a:cubicBezTo>
                  <a:cubicBezTo>
                    <a:pt x="1968" y="218"/>
                    <a:pt x="1968" y="222"/>
                    <a:pt x="1968" y="226"/>
                  </a:cubicBezTo>
                  <a:cubicBezTo>
                    <a:pt x="1974" y="226"/>
                    <a:pt x="1979" y="227"/>
                    <a:pt x="1985" y="228"/>
                  </a:cubicBezTo>
                  <a:cubicBezTo>
                    <a:pt x="1986" y="223"/>
                    <a:pt x="1986" y="219"/>
                    <a:pt x="1986" y="215"/>
                  </a:cubicBezTo>
                  <a:close/>
                  <a:moveTo>
                    <a:pt x="665" y="1406"/>
                  </a:moveTo>
                  <a:cubicBezTo>
                    <a:pt x="667" y="1411"/>
                    <a:pt x="669" y="1417"/>
                    <a:pt x="671" y="1422"/>
                  </a:cubicBezTo>
                  <a:cubicBezTo>
                    <a:pt x="676" y="1420"/>
                    <a:pt x="681" y="1419"/>
                    <a:pt x="686" y="1417"/>
                  </a:cubicBezTo>
                  <a:cubicBezTo>
                    <a:pt x="683" y="1411"/>
                    <a:pt x="681" y="1406"/>
                    <a:pt x="679" y="1400"/>
                  </a:cubicBezTo>
                  <a:cubicBezTo>
                    <a:pt x="674" y="1402"/>
                    <a:pt x="670" y="1404"/>
                    <a:pt x="665" y="1406"/>
                  </a:cubicBezTo>
                  <a:close/>
                  <a:moveTo>
                    <a:pt x="1456" y="899"/>
                  </a:moveTo>
                  <a:cubicBezTo>
                    <a:pt x="1460" y="903"/>
                    <a:pt x="1464" y="908"/>
                    <a:pt x="1468" y="912"/>
                  </a:cubicBezTo>
                  <a:cubicBezTo>
                    <a:pt x="1472" y="909"/>
                    <a:pt x="1476" y="905"/>
                    <a:pt x="1480" y="902"/>
                  </a:cubicBezTo>
                  <a:cubicBezTo>
                    <a:pt x="1476" y="897"/>
                    <a:pt x="1472" y="893"/>
                    <a:pt x="1468" y="888"/>
                  </a:cubicBezTo>
                  <a:cubicBezTo>
                    <a:pt x="1464" y="892"/>
                    <a:pt x="1460" y="895"/>
                    <a:pt x="1456" y="899"/>
                  </a:cubicBezTo>
                  <a:close/>
                  <a:moveTo>
                    <a:pt x="319" y="1001"/>
                  </a:moveTo>
                  <a:cubicBezTo>
                    <a:pt x="324" y="1005"/>
                    <a:pt x="329" y="1008"/>
                    <a:pt x="334" y="1011"/>
                  </a:cubicBezTo>
                  <a:cubicBezTo>
                    <a:pt x="336" y="1007"/>
                    <a:pt x="339" y="1002"/>
                    <a:pt x="342" y="998"/>
                  </a:cubicBezTo>
                  <a:cubicBezTo>
                    <a:pt x="338" y="994"/>
                    <a:pt x="333" y="991"/>
                    <a:pt x="328" y="988"/>
                  </a:cubicBezTo>
                  <a:cubicBezTo>
                    <a:pt x="325" y="992"/>
                    <a:pt x="322" y="997"/>
                    <a:pt x="319" y="1001"/>
                  </a:cubicBezTo>
                  <a:close/>
                  <a:moveTo>
                    <a:pt x="1256" y="1084"/>
                  </a:moveTo>
                  <a:cubicBezTo>
                    <a:pt x="1252" y="1079"/>
                    <a:pt x="1249" y="1074"/>
                    <a:pt x="1245" y="1070"/>
                  </a:cubicBezTo>
                  <a:cubicBezTo>
                    <a:pt x="1241" y="1072"/>
                    <a:pt x="1237" y="1075"/>
                    <a:pt x="1233" y="1078"/>
                  </a:cubicBezTo>
                  <a:cubicBezTo>
                    <a:pt x="1237" y="1083"/>
                    <a:pt x="1241" y="1088"/>
                    <a:pt x="1244" y="1093"/>
                  </a:cubicBezTo>
                  <a:cubicBezTo>
                    <a:pt x="1248" y="1090"/>
                    <a:pt x="1252" y="1087"/>
                    <a:pt x="1256" y="1084"/>
                  </a:cubicBezTo>
                  <a:close/>
                  <a:moveTo>
                    <a:pt x="1910" y="421"/>
                  </a:moveTo>
                  <a:cubicBezTo>
                    <a:pt x="1905" y="418"/>
                    <a:pt x="1900" y="415"/>
                    <a:pt x="1895" y="412"/>
                  </a:cubicBezTo>
                  <a:cubicBezTo>
                    <a:pt x="1893" y="415"/>
                    <a:pt x="1891" y="418"/>
                    <a:pt x="1889" y="421"/>
                  </a:cubicBezTo>
                  <a:cubicBezTo>
                    <a:pt x="1894" y="425"/>
                    <a:pt x="1899" y="428"/>
                    <a:pt x="1904" y="431"/>
                  </a:cubicBezTo>
                  <a:cubicBezTo>
                    <a:pt x="1906" y="428"/>
                    <a:pt x="1908" y="425"/>
                    <a:pt x="1910" y="421"/>
                  </a:cubicBezTo>
                  <a:close/>
                  <a:moveTo>
                    <a:pt x="435" y="1461"/>
                  </a:moveTo>
                  <a:cubicBezTo>
                    <a:pt x="435" y="1466"/>
                    <a:pt x="435" y="1472"/>
                    <a:pt x="436" y="1478"/>
                  </a:cubicBezTo>
                  <a:cubicBezTo>
                    <a:pt x="440" y="1478"/>
                    <a:pt x="444" y="1478"/>
                    <a:pt x="448" y="1478"/>
                  </a:cubicBezTo>
                  <a:cubicBezTo>
                    <a:pt x="447" y="1472"/>
                    <a:pt x="447" y="1466"/>
                    <a:pt x="446" y="1460"/>
                  </a:cubicBezTo>
                  <a:cubicBezTo>
                    <a:pt x="442" y="1460"/>
                    <a:pt x="438" y="1460"/>
                    <a:pt x="435" y="1461"/>
                  </a:cubicBezTo>
                  <a:close/>
                  <a:moveTo>
                    <a:pt x="1888" y="65"/>
                  </a:moveTo>
                  <a:cubicBezTo>
                    <a:pt x="1884" y="63"/>
                    <a:pt x="1880" y="61"/>
                    <a:pt x="1875" y="60"/>
                  </a:cubicBezTo>
                  <a:cubicBezTo>
                    <a:pt x="1873" y="66"/>
                    <a:pt x="1871" y="71"/>
                    <a:pt x="1869" y="77"/>
                  </a:cubicBezTo>
                  <a:cubicBezTo>
                    <a:pt x="1873" y="78"/>
                    <a:pt x="1877" y="80"/>
                    <a:pt x="1881" y="81"/>
                  </a:cubicBezTo>
                  <a:cubicBezTo>
                    <a:pt x="1884" y="76"/>
                    <a:pt x="1886" y="70"/>
                    <a:pt x="1888" y="65"/>
                  </a:cubicBezTo>
                  <a:close/>
                  <a:moveTo>
                    <a:pt x="856" y="1319"/>
                  </a:moveTo>
                  <a:cubicBezTo>
                    <a:pt x="859" y="1324"/>
                    <a:pt x="861" y="1329"/>
                    <a:pt x="864" y="1335"/>
                  </a:cubicBezTo>
                  <a:cubicBezTo>
                    <a:pt x="868" y="1333"/>
                    <a:pt x="872" y="1331"/>
                    <a:pt x="876" y="1328"/>
                  </a:cubicBezTo>
                  <a:cubicBezTo>
                    <a:pt x="873" y="1323"/>
                    <a:pt x="870" y="1318"/>
                    <a:pt x="867" y="1313"/>
                  </a:cubicBezTo>
                  <a:cubicBezTo>
                    <a:pt x="863" y="1315"/>
                    <a:pt x="860" y="1317"/>
                    <a:pt x="856" y="1319"/>
                  </a:cubicBezTo>
                  <a:close/>
                  <a:moveTo>
                    <a:pt x="1628" y="739"/>
                  </a:moveTo>
                  <a:cubicBezTo>
                    <a:pt x="1624" y="742"/>
                    <a:pt x="1621" y="746"/>
                    <a:pt x="1617" y="749"/>
                  </a:cubicBezTo>
                  <a:cubicBezTo>
                    <a:pt x="1621" y="754"/>
                    <a:pt x="1625" y="758"/>
                    <a:pt x="1630" y="762"/>
                  </a:cubicBezTo>
                  <a:cubicBezTo>
                    <a:pt x="1633" y="759"/>
                    <a:pt x="1637" y="755"/>
                    <a:pt x="1640" y="751"/>
                  </a:cubicBezTo>
                  <a:cubicBezTo>
                    <a:pt x="1636" y="747"/>
                    <a:pt x="1632" y="743"/>
                    <a:pt x="1628" y="739"/>
                  </a:cubicBezTo>
                  <a:close/>
                  <a:moveTo>
                    <a:pt x="256" y="1174"/>
                  </a:moveTo>
                  <a:cubicBezTo>
                    <a:pt x="251" y="1172"/>
                    <a:pt x="245" y="1170"/>
                    <a:pt x="239" y="1168"/>
                  </a:cubicBezTo>
                  <a:cubicBezTo>
                    <a:pt x="238" y="1173"/>
                    <a:pt x="236" y="1177"/>
                    <a:pt x="235" y="1182"/>
                  </a:cubicBezTo>
                  <a:cubicBezTo>
                    <a:pt x="241" y="1184"/>
                    <a:pt x="247" y="1185"/>
                    <a:pt x="252" y="1187"/>
                  </a:cubicBezTo>
                  <a:cubicBezTo>
                    <a:pt x="254" y="1183"/>
                    <a:pt x="255" y="1178"/>
                    <a:pt x="256" y="1174"/>
                  </a:cubicBezTo>
                  <a:close/>
                  <a:moveTo>
                    <a:pt x="1659" y="61"/>
                  </a:moveTo>
                  <a:cubicBezTo>
                    <a:pt x="1658" y="55"/>
                    <a:pt x="1658" y="49"/>
                    <a:pt x="1657" y="43"/>
                  </a:cubicBezTo>
                  <a:cubicBezTo>
                    <a:pt x="1652" y="44"/>
                    <a:pt x="1647" y="44"/>
                    <a:pt x="1642" y="45"/>
                  </a:cubicBezTo>
                  <a:cubicBezTo>
                    <a:pt x="1643" y="51"/>
                    <a:pt x="1643" y="56"/>
                    <a:pt x="1644" y="62"/>
                  </a:cubicBezTo>
                  <a:cubicBezTo>
                    <a:pt x="1649" y="62"/>
                    <a:pt x="1654" y="61"/>
                    <a:pt x="1659" y="61"/>
                  </a:cubicBezTo>
                  <a:close/>
                  <a:moveTo>
                    <a:pt x="1066" y="1216"/>
                  </a:moveTo>
                  <a:cubicBezTo>
                    <a:pt x="1063" y="1211"/>
                    <a:pt x="1059" y="1206"/>
                    <a:pt x="1056" y="1201"/>
                  </a:cubicBezTo>
                  <a:cubicBezTo>
                    <a:pt x="1052" y="1204"/>
                    <a:pt x="1048" y="1206"/>
                    <a:pt x="1044" y="1209"/>
                  </a:cubicBezTo>
                  <a:cubicBezTo>
                    <a:pt x="1048" y="1214"/>
                    <a:pt x="1051" y="1219"/>
                    <a:pt x="1054" y="1224"/>
                  </a:cubicBezTo>
                  <a:cubicBezTo>
                    <a:pt x="1058" y="1221"/>
                    <a:pt x="1062" y="1219"/>
                    <a:pt x="1066" y="1216"/>
                  </a:cubicBezTo>
                  <a:close/>
                  <a:moveTo>
                    <a:pt x="1787" y="592"/>
                  </a:moveTo>
                  <a:cubicBezTo>
                    <a:pt x="1789" y="588"/>
                    <a:pt x="1792" y="585"/>
                    <a:pt x="1795" y="581"/>
                  </a:cubicBezTo>
                  <a:cubicBezTo>
                    <a:pt x="1791" y="577"/>
                    <a:pt x="1786" y="574"/>
                    <a:pt x="1781" y="570"/>
                  </a:cubicBezTo>
                  <a:cubicBezTo>
                    <a:pt x="1779" y="573"/>
                    <a:pt x="1776" y="577"/>
                    <a:pt x="1773" y="580"/>
                  </a:cubicBezTo>
                  <a:cubicBezTo>
                    <a:pt x="1777" y="584"/>
                    <a:pt x="1782" y="588"/>
                    <a:pt x="1787" y="592"/>
                  </a:cubicBezTo>
                  <a:close/>
                  <a:moveTo>
                    <a:pt x="254" y="1386"/>
                  </a:moveTo>
                  <a:cubicBezTo>
                    <a:pt x="248" y="1389"/>
                    <a:pt x="243" y="1391"/>
                    <a:pt x="238" y="1394"/>
                  </a:cubicBezTo>
                  <a:cubicBezTo>
                    <a:pt x="240" y="1398"/>
                    <a:pt x="242" y="1403"/>
                    <a:pt x="245" y="1407"/>
                  </a:cubicBezTo>
                  <a:cubicBezTo>
                    <a:pt x="250" y="1403"/>
                    <a:pt x="255" y="1400"/>
                    <a:pt x="260" y="1397"/>
                  </a:cubicBezTo>
                  <a:cubicBezTo>
                    <a:pt x="258" y="1393"/>
                    <a:pt x="256" y="1390"/>
                    <a:pt x="254" y="1386"/>
                  </a:cubicBezTo>
                  <a:close/>
                  <a:moveTo>
                    <a:pt x="1964" y="249"/>
                  </a:moveTo>
                  <a:cubicBezTo>
                    <a:pt x="1970" y="251"/>
                    <a:pt x="1976" y="252"/>
                    <a:pt x="1982" y="253"/>
                  </a:cubicBezTo>
                  <a:cubicBezTo>
                    <a:pt x="1982" y="249"/>
                    <a:pt x="1983" y="244"/>
                    <a:pt x="1984" y="240"/>
                  </a:cubicBezTo>
                  <a:cubicBezTo>
                    <a:pt x="1978" y="239"/>
                    <a:pt x="1972" y="238"/>
                    <a:pt x="1966" y="237"/>
                  </a:cubicBezTo>
                  <a:cubicBezTo>
                    <a:pt x="1966" y="241"/>
                    <a:pt x="1965" y="245"/>
                    <a:pt x="1964" y="249"/>
                  </a:cubicBezTo>
                  <a:close/>
                  <a:moveTo>
                    <a:pt x="637" y="1416"/>
                  </a:moveTo>
                  <a:cubicBezTo>
                    <a:pt x="639" y="1421"/>
                    <a:pt x="641" y="1427"/>
                    <a:pt x="643" y="1432"/>
                  </a:cubicBezTo>
                  <a:cubicBezTo>
                    <a:pt x="648" y="1431"/>
                    <a:pt x="653" y="1429"/>
                    <a:pt x="657" y="1427"/>
                  </a:cubicBezTo>
                  <a:cubicBezTo>
                    <a:pt x="655" y="1422"/>
                    <a:pt x="653" y="1416"/>
                    <a:pt x="651" y="1411"/>
                  </a:cubicBezTo>
                  <a:cubicBezTo>
                    <a:pt x="647" y="1412"/>
                    <a:pt x="642" y="1414"/>
                    <a:pt x="637" y="1416"/>
                  </a:cubicBezTo>
                  <a:close/>
                  <a:moveTo>
                    <a:pt x="1444" y="909"/>
                  </a:moveTo>
                  <a:cubicBezTo>
                    <a:pt x="1440" y="913"/>
                    <a:pt x="1436" y="916"/>
                    <a:pt x="1432" y="920"/>
                  </a:cubicBezTo>
                  <a:cubicBezTo>
                    <a:pt x="1436" y="924"/>
                    <a:pt x="1440" y="929"/>
                    <a:pt x="1444" y="933"/>
                  </a:cubicBezTo>
                  <a:cubicBezTo>
                    <a:pt x="1448" y="930"/>
                    <a:pt x="1452" y="926"/>
                    <a:pt x="1456" y="923"/>
                  </a:cubicBezTo>
                  <a:cubicBezTo>
                    <a:pt x="1452" y="918"/>
                    <a:pt x="1448" y="914"/>
                    <a:pt x="1444" y="909"/>
                  </a:cubicBezTo>
                  <a:close/>
                  <a:moveTo>
                    <a:pt x="347" y="962"/>
                  </a:moveTo>
                  <a:cubicBezTo>
                    <a:pt x="343" y="966"/>
                    <a:pt x="340" y="970"/>
                    <a:pt x="337" y="974"/>
                  </a:cubicBezTo>
                  <a:cubicBezTo>
                    <a:pt x="342" y="978"/>
                    <a:pt x="347" y="981"/>
                    <a:pt x="352" y="985"/>
                  </a:cubicBezTo>
                  <a:cubicBezTo>
                    <a:pt x="355" y="981"/>
                    <a:pt x="358" y="977"/>
                    <a:pt x="361" y="973"/>
                  </a:cubicBezTo>
                  <a:cubicBezTo>
                    <a:pt x="356" y="969"/>
                    <a:pt x="351" y="965"/>
                    <a:pt x="347" y="962"/>
                  </a:cubicBezTo>
                  <a:close/>
                  <a:moveTo>
                    <a:pt x="1210" y="1095"/>
                  </a:moveTo>
                  <a:cubicBezTo>
                    <a:pt x="1214" y="1100"/>
                    <a:pt x="1217" y="1105"/>
                    <a:pt x="1221" y="1110"/>
                  </a:cubicBezTo>
                  <a:cubicBezTo>
                    <a:pt x="1225" y="1107"/>
                    <a:pt x="1228" y="1104"/>
                    <a:pt x="1232" y="1101"/>
                  </a:cubicBezTo>
                  <a:cubicBezTo>
                    <a:pt x="1229" y="1096"/>
                    <a:pt x="1225" y="1092"/>
                    <a:pt x="1222" y="1087"/>
                  </a:cubicBezTo>
                  <a:cubicBezTo>
                    <a:pt x="1218" y="1090"/>
                    <a:pt x="1214" y="1093"/>
                    <a:pt x="1210" y="1095"/>
                  </a:cubicBezTo>
                  <a:close/>
                  <a:moveTo>
                    <a:pt x="1877" y="440"/>
                  </a:moveTo>
                  <a:cubicBezTo>
                    <a:pt x="1882" y="444"/>
                    <a:pt x="1887" y="447"/>
                    <a:pt x="1892" y="450"/>
                  </a:cubicBezTo>
                  <a:cubicBezTo>
                    <a:pt x="1894" y="447"/>
                    <a:pt x="1896" y="444"/>
                    <a:pt x="1898" y="441"/>
                  </a:cubicBezTo>
                  <a:cubicBezTo>
                    <a:pt x="1893" y="437"/>
                    <a:pt x="1888" y="434"/>
                    <a:pt x="1883" y="431"/>
                  </a:cubicBezTo>
                  <a:cubicBezTo>
                    <a:pt x="1881" y="434"/>
                    <a:pt x="1879" y="437"/>
                    <a:pt x="1877" y="440"/>
                  </a:cubicBezTo>
                  <a:close/>
                  <a:moveTo>
                    <a:pt x="412" y="1461"/>
                  </a:moveTo>
                  <a:cubicBezTo>
                    <a:pt x="412" y="1467"/>
                    <a:pt x="412" y="1473"/>
                    <a:pt x="413" y="1479"/>
                  </a:cubicBezTo>
                  <a:cubicBezTo>
                    <a:pt x="416" y="1479"/>
                    <a:pt x="420" y="1479"/>
                    <a:pt x="424" y="1479"/>
                  </a:cubicBezTo>
                  <a:cubicBezTo>
                    <a:pt x="424" y="1473"/>
                    <a:pt x="424" y="1467"/>
                    <a:pt x="423" y="1461"/>
                  </a:cubicBezTo>
                  <a:cubicBezTo>
                    <a:pt x="420" y="1461"/>
                    <a:pt x="416" y="1461"/>
                    <a:pt x="412" y="1461"/>
                  </a:cubicBezTo>
                  <a:close/>
                  <a:moveTo>
                    <a:pt x="1915" y="78"/>
                  </a:moveTo>
                  <a:cubicBezTo>
                    <a:pt x="1910" y="76"/>
                    <a:pt x="1906" y="73"/>
                    <a:pt x="1901" y="71"/>
                  </a:cubicBezTo>
                  <a:cubicBezTo>
                    <a:pt x="1899" y="76"/>
                    <a:pt x="1896" y="82"/>
                    <a:pt x="1893" y="87"/>
                  </a:cubicBezTo>
                  <a:cubicBezTo>
                    <a:pt x="1897" y="89"/>
                    <a:pt x="1902" y="91"/>
                    <a:pt x="1906" y="94"/>
                  </a:cubicBezTo>
                  <a:cubicBezTo>
                    <a:pt x="1909" y="88"/>
                    <a:pt x="1912" y="83"/>
                    <a:pt x="1915" y="78"/>
                  </a:cubicBezTo>
                  <a:close/>
                  <a:moveTo>
                    <a:pt x="833" y="1331"/>
                  </a:moveTo>
                  <a:cubicBezTo>
                    <a:pt x="835" y="1336"/>
                    <a:pt x="838" y="1341"/>
                    <a:pt x="841" y="1347"/>
                  </a:cubicBezTo>
                  <a:cubicBezTo>
                    <a:pt x="845" y="1345"/>
                    <a:pt x="849" y="1343"/>
                    <a:pt x="852" y="1341"/>
                  </a:cubicBezTo>
                  <a:cubicBezTo>
                    <a:pt x="850" y="1335"/>
                    <a:pt x="847" y="1330"/>
                    <a:pt x="844" y="1325"/>
                  </a:cubicBezTo>
                  <a:cubicBezTo>
                    <a:pt x="840" y="1327"/>
                    <a:pt x="837" y="1329"/>
                    <a:pt x="833" y="1331"/>
                  </a:cubicBezTo>
                  <a:close/>
                  <a:moveTo>
                    <a:pt x="1595" y="771"/>
                  </a:moveTo>
                  <a:cubicBezTo>
                    <a:pt x="1600" y="775"/>
                    <a:pt x="1604" y="779"/>
                    <a:pt x="1608" y="784"/>
                  </a:cubicBezTo>
                  <a:cubicBezTo>
                    <a:pt x="1612" y="780"/>
                    <a:pt x="1615" y="776"/>
                    <a:pt x="1619" y="773"/>
                  </a:cubicBezTo>
                  <a:cubicBezTo>
                    <a:pt x="1615" y="769"/>
                    <a:pt x="1610" y="764"/>
                    <a:pt x="1606" y="760"/>
                  </a:cubicBezTo>
                  <a:cubicBezTo>
                    <a:pt x="1603" y="764"/>
                    <a:pt x="1599" y="767"/>
                    <a:pt x="1595" y="771"/>
                  </a:cubicBezTo>
                  <a:close/>
                  <a:moveTo>
                    <a:pt x="265" y="1148"/>
                  </a:moveTo>
                  <a:cubicBezTo>
                    <a:pt x="259" y="1146"/>
                    <a:pt x="254" y="1144"/>
                    <a:pt x="248" y="1142"/>
                  </a:cubicBezTo>
                  <a:cubicBezTo>
                    <a:pt x="247" y="1146"/>
                    <a:pt x="245" y="1150"/>
                    <a:pt x="244" y="1155"/>
                  </a:cubicBezTo>
                  <a:cubicBezTo>
                    <a:pt x="249" y="1157"/>
                    <a:pt x="255" y="1159"/>
                    <a:pt x="260" y="1161"/>
                  </a:cubicBezTo>
                  <a:cubicBezTo>
                    <a:pt x="262" y="1156"/>
                    <a:pt x="263" y="1152"/>
                    <a:pt x="265" y="1148"/>
                  </a:cubicBezTo>
                  <a:close/>
                  <a:moveTo>
                    <a:pt x="1688" y="58"/>
                  </a:moveTo>
                  <a:cubicBezTo>
                    <a:pt x="1688" y="53"/>
                    <a:pt x="1688" y="47"/>
                    <a:pt x="1687" y="41"/>
                  </a:cubicBezTo>
                  <a:cubicBezTo>
                    <a:pt x="1682" y="41"/>
                    <a:pt x="1677" y="41"/>
                    <a:pt x="1672" y="42"/>
                  </a:cubicBezTo>
                  <a:cubicBezTo>
                    <a:pt x="1673" y="48"/>
                    <a:pt x="1673" y="54"/>
                    <a:pt x="1674" y="60"/>
                  </a:cubicBezTo>
                  <a:cubicBezTo>
                    <a:pt x="1679" y="59"/>
                    <a:pt x="1684" y="59"/>
                    <a:pt x="1688" y="58"/>
                  </a:cubicBezTo>
                  <a:close/>
                  <a:moveTo>
                    <a:pt x="1042" y="1231"/>
                  </a:moveTo>
                  <a:cubicBezTo>
                    <a:pt x="1039" y="1226"/>
                    <a:pt x="1036" y="1221"/>
                    <a:pt x="1032" y="1216"/>
                  </a:cubicBezTo>
                  <a:cubicBezTo>
                    <a:pt x="1028" y="1219"/>
                    <a:pt x="1025" y="1221"/>
                    <a:pt x="1021" y="1224"/>
                  </a:cubicBezTo>
                  <a:cubicBezTo>
                    <a:pt x="1024" y="1229"/>
                    <a:pt x="1027" y="1234"/>
                    <a:pt x="1030" y="1239"/>
                  </a:cubicBezTo>
                  <a:cubicBezTo>
                    <a:pt x="1034" y="1236"/>
                    <a:pt x="1038" y="1234"/>
                    <a:pt x="1042" y="1231"/>
                  </a:cubicBezTo>
                  <a:close/>
                  <a:moveTo>
                    <a:pt x="1764" y="590"/>
                  </a:moveTo>
                  <a:cubicBezTo>
                    <a:pt x="1761" y="594"/>
                    <a:pt x="1758" y="597"/>
                    <a:pt x="1755" y="601"/>
                  </a:cubicBezTo>
                  <a:cubicBezTo>
                    <a:pt x="1760" y="605"/>
                    <a:pt x="1764" y="609"/>
                    <a:pt x="1769" y="612"/>
                  </a:cubicBezTo>
                  <a:cubicBezTo>
                    <a:pt x="1772" y="609"/>
                    <a:pt x="1775" y="605"/>
                    <a:pt x="1778" y="602"/>
                  </a:cubicBezTo>
                  <a:cubicBezTo>
                    <a:pt x="1773" y="598"/>
                    <a:pt x="1769" y="594"/>
                    <a:pt x="1764" y="590"/>
                  </a:cubicBezTo>
                  <a:close/>
                  <a:moveTo>
                    <a:pt x="244" y="1362"/>
                  </a:moveTo>
                  <a:cubicBezTo>
                    <a:pt x="238" y="1364"/>
                    <a:pt x="233" y="1366"/>
                    <a:pt x="227" y="1368"/>
                  </a:cubicBezTo>
                  <a:cubicBezTo>
                    <a:pt x="229" y="1372"/>
                    <a:pt x="230" y="1377"/>
                    <a:pt x="232" y="1381"/>
                  </a:cubicBezTo>
                  <a:cubicBezTo>
                    <a:pt x="237" y="1379"/>
                    <a:pt x="243" y="1377"/>
                    <a:pt x="248" y="1375"/>
                  </a:cubicBezTo>
                  <a:cubicBezTo>
                    <a:pt x="247" y="1371"/>
                    <a:pt x="245" y="1367"/>
                    <a:pt x="244" y="1362"/>
                  </a:cubicBezTo>
                  <a:close/>
                  <a:moveTo>
                    <a:pt x="1958" y="275"/>
                  </a:moveTo>
                  <a:cubicBezTo>
                    <a:pt x="1964" y="277"/>
                    <a:pt x="1969" y="279"/>
                    <a:pt x="1975" y="280"/>
                  </a:cubicBezTo>
                  <a:cubicBezTo>
                    <a:pt x="1976" y="276"/>
                    <a:pt x="1978" y="271"/>
                    <a:pt x="1979" y="267"/>
                  </a:cubicBezTo>
                  <a:cubicBezTo>
                    <a:pt x="1973" y="265"/>
                    <a:pt x="1967" y="264"/>
                    <a:pt x="1961" y="262"/>
                  </a:cubicBezTo>
                  <a:cubicBezTo>
                    <a:pt x="1960" y="267"/>
                    <a:pt x="1959" y="271"/>
                    <a:pt x="1958" y="275"/>
                  </a:cubicBezTo>
                  <a:close/>
                  <a:moveTo>
                    <a:pt x="610" y="1425"/>
                  </a:moveTo>
                  <a:cubicBezTo>
                    <a:pt x="612" y="1430"/>
                    <a:pt x="614" y="1436"/>
                    <a:pt x="616" y="1442"/>
                  </a:cubicBezTo>
                  <a:cubicBezTo>
                    <a:pt x="620" y="1440"/>
                    <a:pt x="625" y="1439"/>
                    <a:pt x="630" y="1437"/>
                  </a:cubicBezTo>
                  <a:cubicBezTo>
                    <a:pt x="628" y="1432"/>
                    <a:pt x="626" y="1426"/>
                    <a:pt x="624" y="1420"/>
                  </a:cubicBezTo>
                  <a:cubicBezTo>
                    <a:pt x="619" y="1422"/>
                    <a:pt x="615" y="1423"/>
                    <a:pt x="610" y="1425"/>
                  </a:cubicBezTo>
                  <a:close/>
                  <a:moveTo>
                    <a:pt x="1420" y="930"/>
                  </a:moveTo>
                  <a:cubicBezTo>
                    <a:pt x="1416" y="934"/>
                    <a:pt x="1412" y="937"/>
                    <a:pt x="1408" y="941"/>
                  </a:cubicBezTo>
                  <a:cubicBezTo>
                    <a:pt x="1411" y="945"/>
                    <a:pt x="1415" y="950"/>
                    <a:pt x="1419" y="954"/>
                  </a:cubicBezTo>
                  <a:cubicBezTo>
                    <a:pt x="1423" y="951"/>
                    <a:pt x="1427" y="947"/>
                    <a:pt x="1431" y="944"/>
                  </a:cubicBezTo>
                  <a:cubicBezTo>
                    <a:pt x="1428" y="939"/>
                    <a:pt x="1424" y="935"/>
                    <a:pt x="1420" y="930"/>
                  </a:cubicBezTo>
                  <a:close/>
                  <a:moveTo>
                    <a:pt x="356" y="949"/>
                  </a:moveTo>
                  <a:cubicBezTo>
                    <a:pt x="361" y="953"/>
                    <a:pt x="365" y="957"/>
                    <a:pt x="370" y="961"/>
                  </a:cubicBezTo>
                  <a:cubicBezTo>
                    <a:pt x="373" y="957"/>
                    <a:pt x="376" y="953"/>
                    <a:pt x="380" y="950"/>
                  </a:cubicBezTo>
                  <a:cubicBezTo>
                    <a:pt x="375" y="946"/>
                    <a:pt x="371" y="942"/>
                    <a:pt x="366" y="938"/>
                  </a:cubicBezTo>
                  <a:cubicBezTo>
                    <a:pt x="363" y="942"/>
                    <a:pt x="359" y="946"/>
                    <a:pt x="356" y="949"/>
                  </a:cubicBezTo>
                  <a:close/>
                  <a:moveTo>
                    <a:pt x="1209" y="1118"/>
                  </a:moveTo>
                  <a:cubicBezTo>
                    <a:pt x="1205" y="1114"/>
                    <a:pt x="1202" y="1109"/>
                    <a:pt x="1198" y="1104"/>
                  </a:cubicBezTo>
                  <a:cubicBezTo>
                    <a:pt x="1194" y="1107"/>
                    <a:pt x="1191" y="1110"/>
                    <a:pt x="1187" y="1112"/>
                  </a:cubicBezTo>
                  <a:cubicBezTo>
                    <a:pt x="1187" y="1113"/>
                    <a:pt x="1188" y="1114"/>
                    <a:pt x="1188" y="1115"/>
                  </a:cubicBezTo>
                  <a:cubicBezTo>
                    <a:pt x="1187" y="1114"/>
                    <a:pt x="1185" y="1114"/>
                    <a:pt x="1184" y="1114"/>
                  </a:cubicBezTo>
                  <a:cubicBezTo>
                    <a:pt x="1183" y="1119"/>
                    <a:pt x="1181" y="1124"/>
                    <a:pt x="1180" y="1128"/>
                  </a:cubicBezTo>
                  <a:cubicBezTo>
                    <a:pt x="1179" y="1126"/>
                    <a:pt x="1177" y="1123"/>
                    <a:pt x="1175" y="1121"/>
                  </a:cubicBezTo>
                  <a:cubicBezTo>
                    <a:pt x="1172" y="1123"/>
                    <a:pt x="1168" y="1125"/>
                    <a:pt x="1165" y="1128"/>
                  </a:cubicBezTo>
                  <a:cubicBezTo>
                    <a:pt x="1167" y="1122"/>
                    <a:pt x="1168" y="1116"/>
                    <a:pt x="1169" y="1110"/>
                  </a:cubicBezTo>
                  <a:cubicBezTo>
                    <a:pt x="1165" y="1109"/>
                    <a:pt x="1160" y="1108"/>
                    <a:pt x="1155" y="1107"/>
                  </a:cubicBezTo>
                  <a:cubicBezTo>
                    <a:pt x="1154" y="1113"/>
                    <a:pt x="1153" y="1119"/>
                    <a:pt x="1151" y="1125"/>
                  </a:cubicBezTo>
                  <a:cubicBezTo>
                    <a:pt x="1156" y="1126"/>
                    <a:pt x="1160" y="1127"/>
                    <a:pt x="1165" y="1128"/>
                  </a:cubicBezTo>
                  <a:cubicBezTo>
                    <a:pt x="1164" y="1128"/>
                    <a:pt x="1164" y="1129"/>
                    <a:pt x="1163" y="1129"/>
                  </a:cubicBezTo>
                  <a:cubicBezTo>
                    <a:pt x="1167" y="1134"/>
                    <a:pt x="1170" y="1139"/>
                    <a:pt x="1173" y="1144"/>
                  </a:cubicBezTo>
                  <a:cubicBezTo>
                    <a:pt x="1177" y="1141"/>
                    <a:pt x="1181" y="1138"/>
                    <a:pt x="1185" y="1135"/>
                  </a:cubicBezTo>
                  <a:cubicBezTo>
                    <a:pt x="1184" y="1134"/>
                    <a:pt x="1184" y="1133"/>
                    <a:pt x="1183" y="1132"/>
                  </a:cubicBezTo>
                  <a:cubicBezTo>
                    <a:pt x="1186" y="1133"/>
                    <a:pt x="1190" y="1133"/>
                    <a:pt x="1194" y="1134"/>
                  </a:cubicBezTo>
                  <a:cubicBezTo>
                    <a:pt x="1194" y="1131"/>
                    <a:pt x="1195" y="1128"/>
                    <a:pt x="1196" y="1125"/>
                  </a:cubicBezTo>
                  <a:cubicBezTo>
                    <a:pt x="1196" y="1126"/>
                    <a:pt x="1197" y="1126"/>
                    <a:pt x="1197" y="1127"/>
                  </a:cubicBezTo>
                  <a:cubicBezTo>
                    <a:pt x="1201" y="1124"/>
                    <a:pt x="1205" y="1121"/>
                    <a:pt x="1209" y="1118"/>
                  </a:cubicBezTo>
                  <a:close/>
                  <a:moveTo>
                    <a:pt x="1886" y="460"/>
                  </a:moveTo>
                  <a:cubicBezTo>
                    <a:pt x="1881" y="457"/>
                    <a:pt x="1876" y="453"/>
                    <a:pt x="1871" y="450"/>
                  </a:cubicBezTo>
                  <a:cubicBezTo>
                    <a:pt x="1869" y="453"/>
                    <a:pt x="1867" y="456"/>
                    <a:pt x="1864" y="459"/>
                  </a:cubicBezTo>
                  <a:cubicBezTo>
                    <a:pt x="1869" y="463"/>
                    <a:pt x="1874" y="466"/>
                    <a:pt x="1879" y="470"/>
                  </a:cubicBezTo>
                  <a:cubicBezTo>
                    <a:pt x="1881" y="466"/>
                    <a:pt x="1884" y="463"/>
                    <a:pt x="1886" y="460"/>
                  </a:cubicBezTo>
                  <a:close/>
                  <a:moveTo>
                    <a:pt x="382" y="1478"/>
                  </a:moveTo>
                  <a:cubicBezTo>
                    <a:pt x="388" y="1479"/>
                    <a:pt x="393" y="1479"/>
                    <a:pt x="399" y="1479"/>
                  </a:cubicBezTo>
                  <a:cubicBezTo>
                    <a:pt x="399" y="1473"/>
                    <a:pt x="399" y="1467"/>
                    <a:pt x="399" y="1461"/>
                  </a:cubicBezTo>
                  <a:cubicBezTo>
                    <a:pt x="394" y="1461"/>
                    <a:pt x="389" y="1461"/>
                    <a:pt x="383" y="1460"/>
                  </a:cubicBezTo>
                  <a:cubicBezTo>
                    <a:pt x="383" y="1466"/>
                    <a:pt x="383" y="1472"/>
                    <a:pt x="382" y="1478"/>
                  </a:cubicBezTo>
                  <a:close/>
                  <a:moveTo>
                    <a:pt x="1939" y="96"/>
                  </a:moveTo>
                  <a:cubicBezTo>
                    <a:pt x="1935" y="92"/>
                    <a:pt x="1931" y="89"/>
                    <a:pt x="1927" y="87"/>
                  </a:cubicBezTo>
                  <a:cubicBezTo>
                    <a:pt x="1924" y="91"/>
                    <a:pt x="1920" y="96"/>
                    <a:pt x="1917" y="101"/>
                  </a:cubicBezTo>
                  <a:cubicBezTo>
                    <a:pt x="1920" y="104"/>
                    <a:pt x="1924" y="106"/>
                    <a:pt x="1927" y="109"/>
                  </a:cubicBezTo>
                  <a:cubicBezTo>
                    <a:pt x="1931" y="105"/>
                    <a:pt x="1935" y="100"/>
                    <a:pt x="1939" y="96"/>
                  </a:cubicBezTo>
                  <a:close/>
                  <a:moveTo>
                    <a:pt x="810" y="1342"/>
                  </a:moveTo>
                  <a:cubicBezTo>
                    <a:pt x="812" y="1348"/>
                    <a:pt x="815" y="1353"/>
                    <a:pt x="818" y="1358"/>
                  </a:cubicBezTo>
                  <a:cubicBezTo>
                    <a:pt x="822" y="1356"/>
                    <a:pt x="825" y="1354"/>
                    <a:pt x="829" y="1353"/>
                  </a:cubicBezTo>
                  <a:cubicBezTo>
                    <a:pt x="827" y="1347"/>
                    <a:pt x="824" y="1342"/>
                    <a:pt x="821" y="1337"/>
                  </a:cubicBezTo>
                  <a:cubicBezTo>
                    <a:pt x="817" y="1338"/>
                    <a:pt x="814" y="1340"/>
                    <a:pt x="810" y="1342"/>
                  </a:cubicBezTo>
                  <a:close/>
                  <a:moveTo>
                    <a:pt x="1573" y="792"/>
                  </a:moveTo>
                  <a:cubicBezTo>
                    <a:pt x="1577" y="796"/>
                    <a:pt x="1582" y="801"/>
                    <a:pt x="1586" y="805"/>
                  </a:cubicBezTo>
                  <a:cubicBezTo>
                    <a:pt x="1589" y="802"/>
                    <a:pt x="1593" y="798"/>
                    <a:pt x="1597" y="794"/>
                  </a:cubicBezTo>
                  <a:cubicBezTo>
                    <a:pt x="1593" y="790"/>
                    <a:pt x="1589" y="786"/>
                    <a:pt x="1584" y="781"/>
                  </a:cubicBezTo>
                  <a:cubicBezTo>
                    <a:pt x="1581" y="785"/>
                    <a:pt x="1577" y="789"/>
                    <a:pt x="1573" y="792"/>
                  </a:cubicBezTo>
                  <a:close/>
                  <a:moveTo>
                    <a:pt x="275" y="1122"/>
                  </a:moveTo>
                  <a:cubicBezTo>
                    <a:pt x="270" y="1120"/>
                    <a:pt x="264" y="1117"/>
                    <a:pt x="259" y="1115"/>
                  </a:cubicBezTo>
                  <a:cubicBezTo>
                    <a:pt x="257" y="1119"/>
                    <a:pt x="255" y="1124"/>
                    <a:pt x="253" y="1128"/>
                  </a:cubicBezTo>
                  <a:cubicBezTo>
                    <a:pt x="259" y="1130"/>
                    <a:pt x="264" y="1133"/>
                    <a:pt x="270" y="1135"/>
                  </a:cubicBezTo>
                  <a:cubicBezTo>
                    <a:pt x="272" y="1131"/>
                    <a:pt x="273" y="1126"/>
                    <a:pt x="275" y="1122"/>
                  </a:cubicBezTo>
                  <a:close/>
                  <a:moveTo>
                    <a:pt x="1718" y="57"/>
                  </a:moveTo>
                  <a:cubicBezTo>
                    <a:pt x="1717" y="51"/>
                    <a:pt x="1717" y="45"/>
                    <a:pt x="1717" y="39"/>
                  </a:cubicBezTo>
                  <a:cubicBezTo>
                    <a:pt x="1712" y="40"/>
                    <a:pt x="1707" y="40"/>
                    <a:pt x="1702" y="40"/>
                  </a:cubicBezTo>
                  <a:cubicBezTo>
                    <a:pt x="1702" y="46"/>
                    <a:pt x="1703" y="52"/>
                    <a:pt x="1703" y="58"/>
                  </a:cubicBezTo>
                  <a:cubicBezTo>
                    <a:pt x="1708" y="58"/>
                    <a:pt x="1713" y="57"/>
                    <a:pt x="1718" y="57"/>
                  </a:cubicBezTo>
                  <a:close/>
                  <a:moveTo>
                    <a:pt x="997" y="1238"/>
                  </a:moveTo>
                  <a:cubicBezTo>
                    <a:pt x="1000" y="1244"/>
                    <a:pt x="1003" y="1249"/>
                    <a:pt x="1006" y="1254"/>
                  </a:cubicBezTo>
                  <a:cubicBezTo>
                    <a:pt x="1010" y="1251"/>
                    <a:pt x="1014" y="1249"/>
                    <a:pt x="1018" y="1246"/>
                  </a:cubicBezTo>
                  <a:cubicBezTo>
                    <a:pt x="1015" y="1241"/>
                    <a:pt x="1012" y="1236"/>
                    <a:pt x="1009" y="1231"/>
                  </a:cubicBezTo>
                  <a:cubicBezTo>
                    <a:pt x="1005" y="1234"/>
                    <a:pt x="1001" y="1236"/>
                    <a:pt x="997" y="1238"/>
                  </a:cubicBezTo>
                  <a:close/>
                  <a:moveTo>
                    <a:pt x="1751" y="634"/>
                  </a:moveTo>
                  <a:cubicBezTo>
                    <a:pt x="1754" y="630"/>
                    <a:pt x="1757" y="626"/>
                    <a:pt x="1760" y="623"/>
                  </a:cubicBezTo>
                  <a:cubicBezTo>
                    <a:pt x="1755" y="619"/>
                    <a:pt x="1751" y="615"/>
                    <a:pt x="1746" y="611"/>
                  </a:cubicBezTo>
                  <a:cubicBezTo>
                    <a:pt x="1743" y="615"/>
                    <a:pt x="1740" y="618"/>
                    <a:pt x="1737" y="622"/>
                  </a:cubicBezTo>
                  <a:cubicBezTo>
                    <a:pt x="1742" y="626"/>
                    <a:pt x="1746" y="630"/>
                    <a:pt x="1751" y="634"/>
                  </a:cubicBezTo>
                  <a:close/>
                  <a:moveTo>
                    <a:pt x="238" y="1337"/>
                  </a:moveTo>
                  <a:cubicBezTo>
                    <a:pt x="232" y="1337"/>
                    <a:pt x="226" y="1338"/>
                    <a:pt x="220" y="1339"/>
                  </a:cubicBezTo>
                  <a:cubicBezTo>
                    <a:pt x="221" y="1344"/>
                    <a:pt x="222" y="1349"/>
                    <a:pt x="223" y="1354"/>
                  </a:cubicBezTo>
                  <a:cubicBezTo>
                    <a:pt x="229" y="1352"/>
                    <a:pt x="235" y="1351"/>
                    <a:pt x="241" y="1350"/>
                  </a:cubicBezTo>
                  <a:cubicBezTo>
                    <a:pt x="240" y="1345"/>
                    <a:pt x="239" y="1341"/>
                    <a:pt x="238" y="1337"/>
                  </a:cubicBezTo>
                  <a:close/>
                  <a:moveTo>
                    <a:pt x="1949" y="303"/>
                  </a:moveTo>
                  <a:cubicBezTo>
                    <a:pt x="1954" y="306"/>
                    <a:pt x="1960" y="308"/>
                    <a:pt x="1965" y="310"/>
                  </a:cubicBezTo>
                  <a:cubicBezTo>
                    <a:pt x="1967" y="305"/>
                    <a:pt x="1969" y="300"/>
                    <a:pt x="1971" y="295"/>
                  </a:cubicBezTo>
                  <a:cubicBezTo>
                    <a:pt x="1965" y="293"/>
                    <a:pt x="1959" y="291"/>
                    <a:pt x="1954" y="289"/>
                  </a:cubicBezTo>
                  <a:cubicBezTo>
                    <a:pt x="1952" y="294"/>
                    <a:pt x="1950" y="299"/>
                    <a:pt x="1949" y="303"/>
                  </a:cubicBezTo>
                  <a:close/>
                  <a:moveTo>
                    <a:pt x="583" y="1433"/>
                  </a:moveTo>
                  <a:cubicBezTo>
                    <a:pt x="585" y="1439"/>
                    <a:pt x="587" y="1444"/>
                    <a:pt x="589" y="1450"/>
                  </a:cubicBezTo>
                  <a:cubicBezTo>
                    <a:pt x="593" y="1449"/>
                    <a:pt x="598" y="1447"/>
                    <a:pt x="602" y="1446"/>
                  </a:cubicBezTo>
                  <a:cubicBezTo>
                    <a:pt x="600" y="1440"/>
                    <a:pt x="599" y="1435"/>
                    <a:pt x="597" y="1429"/>
                  </a:cubicBezTo>
                  <a:cubicBezTo>
                    <a:pt x="592" y="1430"/>
                    <a:pt x="588" y="1432"/>
                    <a:pt x="583" y="1433"/>
                  </a:cubicBezTo>
                  <a:close/>
                  <a:moveTo>
                    <a:pt x="1395" y="951"/>
                  </a:moveTo>
                  <a:cubicBezTo>
                    <a:pt x="1391" y="954"/>
                    <a:pt x="1387" y="958"/>
                    <a:pt x="1383" y="961"/>
                  </a:cubicBezTo>
                  <a:cubicBezTo>
                    <a:pt x="1386" y="966"/>
                    <a:pt x="1390" y="971"/>
                    <a:pt x="1394" y="975"/>
                  </a:cubicBezTo>
                  <a:cubicBezTo>
                    <a:pt x="1398" y="972"/>
                    <a:pt x="1402" y="968"/>
                    <a:pt x="1407" y="965"/>
                  </a:cubicBezTo>
                  <a:cubicBezTo>
                    <a:pt x="1403" y="960"/>
                    <a:pt x="1399" y="956"/>
                    <a:pt x="1395" y="951"/>
                  </a:cubicBezTo>
                  <a:close/>
                  <a:moveTo>
                    <a:pt x="376" y="927"/>
                  </a:moveTo>
                  <a:cubicBezTo>
                    <a:pt x="380" y="931"/>
                    <a:pt x="385" y="935"/>
                    <a:pt x="389" y="939"/>
                  </a:cubicBezTo>
                  <a:cubicBezTo>
                    <a:pt x="392" y="936"/>
                    <a:pt x="395" y="932"/>
                    <a:pt x="399" y="929"/>
                  </a:cubicBezTo>
                  <a:cubicBezTo>
                    <a:pt x="394" y="925"/>
                    <a:pt x="390" y="921"/>
                    <a:pt x="386" y="916"/>
                  </a:cubicBezTo>
                  <a:cubicBezTo>
                    <a:pt x="383" y="920"/>
                    <a:pt x="379" y="923"/>
                    <a:pt x="376" y="927"/>
                  </a:cubicBezTo>
                  <a:close/>
                  <a:moveTo>
                    <a:pt x="1513" y="86"/>
                  </a:moveTo>
                  <a:cubicBezTo>
                    <a:pt x="1511" y="81"/>
                    <a:pt x="1510" y="75"/>
                    <a:pt x="1508" y="69"/>
                  </a:cubicBezTo>
                  <a:cubicBezTo>
                    <a:pt x="1504" y="70"/>
                    <a:pt x="1499" y="71"/>
                    <a:pt x="1494" y="73"/>
                  </a:cubicBezTo>
                  <a:cubicBezTo>
                    <a:pt x="1496" y="78"/>
                    <a:pt x="1497" y="84"/>
                    <a:pt x="1499" y="90"/>
                  </a:cubicBezTo>
                  <a:cubicBezTo>
                    <a:pt x="1504" y="89"/>
                    <a:pt x="1508" y="87"/>
                    <a:pt x="1513" y="86"/>
                  </a:cubicBezTo>
                  <a:close/>
                  <a:moveTo>
                    <a:pt x="1851" y="479"/>
                  </a:moveTo>
                  <a:cubicBezTo>
                    <a:pt x="1856" y="482"/>
                    <a:pt x="1861" y="486"/>
                    <a:pt x="1865" y="489"/>
                  </a:cubicBezTo>
                  <a:cubicBezTo>
                    <a:pt x="1868" y="486"/>
                    <a:pt x="1870" y="483"/>
                    <a:pt x="1872" y="479"/>
                  </a:cubicBezTo>
                  <a:cubicBezTo>
                    <a:pt x="1867" y="476"/>
                    <a:pt x="1863" y="473"/>
                    <a:pt x="1858" y="469"/>
                  </a:cubicBezTo>
                  <a:cubicBezTo>
                    <a:pt x="1855" y="472"/>
                    <a:pt x="1853" y="476"/>
                    <a:pt x="1851" y="479"/>
                  </a:cubicBezTo>
                  <a:close/>
                  <a:moveTo>
                    <a:pt x="352" y="1474"/>
                  </a:moveTo>
                  <a:cubicBezTo>
                    <a:pt x="357" y="1475"/>
                    <a:pt x="362" y="1476"/>
                    <a:pt x="367" y="1477"/>
                  </a:cubicBezTo>
                  <a:cubicBezTo>
                    <a:pt x="367" y="1471"/>
                    <a:pt x="368" y="1465"/>
                    <a:pt x="369" y="1459"/>
                  </a:cubicBezTo>
                  <a:cubicBezTo>
                    <a:pt x="364" y="1458"/>
                    <a:pt x="360" y="1458"/>
                    <a:pt x="355" y="1457"/>
                  </a:cubicBezTo>
                  <a:cubicBezTo>
                    <a:pt x="354" y="1462"/>
                    <a:pt x="353" y="1468"/>
                    <a:pt x="352" y="1474"/>
                  </a:cubicBezTo>
                  <a:close/>
                  <a:moveTo>
                    <a:pt x="1944" y="128"/>
                  </a:moveTo>
                  <a:cubicBezTo>
                    <a:pt x="1949" y="124"/>
                    <a:pt x="1954" y="121"/>
                    <a:pt x="1959" y="117"/>
                  </a:cubicBezTo>
                  <a:cubicBezTo>
                    <a:pt x="1956" y="113"/>
                    <a:pt x="1953" y="109"/>
                    <a:pt x="1949" y="106"/>
                  </a:cubicBezTo>
                  <a:cubicBezTo>
                    <a:pt x="1945" y="110"/>
                    <a:pt x="1941" y="114"/>
                    <a:pt x="1936" y="118"/>
                  </a:cubicBezTo>
                  <a:cubicBezTo>
                    <a:pt x="1939" y="121"/>
                    <a:pt x="1942" y="124"/>
                    <a:pt x="1944" y="128"/>
                  </a:cubicBezTo>
                  <a:close/>
                  <a:moveTo>
                    <a:pt x="780" y="1356"/>
                  </a:moveTo>
                  <a:cubicBezTo>
                    <a:pt x="783" y="1362"/>
                    <a:pt x="785" y="1367"/>
                    <a:pt x="788" y="1373"/>
                  </a:cubicBezTo>
                  <a:cubicBezTo>
                    <a:pt x="793" y="1370"/>
                    <a:pt x="798" y="1368"/>
                    <a:pt x="803" y="1366"/>
                  </a:cubicBezTo>
                  <a:cubicBezTo>
                    <a:pt x="800" y="1360"/>
                    <a:pt x="798" y="1355"/>
                    <a:pt x="795" y="1349"/>
                  </a:cubicBezTo>
                  <a:cubicBezTo>
                    <a:pt x="790" y="1352"/>
                    <a:pt x="785" y="1354"/>
                    <a:pt x="780" y="1356"/>
                  </a:cubicBezTo>
                  <a:close/>
                  <a:moveTo>
                    <a:pt x="1562" y="803"/>
                  </a:moveTo>
                  <a:cubicBezTo>
                    <a:pt x="1558" y="806"/>
                    <a:pt x="1554" y="810"/>
                    <a:pt x="1551" y="813"/>
                  </a:cubicBezTo>
                  <a:cubicBezTo>
                    <a:pt x="1555" y="818"/>
                    <a:pt x="1559" y="822"/>
                    <a:pt x="1563" y="827"/>
                  </a:cubicBezTo>
                  <a:cubicBezTo>
                    <a:pt x="1567" y="823"/>
                    <a:pt x="1571" y="819"/>
                    <a:pt x="1574" y="816"/>
                  </a:cubicBezTo>
                  <a:cubicBezTo>
                    <a:pt x="1570" y="811"/>
                    <a:pt x="1566" y="807"/>
                    <a:pt x="1562" y="803"/>
                  </a:cubicBezTo>
                  <a:close/>
                  <a:moveTo>
                    <a:pt x="286" y="1096"/>
                  </a:moveTo>
                  <a:cubicBezTo>
                    <a:pt x="281" y="1094"/>
                    <a:pt x="276" y="1091"/>
                    <a:pt x="270" y="1089"/>
                  </a:cubicBezTo>
                  <a:cubicBezTo>
                    <a:pt x="268" y="1093"/>
                    <a:pt x="266" y="1097"/>
                    <a:pt x="264" y="1102"/>
                  </a:cubicBezTo>
                  <a:cubicBezTo>
                    <a:pt x="270" y="1104"/>
                    <a:pt x="275" y="1107"/>
                    <a:pt x="281" y="1109"/>
                  </a:cubicBezTo>
                  <a:cubicBezTo>
                    <a:pt x="283" y="1105"/>
                    <a:pt x="284" y="1101"/>
                    <a:pt x="286" y="1096"/>
                  </a:cubicBezTo>
                  <a:close/>
                  <a:moveTo>
                    <a:pt x="1746" y="57"/>
                  </a:moveTo>
                  <a:cubicBezTo>
                    <a:pt x="1746" y="51"/>
                    <a:pt x="1746" y="45"/>
                    <a:pt x="1747" y="39"/>
                  </a:cubicBezTo>
                  <a:cubicBezTo>
                    <a:pt x="1742" y="39"/>
                    <a:pt x="1737" y="39"/>
                    <a:pt x="1732" y="39"/>
                  </a:cubicBezTo>
                  <a:cubicBezTo>
                    <a:pt x="1732" y="45"/>
                    <a:pt x="1732" y="51"/>
                    <a:pt x="1732" y="57"/>
                  </a:cubicBezTo>
                  <a:cubicBezTo>
                    <a:pt x="1737" y="57"/>
                    <a:pt x="1742" y="57"/>
                    <a:pt x="1746" y="57"/>
                  </a:cubicBezTo>
                  <a:close/>
                  <a:moveTo>
                    <a:pt x="994" y="1261"/>
                  </a:moveTo>
                  <a:cubicBezTo>
                    <a:pt x="991" y="1256"/>
                    <a:pt x="988" y="1251"/>
                    <a:pt x="985" y="1246"/>
                  </a:cubicBezTo>
                  <a:cubicBezTo>
                    <a:pt x="981" y="1248"/>
                    <a:pt x="977" y="1250"/>
                    <a:pt x="973" y="1253"/>
                  </a:cubicBezTo>
                  <a:cubicBezTo>
                    <a:pt x="974" y="1255"/>
                    <a:pt x="976" y="1257"/>
                    <a:pt x="977" y="1259"/>
                  </a:cubicBezTo>
                  <a:cubicBezTo>
                    <a:pt x="974" y="1261"/>
                    <a:pt x="971" y="1264"/>
                    <a:pt x="968" y="1266"/>
                  </a:cubicBezTo>
                  <a:cubicBezTo>
                    <a:pt x="971" y="1269"/>
                    <a:pt x="974" y="1272"/>
                    <a:pt x="976" y="1275"/>
                  </a:cubicBezTo>
                  <a:cubicBezTo>
                    <a:pt x="979" y="1272"/>
                    <a:pt x="982" y="1269"/>
                    <a:pt x="985" y="1267"/>
                  </a:cubicBezTo>
                  <a:cubicBezTo>
                    <a:pt x="988" y="1265"/>
                    <a:pt x="991" y="1263"/>
                    <a:pt x="994" y="1261"/>
                  </a:cubicBezTo>
                  <a:close/>
                  <a:moveTo>
                    <a:pt x="1719" y="643"/>
                  </a:moveTo>
                  <a:cubicBezTo>
                    <a:pt x="1723" y="647"/>
                    <a:pt x="1728" y="651"/>
                    <a:pt x="1732" y="655"/>
                  </a:cubicBezTo>
                  <a:cubicBezTo>
                    <a:pt x="1735" y="651"/>
                    <a:pt x="1738" y="648"/>
                    <a:pt x="1741" y="644"/>
                  </a:cubicBezTo>
                  <a:cubicBezTo>
                    <a:pt x="1737" y="640"/>
                    <a:pt x="1732" y="636"/>
                    <a:pt x="1728" y="632"/>
                  </a:cubicBezTo>
                  <a:cubicBezTo>
                    <a:pt x="1725" y="636"/>
                    <a:pt x="1722" y="639"/>
                    <a:pt x="1719" y="643"/>
                  </a:cubicBezTo>
                  <a:close/>
                  <a:moveTo>
                    <a:pt x="235" y="1309"/>
                  </a:moveTo>
                  <a:cubicBezTo>
                    <a:pt x="229" y="1309"/>
                    <a:pt x="223" y="1309"/>
                    <a:pt x="217" y="1309"/>
                  </a:cubicBezTo>
                  <a:cubicBezTo>
                    <a:pt x="218" y="1314"/>
                    <a:pt x="218" y="1319"/>
                    <a:pt x="218" y="1324"/>
                  </a:cubicBezTo>
                  <a:cubicBezTo>
                    <a:pt x="224" y="1324"/>
                    <a:pt x="230" y="1323"/>
                    <a:pt x="236" y="1323"/>
                  </a:cubicBezTo>
                  <a:cubicBezTo>
                    <a:pt x="236" y="1318"/>
                    <a:pt x="235" y="1313"/>
                    <a:pt x="235" y="1309"/>
                  </a:cubicBezTo>
                  <a:close/>
                  <a:moveTo>
                    <a:pt x="1938" y="330"/>
                  </a:moveTo>
                  <a:cubicBezTo>
                    <a:pt x="1938" y="331"/>
                    <a:pt x="1937" y="331"/>
                    <a:pt x="1937" y="332"/>
                  </a:cubicBezTo>
                  <a:cubicBezTo>
                    <a:pt x="1942" y="334"/>
                    <a:pt x="1948" y="337"/>
                    <a:pt x="1953" y="339"/>
                  </a:cubicBezTo>
                  <a:cubicBezTo>
                    <a:pt x="1954" y="339"/>
                    <a:pt x="1954" y="338"/>
                    <a:pt x="1954" y="337"/>
                  </a:cubicBezTo>
                  <a:cubicBezTo>
                    <a:pt x="1956" y="333"/>
                    <a:pt x="1958" y="329"/>
                    <a:pt x="1959" y="325"/>
                  </a:cubicBezTo>
                  <a:cubicBezTo>
                    <a:pt x="1954" y="323"/>
                    <a:pt x="1948" y="320"/>
                    <a:pt x="1943" y="318"/>
                  </a:cubicBezTo>
                  <a:cubicBezTo>
                    <a:pt x="1941" y="322"/>
                    <a:pt x="1940" y="326"/>
                    <a:pt x="1938" y="330"/>
                  </a:cubicBezTo>
                  <a:close/>
                  <a:moveTo>
                    <a:pt x="557" y="1440"/>
                  </a:moveTo>
                  <a:cubicBezTo>
                    <a:pt x="559" y="1446"/>
                    <a:pt x="560" y="1452"/>
                    <a:pt x="562" y="1457"/>
                  </a:cubicBezTo>
                  <a:cubicBezTo>
                    <a:pt x="566" y="1456"/>
                    <a:pt x="571" y="1455"/>
                    <a:pt x="575" y="1454"/>
                  </a:cubicBezTo>
                  <a:cubicBezTo>
                    <a:pt x="573" y="1448"/>
                    <a:pt x="572" y="1442"/>
                    <a:pt x="570" y="1437"/>
                  </a:cubicBezTo>
                  <a:cubicBezTo>
                    <a:pt x="566" y="1438"/>
                    <a:pt x="562" y="1439"/>
                    <a:pt x="557" y="1440"/>
                  </a:cubicBezTo>
                  <a:close/>
                  <a:moveTo>
                    <a:pt x="1370" y="972"/>
                  </a:moveTo>
                  <a:cubicBezTo>
                    <a:pt x="1366" y="975"/>
                    <a:pt x="1362" y="979"/>
                    <a:pt x="1358" y="982"/>
                  </a:cubicBezTo>
                  <a:cubicBezTo>
                    <a:pt x="1361" y="987"/>
                    <a:pt x="1365" y="991"/>
                    <a:pt x="1369" y="996"/>
                  </a:cubicBezTo>
                  <a:cubicBezTo>
                    <a:pt x="1373" y="992"/>
                    <a:pt x="1377" y="989"/>
                    <a:pt x="1381" y="986"/>
                  </a:cubicBezTo>
                  <a:cubicBezTo>
                    <a:pt x="1378" y="981"/>
                    <a:pt x="1374" y="976"/>
                    <a:pt x="1370" y="972"/>
                  </a:cubicBezTo>
                  <a:close/>
                  <a:moveTo>
                    <a:pt x="406" y="898"/>
                  </a:moveTo>
                  <a:cubicBezTo>
                    <a:pt x="403" y="900"/>
                    <a:pt x="399" y="903"/>
                    <a:pt x="396" y="907"/>
                  </a:cubicBezTo>
                  <a:cubicBezTo>
                    <a:pt x="400" y="911"/>
                    <a:pt x="404" y="915"/>
                    <a:pt x="408" y="920"/>
                  </a:cubicBezTo>
                  <a:cubicBezTo>
                    <a:pt x="411" y="917"/>
                    <a:pt x="414" y="914"/>
                    <a:pt x="418" y="911"/>
                  </a:cubicBezTo>
                  <a:cubicBezTo>
                    <a:pt x="414" y="907"/>
                    <a:pt x="410" y="902"/>
                    <a:pt x="406" y="898"/>
                  </a:cubicBezTo>
                  <a:close/>
                  <a:moveTo>
                    <a:pt x="1541" y="80"/>
                  </a:moveTo>
                  <a:cubicBezTo>
                    <a:pt x="1539" y="74"/>
                    <a:pt x="1538" y="68"/>
                    <a:pt x="1537" y="62"/>
                  </a:cubicBezTo>
                  <a:cubicBezTo>
                    <a:pt x="1532" y="63"/>
                    <a:pt x="1527" y="64"/>
                    <a:pt x="1522" y="66"/>
                  </a:cubicBezTo>
                  <a:cubicBezTo>
                    <a:pt x="1524" y="71"/>
                    <a:pt x="1525" y="77"/>
                    <a:pt x="1527" y="83"/>
                  </a:cubicBezTo>
                  <a:cubicBezTo>
                    <a:pt x="1531" y="82"/>
                    <a:pt x="1536" y="81"/>
                    <a:pt x="1541" y="80"/>
                  </a:cubicBezTo>
                  <a:close/>
                  <a:moveTo>
                    <a:pt x="1162" y="1152"/>
                  </a:moveTo>
                  <a:cubicBezTo>
                    <a:pt x="1158" y="1147"/>
                    <a:pt x="1155" y="1142"/>
                    <a:pt x="1151" y="1137"/>
                  </a:cubicBezTo>
                  <a:cubicBezTo>
                    <a:pt x="1147" y="1140"/>
                    <a:pt x="1143" y="1143"/>
                    <a:pt x="1139" y="1146"/>
                  </a:cubicBezTo>
                  <a:cubicBezTo>
                    <a:pt x="1143" y="1150"/>
                    <a:pt x="1146" y="1155"/>
                    <a:pt x="1150" y="1160"/>
                  </a:cubicBezTo>
                  <a:cubicBezTo>
                    <a:pt x="1154" y="1157"/>
                    <a:pt x="1158" y="1155"/>
                    <a:pt x="1162" y="1152"/>
                  </a:cubicBezTo>
                  <a:close/>
                  <a:moveTo>
                    <a:pt x="1858" y="499"/>
                  </a:moveTo>
                  <a:cubicBezTo>
                    <a:pt x="1854" y="496"/>
                    <a:pt x="1849" y="492"/>
                    <a:pt x="1844" y="489"/>
                  </a:cubicBezTo>
                  <a:cubicBezTo>
                    <a:pt x="1841" y="492"/>
                    <a:pt x="1839" y="495"/>
                    <a:pt x="1837" y="499"/>
                  </a:cubicBezTo>
                  <a:cubicBezTo>
                    <a:pt x="1841" y="502"/>
                    <a:pt x="1846" y="506"/>
                    <a:pt x="1851" y="509"/>
                  </a:cubicBezTo>
                  <a:cubicBezTo>
                    <a:pt x="1854" y="506"/>
                    <a:pt x="1856" y="503"/>
                    <a:pt x="1858" y="499"/>
                  </a:cubicBezTo>
                  <a:close/>
                  <a:moveTo>
                    <a:pt x="325" y="1467"/>
                  </a:moveTo>
                  <a:cubicBezTo>
                    <a:pt x="329" y="1468"/>
                    <a:pt x="333" y="1470"/>
                    <a:pt x="338" y="1471"/>
                  </a:cubicBezTo>
                  <a:cubicBezTo>
                    <a:pt x="339" y="1465"/>
                    <a:pt x="341" y="1459"/>
                    <a:pt x="342" y="1454"/>
                  </a:cubicBezTo>
                  <a:cubicBezTo>
                    <a:pt x="338" y="1453"/>
                    <a:pt x="334" y="1451"/>
                    <a:pt x="330" y="1450"/>
                  </a:cubicBezTo>
                  <a:cubicBezTo>
                    <a:pt x="328" y="1456"/>
                    <a:pt x="326" y="1461"/>
                    <a:pt x="325" y="1467"/>
                  </a:cubicBezTo>
                  <a:close/>
                  <a:moveTo>
                    <a:pt x="1957" y="149"/>
                  </a:moveTo>
                  <a:cubicBezTo>
                    <a:pt x="1962" y="146"/>
                    <a:pt x="1968" y="144"/>
                    <a:pt x="1973" y="141"/>
                  </a:cubicBezTo>
                  <a:cubicBezTo>
                    <a:pt x="1971" y="137"/>
                    <a:pt x="1969" y="133"/>
                    <a:pt x="1966" y="129"/>
                  </a:cubicBezTo>
                  <a:cubicBezTo>
                    <a:pt x="1961" y="132"/>
                    <a:pt x="1956" y="135"/>
                    <a:pt x="1951" y="138"/>
                  </a:cubicBezTo>
                  <a:cubicBezTo>
                    <a:pt x="1953" y="141"/>
                    <a:pt x="1955" y="145"/>
                    <a:pt x="1957" y="149"/>
                  </a:cubicBezTo>
                  <a:close/>
                  <a:moveTo>
                    <a:pt x="751" y="1370"/>
                  </a:moveTo>
                  <a:cubicBezTo>
                    <a:pt x="754" y="1375"/>
                    <a:pt x="756" y="1381"/>
                    <a:pt x="759" y="1386"/>
                  </a:cubicBezTo>
                  <a:cubicBezTo>
                    <a:pt x="763" y="1384"/>
                    <a:pt x="768" y="1382"/>
                    <a:pt x="773" y="1380"/>
                  </a:cubicBezTo>
                  <a:cubicBezTo>
                    <a:pt x="771" y="1374"/>
                    <a:pt x="768" y="1369"/>
                    <a:pt x="766" y="1363"/>
                  </a:cubicBezTo>
                  <a:cubicBezTo>
                    <a:pt x="761" y="1366"/>
                    <a:pt x="756" y="1368"/>
                    <a:pt x="751" y="1370"/>
                  </a:cubicBezTo>
                  <a:close/>
                  <a:moveTo>
                    <a:pt x="1528" y="835"/>
                  </a:moveTo>
                  <a:cubicBezTo>
                    <a:pt x="1532" y="839"/>
                    <a:pt x="1536" y="844"/>
                    <a:pt x="1540" y="848"/>
                  </a:cubicBezTo>
                  <a:cubicBezTo>
                    <a:pt x="1544" y="844"/>
                    <a:pt x="1548" y="841"/>
                    <a:pt x="1552" y="837"/>
                  </a:cubicBezTo>
                  <a:cubicBezTo>
                    <a:pt x="1547" y="833"/>
                    <a:pt x="1543" y="829"/>
                    <a:pt x="1539" y="824"/>
                  </a:cubicBezTo>
                  <a:cubicBezTo>
                    <a:pt x="1535" y="828"/>
                    <a:pt x="1532" y="831"/>
                    <a:pt x="1528" y="835"/>
                  </a:cubicBezTo>
                  <a:close/>
                  <a:moveTo>
                    <a:pt x="276" y="1076"/>
                  </a:moveTo>
                  <a:cubicBezTo>
                    <a:pt x="282" y="1078"/>
                    <a:pt x="287" y="1081"/>
                    <a:pt x="292" y="1084"/>
                  </a:cubicBezTo>
                  <a:cubicBezTo>
                    <a:pt x="295" y="1079"/>
                    <a:pt x="297" y="1075"/>
                    <a:pt x="299" y="1071"/>
                  </a:cubicBezTo>
                  <a:cubicBezTo>
                    <a:pt x="293" y="1068"/>
                    <a:pt x="288" y="1066"/>
                    <a:pt x="283" y="1063"/>
                  </a:cubicBezTo>
                  <a:cubicBezTo>
                    <a:pt x="281" y="1067"/>
                    <a:pt x="279" y="1071"/>
                    <a:pt x="276" y="1076"/>
                  </a:cubicBezTo>
                  <a:close/>
                  <a:moveTo>
                    <a:pt x="1775" y="41"/>
                  </a:moveTo>
                  <a:cubicBezTo>
                    <a:pt x="1770" y="40"/>
                    <a:pt x="1766" y="40"/>
                    <a:pt x="1761" y="40"/>
                  </a:cubicBezTo>
                  <a:cubicBezTo>
                    <a:pt x="1761" y="46"/>
                    <a:pt x="1761" y="52"/>
                    <a:pt x="1760" y="58"/>
                  </a:cubicBezTo>
                  <a:cubicBezTo>
                    <a:pt x="1765" y="58"/>
                    <a:pt x="1770" y="58"/>
                    <a:pt x="1774" y="58"/>
                  </a:cubicBezTo>
                  <a:cubicBezTo>
                    <a:pt x="1774" y="53"/>
                    <a:pt x="1775" y="47"/>
                    <a:pt x="1775" y="41"/>
                  </a:cubicBezTo>
                  <a:close/>
                  <a:moveTo>
                    <a:pt x="950" y="1267"/>
                  </a:moveTo>
                  <a:cubicBezTo>
                    <a:pt x="953" y="1272"/>
                    <a:pt x="956" y="1277"/>
                    <a:pt x="959" y="1282"/>
                  </a:cubicBezTo>
                  <a:cubicBezTo>
                    <a:pt x="963" y="1280"/>
                    <a:pt x="967" y="1277"/>
                    <a:pt x="971" y="1275"/>
                  </a:cubicBezTo>
                  <a:cubicBezTo>
                    <a:pt x="968" y="1270"/>
                    <a:pt x="965" y="1265"/>
                    <a:pt x="961" y="1260"/>
                  </a:cubicBezTo>
                  <a:cubicBezTo>
                    <a:pt x="958" y="1262"/>
                    <a:pt x="954" y="1264"/>
                    <a:pt x="950" y="1267"/>
                  </a:cubicBezTo>
                  <a:close/>
                  <a:moveTo>
                    <a:pt x="1709" y="653"/>
                  </a:moveTo>
                  <a:cubicBezTo>
                    <a:pt x="1706" y="657"/>
                    <a:pt x="1703" y="660"/>
                    <a:pt x="1699" y="664"/>
                  </a:cubicBezTo>
                  <a:cubicBezTo>
                    <a:pt x="1704" y="668"/>
                    <a:pt x="1708" y="672"/>
                    <a:pt x="1713" y="676"/>
                  </a:cubicBezTo>
                  <a:cubicBezTo>
                    <a:pt x="1716" y="672"/>
                    <a:pt x="1719" y="669"/>
                    <a:pt x="1722" y="665"/>
                  </a:cubicBezTo>
                  <a:cubicBezTo>
                    <a:pt x="1718" y="661"/>
                    <a:pt x="1714" y="657"/>
                    <a:pt x="1709" y="653"/>
                  </a:cubicBezTo>
                  <a:close/>
                  <a:moveTo>
                    <a:pt x="235" y="1282"/>
                  </a:moveTo>
                  <a:cubicBezTo>
                    <a:pt x="229" y="1282"/>
                    <a:pt x="223" y="1282"/>
                    <a:pt x="218" y="1281"/>
                  </a:cubicBezTo>
                  <a:cubicBezTo>
                    <a:pt x="217" y="1286"/>
                    <a:pt x="217" y="1290"/>
                    <a:pt x="217" y="1295"/>
                  </a:cubicBezTo>
                  <a:cubicBezTo>
                    <a:pt x="223" y="1295"/>
                    <a:pt x="229" y="1295"/>
                    <a:pt x="235" y="1295"/>
                  </a:cubicBezTo>
                  <a:cubicBezTo>
                    <a:pt x="235" y="1291"/>
                    <a:pt x="235" y="1287"/>
                    <a:pt x="235" y="1282"/>
                  </a:cubicBezTo>
                  <a:close/>
                  <a:moveTo>
                    <a:pt x="1929" y="349"/>
                  </a:moveTo>
                  <a:cubicBezTo>
                    <a:pt x="1934" y="352"/>
                    <a:pt x="1940" y="354"/>
                    <a:pt x="1945" y="357"/>
                  </a:cubicBezTo>
                  <a:cubicBezTo>
                    <a:pt x="1947" y="354"/>
                    <a:pt x="1948" y="351"/>
                    <a:pt x="1949" y="348"/>
                  </a:cubicBezTo>
                  <a:cubicBezTo>
                    <a:pt x="1944" y="346"/>
                    <a:pt x="1939" y="343"/>
                    <a:pt x="1933" y="340"/>
                  </a:cubicBezTo>
                  <a:cubicBezTo>
                    <a:pt x="1932" y="343"/>
                    <a:pt x="1930" y="346"/>
                    <a:pt x="1929" y="349"/>
                  </a:cubicBezTo>
                  <a:close/>
                  <a:moveTo>
                    <a:pt x="532" y="1446"/>
                  </a:moveTo>
                  <a:cubicBezTo>
                    <a:pt x="533" y="1452"/>
                    <a:pt x="534" y="1458"/>
                    <a:pt x="536" y="1464"/>
                  </a:cubicBezTo>
                  <a:cubicBezTo>
                    <a:pt x="540" y="1463"/>
                    <a:pt x="544" y="1462"/>
                    <a:pt x="549" y="1461"/>
                  </a:cubicBezTo>
                  <a:cubicBezTo>
                    <a:pt x="547" y="1455"/>
                    <a:pt x="546" y="1449"/>
                    <a:pt x="544" y="1443"/>
                  </a:cubicBezTo>
                  <a:cubicBezTo>
                    <a:pt x="540" y="1444"/>
                    <a:pt x="536" y="1445"/>
                    <a:pt x="532" y="1446"/>
                  </a:cubicBezTo>
                  <a:close/>
                  <a:moveTo>
                    <a:pt x="1356" y="1006"/>
                  </a:moveTo>
                  <a:cubicBezTo>
                    <a:pt x="1352" y="1001"/>
                    <a:pt x="1349" y="997"/>
                    <a:pt x="1345" y="992"/>
                  </a:cubicBezTo>
                  <a:cubicBezTo>
                    <a:pt x="1341" y="996"/>
                    <a:pt x="1336" y="999"/>
                    <a:pt x="1332" y="1002"/>
                  </a:cubicBezTo>
                  <a:cubicBezTo>
                    <a:pt x="1336" y="1007"/>
                    <a:pt x="1340" y="1012"/>
                    <a:pt x="1343" y="1016"/>
                  </a:cubicBezTo>
                  <a:cubicBezTo>
                    <a:pt x="1348" y="1013"/>
                    <a:pt x="1352" y="1009"/>
                    <a:pt x="1356" y="1006"/>
                  </a:cubicBezTo>
                  <a:close/>
                  <a:moveTo>
                    <a:pt x="426" y="882"/>
                  </a:moveTo>
                  <a:cubicBezTo>
                    <a:pt x="423" y="884"/>
                    <a:pt x="419" y="887"/>
                    <a:pt x="416" y="889"/>
                  </a:cubicBezTo>
                  <a:cubicBezTo>
                    <a:pt x="420" y="894"/>
                    <a:pt x="424" y="899"/>
                    <a:pt x="427" y="903"/>
                  </a:cubicBezTo>
                  <a:cubicBezTo>
                    <a:pt x="430" y="901"/>
                    <a:pt x="433" y="899"/>
                    <a:pt x="437" y="896"/>
                  </a:cubicBezTo>
                  <a:cubicBezTo>
                    <a:pt x="433" y="891"/>
                    <a:pt x="430" y="887"/>
                    <a:pt x="426" y="882"/>
                  </a:cubicBezTo>
                  <a:close/>
                  <a:moveTo>
                    <a:pt x="1570" y="74"/>
                  </a:moveTo>
                  <a:cubicBezTo>
                    <a:pt x="1568" y="68"/>
                    <a:pt x="1567" y="62"/>
                    <a:pt x="1566" y="56"/>
                  </a:cubicBezTo>
                  <a:cubicBezTo>
                    <a:pt x="1561" y="57"/>
                    <a:pt x="1556" y="58"/>
                    <a:pt x="1551" y="59"/>
                  </a:cubicBezTo>
                  <a:cubicBezTo>
                    <a:pt x="1553" y="65"/>
                    <a:pt x="1554" y="71"/>
                    <a:pt x="1555" y="77"/>
                  </a:cubicBezTo>
                  <a:cubicBezTo>
                    <a:pt x="1560" y="76"/>
                    <a:pt x="1565" y="75"/>
                    <a:pt x="1570" y="74"/>
                  </a:cubicBezTo>
                  <a:close/>
                  <a:moveTo>
                    <a:pt x="1116" y="1162"/>
                  </a:moveTo>
                  <a:cubicBezTo>
                    <a:pt x="1119" y="1167"/>
                    <a:pt x="1123" y="1172"/>
                    <a:pt x="1126" y="1177"/>
                  </a:cubicBezTo>
                  <a:cubicBezTo>
                    <a:pt x="1130" y="1174"/>
                    <a:pt x="1134" y="1171"/>
                    <a:pt x="1138" y="1168"/>
                  </a:cubicBezTo>
                  <a:cubicBezTo>
                    <a:pt x="1134" y="1163"/>
                    <a:pt x="1131" y="1159"/>
                    <a:pt x="1128" y="1154"/>
                  </a:cubicBezTo>
                  <a:cubicBezTo>
                    <a:pt x="1124" y="1156"/>
                    <a:pt x="1120" y="1159"/>
                    <a:pt x="1116" y="1162"/>
                  </a:cubicBezTo>
                  <a:close/>
                  <a:moveTo>
                    <a:pt x="1822" y="519"/>
                  </a:moveTo>
                  <a:cubicBezTo>
                    <a:pt x="1827" y="522"/>
                    <a:pt x="1831" y="526"/>
                    <a:pt x="1836" y="529"/>
                  </a:cubicBezTo>
                  <a:cubicBezTo>
                    <a:pt x="1839" y="526"/>
                    <a:pt x="1841" y="523"/>
                    <a:pt x="1844" y="519"/>
                  </a:cubicBezTo>
                  <a:cubicBezTo>
                    <a:pt x="1839" y="516"/>
                    <a:pt x="1834" y="512"/>
                    <a:pt x="1829" y="509"/>
                  </a:cubicBezTo>
                  <a:cubicBezTo>
                    <a:pt x="1827" y="512"/>
                    <a:pt x="1824" y="515"/>
                    <a:pt x="1822" y="519"/>
                  </a:cubicBezTo>
                  <a:close/>
                  <a:moveTo>
                    <a:pt x="301" y="1457"/>
                  </a:moveTo>
                  <a:cubicBezTo>
                    <a:pt x="304" y="1459"/>
                    <a:pt x="308" y="1461"/>
                    <a:pt x="312" y="1462"/>
                  </a:cubicBezTo>
                  <a:cubicBezTo>
                    <a:pt x="314" y="1457"/>
                    <a:pt x="317" y="1451"/>
                    <a:pt x="319" y="1446"/>
                  </a:cubicBezTo>
                  <a:cubicBezTo>
                    <a:pt x="316" y="1444"/>
                    <a:pt x="312" y="1443"/>
                    <a:pt x="309" y="1441"/>
                  </a:cubicBezTo>
                  <a:cubicBezTo>
                    <a:pt x="306" y="1446"/>
                    <a:pt x="303" y="1451"/>
                    <a:pt x="301" y="1457"/>
                  </a:cubicBezTo>
                  <a:close/>
                  <a:moveTo>
                    <a:pt x="1965" y="172"/>
                  </a:moveTo>
                  <a:cubicBezTo>
                    <a:pt x="1971" y="171"/>
                    <a:pt x="1976" y="170"/>
                    <a:pt x="1982" y="169"/>
                  </a:cubicBezTo>
                  <a:cubicBezTo>
                    <a:pt x="1981" y="164"/>
                    <a:pt x="1980" y="159"/>
                    <a:pt x="1978" y="154"/>
                  </a:cubicBezTo>
                  <a:cubicBezTo>
                    <a:pt x="1973" y="156"/>
                    <a:pt x="1967" y="158"/>
                    <a:pt x="1961" y="160"/>
                  </a:cubicBezTo>
                  <a:cubicBezTo>
                    <a:pt x="1963" y="164"/>
                    <a:pt x="1964" y="168"/>
                    <a:pt x="1965" y="172"/>
                  </a:cubicBezTo>
                  <a:close/>
                  <a:moveTo>
                    <a:pt x="722" y="1383"/>
                  </a:moveTo>
                  <a:cubicBezTo>
                    <a:pt x="725" y="1388"/>
                    <a:pt x="727" y="1394"/>
                    <a:pt x="729" y="1399"/>
                  </a:cubicBezTo>
                  <a:cubicBezTo>
                    <a:pt x="734" y="1397"/>
                    <a:pt x="739" y="1395"/>
                    <a:pt x="744" y="1393"/>
                  </a:cubicBezTo>
                  <a:cubicBezTo>
                    <a:pt x="742" y="1387"/>
                    <a:pt x="739" y="1382"/>
                    <a:pt x="737" y="1376"/>
                  </a:cubicBezTo>
                  <a:cubicBezTo>
                    <a:pt x="732" y="1378"/>
                    <a:pt x="727" y="1381"/>
                    <a:pt x="722" y="1383"/>
                  </a:cubicBezTo>
                  <a:close/>
                  <a:moveTo>
                    <a:pt x="1505" y="856"/>
                  </a:moveTo>
                  <a:cubicBezTo>
                    <a:pt x="1509" y="861"/>
                    <a:pt x="1513" y="865"/>
                    <a:pt x="1517" y="869"/>
                  </a:cubicBezTo>
                  <a:cubicBezTo>
                    <a:pt x="1520" y="866"/>
                    <a:pt x="1524" y="862"/>
                    <a:pt x="1528" y="859"/>
                  </a:cubicBezTo>
                  <a:cubicBezTo>
                    <a:pt x="1524" y="854"/>
                    <a:pt x="1520" y="850"/>
                    <a:pt x="1516" y="845"/>
                  </a:cubicBezTo>
                  <a:cubicBezTo>
                    <a:pt x="1512" y="849"/>
                    <a:pt x="1508" y="853"/>
                    <a:pt x="1505" y="856"/>
                  </a:cubicBezTo>
                  <a:close/>
                  <a:moveTo>
                    <a:pt x="290" y="1050"/>
                  </a:moveTo>
                  <a:cubicBezTo>
                    <a:pt x="295" y="1053"/>
                    <a:pt x="300" y="1056"/>
                    <a:pt x="305" y="1059"/>
                  </a:cubicBezTo>
                  <a:cubicBezTo>
                    <a:pt x="307" y="1055"/>
                    <a:pt x="310" y="1051"/>
                    <a:pt x="312" y="1047"/>
                  </a:cubicBezTo>
                  <a:cubicBezTo>
                    <a:pt x="307" y="1044"/>
                    <a:pt x="302" y="1041"/>
                    <a:pt x="296" y="1038"/>
                  </a:cubicBezTo>
                  <a:cubicBezTo>
                    <a:pt x="294" y="1042"/>
                    <a:pt x="292" y="1046"/>
                    <a:pt x="290" y="1050"/>
                  </a:cubicBezTo>
                  <a:close/>
                  <a:moveTo>
                    <a:pt x="1801" y="61"/>
                  </a:moveTo>
                  <a:cubicBezTo>
                    <a:pt x="1802" y="55"/>
                    <a:pt x="1803" y="49"/>
                    <a:pt x="1803" y="43"/>
                  </a:cubicBezTo>
                  <a:cubicBezTo>
                    <a:pt x="1802" y="43"/>
                    <a:pt x="1801" y="43"/>
                    <a:pt x="1800" y="43"/>
                  </a:cubicBezTo>
                  <a:cubicBezTo>
                    <a:pt x="1796" y="43"/>
                    <a:pt x="1793" y="42"/>
                    <a:pt x="1789" y="42"/>
                  </a:cubicBezTo>
                  <a:cubicBezTo>
                    <a:pt x="1789" y="48"/>
                    <a:pt x="1788" y="54"/>
                    <a:pt x="1788" y="60"/>
                  </a:cubicBezTo>
                  <a:cubicBezTo>
                    <a:pt x="1791" y="60"/>
                    <a:pt x="1794" y="60"/>
                    <a:pt x="1798" y="61"/>
                  </a:cubicBezTo>
                  <a:cubicBezTo>
                    <a:pt x="1799" y="61"/>
                    <a:pt x="1800" y="61"/>
                    <a:pt x="1801" y="61"/>
                  </a:cubicBezTo>
                  <a:close/>
                  <a:moveTo>
                    <a:pt x="926" y="1280"/>
                  </a:moveTo>
                  <a:cubicBezTo>
                    <a:pt x="929" y="1285"/>
                    <a:pt x="932" y="1291"/>
                    <a:pt x="935" y="1296"/>
                  </a:cubicBezTo>
                  <a:cubicBezTo>
                    <a:pt x="939" y="1294"/>
                    <a:pt x="943" y="1291"/>
                    <a:pt x="947" y="1289"/>
                  </a:cubicBezTo>
                  <a:cubicBezTo>
                    <a:pt x="944" y="1284"/>
                    <a:pt x="941" y="1279"/>
                    <a:pt x="938" y="1274"/>
                  </a:cubicBezTo>
                  <a:cubicBezTo>
                    <a:pt x="934" y="1276"/>
                    <a:pt x="930" y="1278"/>
                    <a:pt x="926" y="1280"/>
                  </a:cubicBezTo>
                  <a:close/>
                  <a:moveTo>
                    <a:pt x="1703" y="687"/>
                  </a:moveTo>
                  <a:cubicBezTo>
                    <a:pt x="1698" y="683"/>
                    <a:pt x="1694" y="678"/>
                    <a:pt x="1690" y="674"/>
                  </a:cubicBezTo>
                  <a:cubicBezTo>
                    <a:pt x="1686" y="678"/>
                    <a:pt x="1683" y="681"/>
                    <a:pt x="1680" y="685"/>
                  </a:cubicBezTo>
                  <a:cubicBezTo>
                    <a:pt x="1684" y="689"/>
                    <a:pt x="1688" y="693"/>
                    <a:pt x="1693" y="697"/>
                  </a:cubicBezTo>
                  <a:cubicBezTo>
                    <a:pt x="1696" y="694"/>
                    <a:pt x="1699" y="690"/>
                    <a:pt x="1703" y="687"/>
                  </a:cubicBezTo>
                  <a:close/>
                  <a:moveTo>
                    <a:pt x="219" y="1267"/>
                  </a:moveTo>
                  <a:cubicBezTo>
                    <a:pt x="224" y="1268"/>
                    <a:pt x="230" y="1268"/>
                    <a:pt x="236" y="1269"/>
                  </a:cubicBezTo>
                  <a:cubicBezTo>
                    <a:pt x="237" y="1264"/>
                    <a:pt x="237" y="1260"/>
                    <a:pt x="238" y="1255"/>
                  </a:cubicBezTo>
                  <a:cubicBezTo>
                    <a:pt x="232" y="1255"/>
                    <a:pt x="226" y="1254"/>
                    <a:pt x="220" y="1253"/>
                  </a:cubicBezTo>
                  <a:cubicBezTo>
                    <a:pt x="219" y="1258"/>
                    <a:pt x="219" y="1263"/>
                    <a:pt x="219" y="1267"/>
                  </a:cubicBezTo>
                  <a:close/>
                  <a:moveTo>
                    <a:pt x="1920" y="367"/>
                  </a:moveTo>
                  <a:cubicBezTo>
                    <a:pt x="1926" y="369"/>
                    <a:pt x="1931" y="372"/>
                    <a:pt x="1936" y="375"/>
                  </a:cubicBezTo>
                  <a:cubicBezTo>
                    <a:pt x="1938" y="372"/>
                    <a:pt x="1939" y="369"/>
                    <a:pt x="1941" y="366"/>
                  </a:cubicBezTo>
                  <a:cubicBezTo>
                    <a:pt x="1936" y="363"/>
                    <a:pt x="1930" y="360"/>
                    <a:pt x="1925" y="358"/>
                  </a:cubicBezTo>
                  <a:cubicBezTo>
                    <a:pt x="1923" y="361"/>
                    <a:pt x="1922" y="364"/>
                    <a:pt x="1920" y="367"/>
                  </a:cubicBezTo>
                  <a:close/>
                  <a:moveTo>
                    <a:pt x="506" y="1451"/>
                  </a:moveTo>
                  <a:cubicBezTo>
                    <a:pt x="508" y="1457"/>
                    <a:pt x="509" y="1463"/>
                    <a:pt x="510" y="1469"/>
                  </a:cubicBezTo>
                  <a:cubicBezTo>
                    <a:pt x="514" y="1468"/>
                    <a:pt x="518" y="1467"/>
                    <a:pt x="523" y="1466"/>
                  </a:cubicBezTo>
                  <a:cubicBezTo>
                    <a:pt x="521" y="1461"/>
                    <a:pt x="520" y="1455"/>
                    <a:pt x="519" y="1449"/>
                  </a:cubicBezTo>
                  <a:cubicBezTo>
                    <a:pt x="515" y="1450"/>
                    <a:pt x="511" y="1451"/>
                    <a:pt x="506" y="1451"/>
                  </a:cubicBezTo>
                  <a:close/>
                  <a:moveTo>
                    <a:pt x="1331" y="1026"/>
                  </a:moveTo>
                  <a:cubicBezTo>
                    <a:pt x="1327" y="1022"/>
                    <a:pt x="1323" y="1017"/>
                    <a:pt x="1319" y="1012"/>
                  </a:cubicBezTo>
                  <a:cubicBezTo>
                    <a:pt x="1315" y="1016"/>
                    <a:pt x="1311" y="1019"/>
                    <a:pt x="1307" y="1022"/>
                  </a:cubicBezTo>
                  <a:cubicBezTo>
                    <a:pt x="1310" y="1027"/>
                    <a:pt x="1314" y="1032"/>
                    <a:pt x="1318" y="1037"/>
                  </a:cubicBezTo>
                  <a:cubicBezTo>
                    <a:pt x="1322" y="1033"/>
                    <a:pt x="1326" y="1030"/>
                    <a:pt x="1331" y="1026"/>
                  </a:cubicBezTo>
                  <a:close/>
                  <a:moveTo>
                    <a:pt x="547" y="232"/>
                  </a:moveTo>
                  <a:cubicBezTo>
                    <a:pt x="544" y="232"/>
                    <a:pt x="540" y="232"/>
                    <a:pt x="536" y="231"/>
                  </a:cubicBezTo>
                  <a:cubicBezTo>
                    <a:pt x="536" y="237"/>
                    <a:pt x="536" y="243"/>
                    <a:pt x="536" y="249"/>
                  </a:cubicBezTo>
                  <a:cubicBezTo>
                    <a:pt x="539" y="249"/>
                    <a:pt x="543" y="249"/>
                    <a:pt x="546" y="250"/>
                  </a:cubicBezTo>
                  <a:cubicBezTo>
                    <a:pt x="547" y="244"/>
                    <a:pt x="547" y="238"/>
                    <a:pt x="547" y="232"/>
                  </a:cubicBezTo>
                  <a:close/>
                  <a:moveTo>
                    <a:pt x="969" y="1072"/>
                  </a:moveTo>
                  <a:cubicBezTo>
                    <a:pt x="971" y="1075"/>
                    <a:pt x="972" y="1078"/>
                    <a:pt x="974" y="1081"/>
                  </a:cubicBezTo>
                  <a:cubicBezTo>
                    <a:pt x="976" y="1079"/>
                    <a:pt x="979" y="1078"/>
                    <a:pt x="982" y="1076"/>
                  </a:cubicBezTo>
                  <a:cubicBezTo>
                    <a:pt x="980" y="1072"/>
                    <a:pt x="978" y="1069"/>
                    <a:pt x="977" y="1065"/>
                  </a:cubicBezTo>
                  <a:cubicBezTo>
                    <a:pt x="974" y="1066"/>
                    <a:pt x="972" y="1068"/>
                    <a:pt x="970" y="1069"/>
                  </a:cubicBezTo>
                  <a:cubicBezTo>
                    <a:pt x="971" y="1066"/>
                    <a:pt x="972" y="1062"/>
                    <a:pt x="973" y="1059"/>
                  </a:cubicBezTo>
                  <a:cubicBezTo>
                    <a:pt x="968" y="1057"/>
                    <a:pt x="962" y="1056"/>
                    <a:pt x="957" y="1054"/>
                  </a:cubicBezTo>
                  <a:cubicBezTo>
                    <a:pt x="955" y="1060"/>
                    <a:pt x="954" y="1066"/>
                    <a:pt x="952" y="1071"/>
                  </a:cubicBezTo>
                  <a:cubicBezTo>
                    <a:pt x="957" y="1073"/>
                    <a:pt x="963" y="1074"/>
                    <a:pt x="968" y="1076"/>
                  </a:cubicBezTo>
                  <a:cubicBezTo>
                    <a:pt x="968" y="1075"/>
                    <a:pt x="969" y="1073"/>
                    <a:pt x="969" y="1072"/>
                  </a:cubicBezTo>
                  <a:close/>
                  <a:moveTo>
                    <a:pt x="139" y="667"/>
                  </a:moveTo>
                  <a:cubicBezTo>
                    <a:pt x="135" y="672"/>
                    <a:pt x="132" y="676"/>
                    <a:pt x="128" y="681"/>
                  </a:cubicBezTo>
                  <a:cubicBezTo>
                    <a:pt x="130" y="683"/>
                    <a:pt x="133" y="685"/>
                    <a:pt x="136" y="688"/>
                  </a:cubicBezTo>
                  <a:cubicBezTo>
                    <a:pt x="139" y="683"/>
                    <a:pt x="143" y="678"/>
                    <a:pt x="147" y="674"/>
                  </a:cubicBezTo>
                  <a:cubicBezTo>
                    <a:pt x="144" y="672"/>
                    <a:pt x="142" y="670"/>
                    <a:pt x="139" y="667"/>
                  </a:cubicBezTo>
                  <a:close/>
                  <a:moveTo>
                    <a:pt x="1854" y="1159"/>
                  </a:moveTo>
                  <a:cubicBezTo>
                    <a:pt x="1855" y="1165"/>
                    <a:pt x="1857" y="1171"/>
                    <a:pt x="1858" y="1177"/>
                  </a:cubicBezTo>
                  <a:cubicBezTo>
                    <a:pt x="1862" y="1176"/>
                    <a:pt x="1866" y="1175"/>
                    <a:pt x="1870" y="1174"/>
                  </a:cubicBezTo>
                  <a:cubicBezTo>
                    <a:pt x="1869" y="1168"/>
                    <a:pt x="1868" y="1163"/>
                    <a:pt x="1866" y="1157"/>
                  </a:cubicBezTo>
                  <a:cubicBezTo>
                    <a:pt x="1862" y="1158"/>
                    <a:pt x="1858" y="1159"/>
                    <a:pt x="1854" y="1159"/>
                  </a:cubicBezTo>
                  <a:close/>
                  <a:moveTo>
                    <a:pt x="118" y="343"/>
                  </a:moveTo>
                  <a:cubicBezTo>
                    <a:pt x="115" y="338"/>
                    <a:pt x="112" y="333"/>
                    <a:pt x="109" y="327"/>
                  </a:cubicBezTo>
                  <a:cubicBezTo>
                    <a:pt x="104" y="330"/>
                    <a:pt x="100" y="333"/>
                    <a:pt x="96" y="335"/>
                  </a:cubicBezTo>
                  <a:cubicBezTo>
                    <a:pt x="99" y="340"/>
                    <a:pt x="102" y="345"/>
                    <a:pt x="106" y="350"/>
                  </a:cubicBezTo>
                  <a:cubicBezTo>
                    <a:pt x="110" y="348"/>
                    <a:pt x="114" y="345"/>
                    <a:pt x="118" y="343"/>
                  </a:cubicBezTo>
                  <a:close/>
                  <a:moveTo>
                    <a:pt x="1400" y="1172"/>
                  </a:moveTo>
                  <a:cubicBezTo>
                    <a:pt x="1404" y="1173"/>
                    <a:pt x="1409" y="1174"/>
                    <a:pt x="1413" y="1174"/>
                  </a:cubicBezTo>
                  <a:cubicBezTo>
                    <a:pt x="1414" y="1168"/>
                    <a:pt x="1415" y="1163"/>
                    <a:pt x="1416" y="1157"/>
                  </a:cubicBezTo>
                  <a:cubicBezTo>
                    <a:pt x="1411" y="1156"/>
                    <a:pt x="1407" y="1155"/>
                    <a:pt x="1403" y="1155"/>
                  </a:cubicBezTo>
                  <a:cubicBezTo>
                    <a:pt x="1402" y="1161"/>
                    <a:pt x="1401" y="1167"/>
                    <a:pt x="1400" y="1172"/>
                  </a:cubicBezTo>
                  <a:close/>
                  <a:moveTo>
                    <a:pt x="498" y="882"/>
                  </a:moveTo>
                  <a:cubicBezTo>
                    <a:pt x="494" y="880"/>
                    <a:pt x="489" y="878"/>
                    <a:pt x="485" y="876"/>
                  </a:cubicBezTo>
                  <a:cubicBezTo>
                    <a:pt x="482" y="882"/>
                    <a:pt x="480" y="887"/>
                    <a:pt x="477" y="892"/>
                  </a:cubicBezTo>
                  <a:cubicBezTo>
                    <a:pt x="482" y="894"/>
                    <a:pt x="486" y="897"/>
                    <a:pt x="491" y="899"/>
                  </a:cubicBezTo>
                  <a:cubicBezTo>
                    <a:pt x="493" y="893"/>
                    <a:pt x="496" y="888"/>
                    <a:pt x="498" y="882"/>
                  </a:cubicBezTo>
                  <a:close/>
                  <a:moveTo>
                    <a:pt x="2013" y="872"/>
                  </a:moveTo>
                  <a:cubicBezTo>
                    <a:pt x="2018" y="869"/>
                    <a:pt x="2023" y="866"/>
                    <a:pt x="2028" y="863"/>
                  </a:cubicBezTo>
                  <a:cubicBezTo>
                    <a:pt x="2026" y="859"/>
                    <a:pt x="2023" y="855"/>
                    <a:pt x="2020" y="851"/>
                  </a:cubicBezTo>
                  <a:cubicBezTo>
                    <a:pt x="2015" y="854"/>
                    <a:pt x="2010" y="857"/>
                    <a:pt x="2005" y="860"/>
                  </a:cubicBezTo>
                  <a:cubicBezTo>
                    <a:pt x="2008" y="864"/>
                    <a:pt x="2010" y="868"/>
                    <a:pt x="2013" y="872"/>
                  </a:cubicBezTo>
                  <a:close/>
                  <a:moveTo>
                    <a:pt x="336" y="267"/>
                  </a:moveTo>
                  <a:cubicBezTo>
                    <a:pt x="335" y="262"/>
                    <a:pt x="334" y="256"/>
                    <a:pt x="333" y="250"/>
                  </a:cubicBezTo>
                  <a:cubicBezTo>
                    <a:pt x="328" y="251"/>
                    <a:pt x="323" y="252"/>
                    <a:pt x="318" y="253"/>
                  </a:cubicBezTo>
                  <a:cubicBezTo>
                    <a:pt x="319" y="259"/>
                    <a:pt x="320" y="265"/>
                    <a:pt x="321" y="270"/>
                  </a:cubicBezTo>
                  <a:cubicBezTo>
                    <a:pt x="326" y="269"/>
                    <a:pt x="331" y="268"/>
                    <a:pt x="336" y="267"/>
                  </a:cubicBezTo>
                  <a:close/>
                  <a:moveTo>
                    <a:pt x="301" y="780"/>
                  </a:moveTo>
                  <a:cubicBezTo>
                    <a:pt x="297" y="777"/>
                    <a:pt x="293" y="775"/>
                    <a:pt x="290" y="773"/>
                  </a:cubicBezTo>
                  <a:cubicBezTo>
                    <a:pt x="287" y="778"/>
                    <a:pt x="284" y="783"/>
                    <a:pt x="280" y="788"/>
                  </a:cubicBezTo>
                  <a:cubicBezTo>
                    <a:pt x="284" y="791"/>
                    <a:pt x="288" y="793"/>
                    <a:pt x="292" y="795"/>
                  </a:cubicBezTo>
                  <a:cubicBezTo>
                    <a:pt x="295" y="790"/>
                    <a:pt x="298" y="785"/>
                    <a:pt x="301" y="780"/>
                  </a:cubicBezTo>
                  <a:close/>
                  <a:moveTo>
                    <a:pt x="2030" y="1071"/>
                  </a:moveTo>
                  <a:cubicBezTo>
                    <a:pt x="2035" y="1074"/>
                    <a:pt x="2040" y="1078"/>
                    <a:pt x="2045" y="1081"/>
                  </a:cubicBezTo>
                  <a:cubicBezTo>
                    <a:pt x="2048" y="1077"/>
                    <a:pt x="2050" y="1073"/>
                    <a:pt x="2053" y="1068"/>
                  </a:cubicBezTo>
                  <a:cubicBezTo>
                    <a:pt x="2048" y="1065"/>
                    <a:pt x="2043" y="1063"/>
                    <a:pt x="2037" y="1060"/>
                  </a:cubicBezTo>
                  <a:cubicBezTo>
                    <a:pt x="2035" y="1064"/>
                    <a:pt x="2033" y="1067"/>
                    <a:pt x="2030" y="1071"/>
                  </a:cubicBezTo>
                  <a:close/>
                  <a:moveTo>
                    <a:pt x="22" y="510"/>
                  </a:moveTo>
                  <a:cubicBezTo>
                    <a:pt x="16" y="512"/>
                    <a:pt x="11" y="513"/>
                    <a:pt x="5" y="515"/>
                  </a:cubicBezTo>
                  <a:cubicBezTo>
                    <a:pt x="6" y="520"/>
                    <a:pt x="8" y="525"/>
                    <a:pt x="9" y="530"/>
                  </a:cubicBezTo>
                  <a:cubicBezTo>
                    <a:pt x="15" y="528"/>
                    <a:pt x="21" y="526"/>
                    <a:pt x="26" y="524"/>
                  </a:cubicBezTo>
                  <a:cubicBezTo>
                    <a:pt x="25" y="519"/>
                    <a:pt x="23" y="515"/>
                    <a:pt x="22" y="510"/>
                  </a:cubicBezTo>
                  <a:close/>
                  <a:moveTo>
                    <a:pt x="1631" y="1193"/>
                  </a:moveTo>
                  <a:cubicBezTo>
                    <a:pt x="1636" y="1193"/>
                    <a:pt x="1642" y="1193"/>
                    <a:pt x="1647" y="1193"/>
                  </a:cubicBezTo>
                  <a:cubicBezTo>
                    <a:pt x="1647" y="1188"/>
                    <a:pt x="1647" y="1182"/>
                    <a:pt x="1647" y="1176"/>
                  </a:cubicBezTo>
                  <a:cubicBezTo>
                    <a:pt x="1642" y="1176"/>
                    <a:pt x="1637" y="1176"/>
                    <a:pt x="1632" y="1175"/>
                  </a:cubicBezTo>
                  <a:cubicBezTo>
                    <a:pt x="1632" y="1181"/>
                    <a:pt x="1631" y="1187"/>
                    <a:pt x="1631" y="1193"/>
                  </a:cubicBezTo>
                  <a:close/>
                  <a:moveTo>
                    <a:pt x="727" y="977"/>
                  </a:moveTo>
                  <a:cubicBezTo>
                    <a:pt x="722" y="975"/>
                    <a:pt x="717" y="974"/>
                    <a:pt x="712" y="972"/>
                  </a:cubicBezTo>
                  <a:cubicBezTo>
                    <a:pt x="710" y="977"/>
                    <a:pt x="708" y="983"/>
                    <a:pt x="706" y="988"/>
                  </a:cubicBezTo>
                  <a:cubicBezTo>
                    <a:pt x="711" y="990"/>
                    <a:pt x="716" y="992"/>
                    <a:pt x="720" y="994"/>
                  </a:cubicBezTo>
                  <a:cubicBezTo>
                    <a:pt x="723" y="988"/>
                    <a:pt x="725" y="983"/>
                    <a:pt x="727" y="977"/>
                  </a:cubicBezTo>
                  <a:close/>
                  <a:moveTo>
                    <a:pt x="1853" y="701"/>
                  </a:moveTo>
                  <a:cubicBezTo>
                    <a:pt x="1857" y="703"/>
                    <a:pt x="1860" y="706"/>
                    <a:pt x="1864" y="709"/>
                  </a:cubicBezTo>
                  <a:cubicBezTo>
                    <a:pt x="1868" y="704"/>
                    <a:pt x="1871" y="700"/>
                    <a:pt x="1875" y="695"/>
                  </a:cubicBezTo>
                  <a:cubicBezTo>
                    <a:pt x="1871" y="692"/>
                    <a:pt x="1867" y="689"/>
                    <a:pt x="1864" y="686"/>
                  </a:cubicBezTo>
                  <a:cubicBezTo>
                    <a:pt x="1860" y="691"/>
                    <a:pt x="1857" y="696"/>
                    <a:pt x="1853" y="701"/>
                  </a:cubicBezTo>
                  <a:close/>
                  <a:moveTo>
                    <a:pt x="513" y="249"/>
                  </a:moveTo>
                  <a:cubicBezTo>
                    <a:pt x="517" y="249"/>
                    <a:pt x="521" y="249"/>
                    <a:pt x="525" y="249"/>
                  </a:cubicBezTo>
                  <a:cubicBezTo>
                    <a:pt x="525" y="243"/>
                    <a:pt x="525" y="237"/>
                    <a:pt x="525" y="231"/>
                  </a:cubicBezTo>
                  <a:cubicBezTo>
                    <a:pt x="521" y="231"/>
                    <a:pt x="517" y="231"/>
                    <a:pt x="513" y="231"/>
                  </a:cubicBezTo>
                  <a:cubicBezTo>
                    <a:pt x="513" y="237"/>
                    <a:pt x="513" y="243"/>
                    <a:pt x="513" y="249"/>
                  </a:cubicBezTo>
                  <a:close/>
                  <a:moveTo>
                    <a:pt x="997" y="1084"/>
                  </a:moveTo>
                  <a:cubicBezTo>
                    <a:pt x="998" y="1079"/>
                    <a:pt x="1000" y="1073"/>
                    <a:pt x="1001" y="1067"/>
                  </a:cubicBezTo>
                  <a:cubicBezTo>
                    <a:pt x="1000" y="1067"/>
                    <a:pt x="999" y="1066"/>
                    <a:pt x="998" y="1066"/>
                  </a:cubicBezTo>
                  <a:cubicBezTo>
                    <a:pt x="998" y="1066"/>
                    <a:pt x="998" y="1066"/>
                    <a:pt x="999" y="1065"/>
                  </a:cubicBezTo>
                  <a:cubicBezTo>
                    <a:pt x="997" y="1062"/>
                    <a:pt x="995" y="1058"/>
                    <a:pt x="993" y="1054"/>
                  </a:cubicBezTo>
                  <a:cubicBezTo>
                    <a:pt x="991" y="1056"/>
                    <a:pt x="988" y="1058"/>
                    <a:pt x="985" y="1060"/>
                  </a:cubicBezTo>
                  <a:cubicBezTo>
                    <a:pt x="986" y="1061"/>
                    <a:pt x="986" y="1063"/>
                    <a:pt x="987" y="1064"/>
                  </a:cubicBezTo>
                  <a:cubicBezTo>
                    <a:pt x="986" y="1070"/>
                    <a:pt x="984" y="1075"/>
                    <a:pt x="983" y="1080"/>
                  </a:cubicBezTo>
                  <a:cubicBezTo>
                    <a:pt x="987" y="1082"/>
                    <a:pt x="992" y="1083"/>
                    <a:pt x="997" y="1084"/>
                  </a:cubicBezTo>
                  <a:close/>
                  <a:moveTo>
                    <a:pt x="155" y="680"/>
                  </a:moveTo>
                  <a:cubicBezTo>
                    <a:pt x="151" y="685"/>
                    <a:pt x="148" y="690"/>
                    <a:pt x="144" y="694"/>
                  </a:cubicBezTo>
                  <a:cubicBezTo>
                    <a:pt x="147" y="697"/>
                    <a:pt x="150" y="699"/>
                    <a:pt x="152" y="701"/>
                  </a:cubicBezTo>
                  <a:cubicBezTo>
                    <a:pt x="156" y="696"/>
                    <a:pt x="160" y="692"/>
                    <a:pt x="163" y="687"/>
                  </a:cubicBezTo>
                  <a:cubicBezTo>
                    <a:pt x="161" y="685"/>
                    <a:pt x="158" y="683"/>
                    <a:pt x="155" y="680"/>
                  </a:cubicBezTo>
                  <a:close/>
                  <a:moveTo>
                    <a:pt x="1878" y="1154"/>
                  </a:moveTo>
                  <a:cubicBezTo>
                    <a:pt x="1879" y="1160"/>
                    <a:pt x="1881" y="1166"/>
                    <a:pt x="1882" y="1171"/>
                  </a:cubicBezTo>
                  <a:cubicBezTo>
                    <a:pt x="1886" y="1170"/>
                    <a:pt x="1890" y="1169"/>
                    <a:pt x="1894" y="1168"/>
                  </a:cubicBezTo>
                  <a:cubicBezTo>
                    <a:pt x="1893" y="1163"/>
                    <a:pt x="1891" y="1157"/>
                    <a:pt x="1889" y="1151"/>
                  </a:cubicBezTo>
                  <a:cubicBezTo>
                    <a:pt x="1886" y="1152"/>
                    <a:pt x="1882" y="1153"/>
                    <a:pt x="1878" y="1154"/>
                  </a:cubicBezTo>
                  <a:close/>
                  <a:moveTo>
                    <a:pt x="94" y="358"/>
                  </a:moveTo>
                  <a:cubicBezTo>
                    <a:pt x="91" y="353"/>
                    <a:pt x="87" y="348"/>
                    <a:pt x="84" y="343"/>
                  </a:cubicBezTo>
                  <a:cubicBezTo>
                    <a:pt x="80" y="346"/>
                    <a:pt x="76" y="349"/>
                    <a:pt x="72" y="352"/>
                  </a:cubicBezTo>
                  <a:cubicBezTo>
                    <a:pt x="76" y="356"/>
                    <a:pt x="80" y="361"/>
                    <a:pt x="83" y="366"/>
                  </a:cubicBezTo>
                  <a:cubicBezTo>
                    <a:pt x="87" y="363"/>
                    <a:pt x="91" y="360"/>
                    <a:pt x="94" y="358"/>
                  </a:cubicBezTo>
                  <a:close/>
                  <a:moveTo>
                    <a:pt x="1427" y="1176"/>
                  </a:moveTo>
                  <a:cubicBezTo>
                    <a:pt x="1431" y="1177"/>
                    <a:pt x="1436" y="1177"/>
                    <a:pt x="1440" y="1178"/>
                  </a:cubicBezTo>
                  <a:cubicBezTo>
                    <a:pt x="1441" y="1172"/>
                    <a:pt x="1441" y="1166"/>
                    <a:pt x="1442" y="1160"/>
                  </a:cubicBezTo>
                  <a:cubicBezTo>
                    <a:pt x="1438" y="1160"/>
                    <a:pt x="1433" y="1159"/>
                    <a:pt x="1429" y="1158"/>
                  </a:cubicBezTo>
                  <a:cubicBezTo>
                    <a:pt x="1428" y="1164"/>
                    <a:pt x="1427" y="1170"/>
                    <a:pt x="1427" y="1176"/>
                  </a:cubicBezTo>
                  <a:close/>
                  <a:moveTo>
                    <a:pt x="525" y="895"/>
                  </a:moveTo>
                  <a:cubicBezTo>
                    <a:pt x="521" y="893"/>
                    <a:pt x="516" y="891"/>
                    <a:pt x="512" y="889"/>
                  </a:cubicBezTo>
                  <a:cubicBezTo>
                    <a:pt x="509" y="894"/>
                    <a:pt x="507" y="899"/>
                    <a:pt x="504" y="905"/>
                  </a:cubicBezTo>
                  <a:cubicBezTo>
                    <a:pt x="509" y="907"/>
                    <a:pt x="513" y="909"/>
                    <a:pt x="518" y="911"/>
                  </a:cubicBezTo>
                  <a:cubicBezTo>
                    <a:pt x="520" y="906"/>
                    <a:pt x="523" y="900"/>
                    <a:pt x="525" y="895"/>
                  </a:cubicBezTo>
                  <a:close/>
                  <a:moveTo>
                    <a:pt x="2012" y="838"/>
                  </a:moveTo>
                  <a:cubicBezTo>
                    <a:pt x="2011" y="837"/>
                    <a:pt x="2010" y="836"/>
                    <a:pt x="2009" y="834"/>
                  </a:cubicBezTo>
                  <a:cubicBezTo>
                    <a:pt x="2008" y="832"/>
                    <a:pt x="2006" y="829"/>
                    <a:pt x="2004" y="827"/>
                  </a:cubicBezTo>
                  <a:cubicBezTo>
                    <a:pt x="1999" y="830"/>
                    <a:pt x="1994" y="834"/>
                    <a:pt x="1990" y="837"/>
                  </a:cubicBezTo>
                  <a:cubicBezTo>
                    <a:pt x="1991" y="840"/>
                    <a:pt x="1993" y="842"/>
                    <a:pt x="1995" y="844"/>
                  </a:cubicBezTo>
                  <a:cubicBezTo>
                    <a:pt x="1996" y="846"/>
                    <a:pt x="1997" y="847"/>
                    <a:pt x="1998" y="848"/>
                  </a:cubicBezTo>
                  <a:cubicBezTo>
                    <a:pt x="2002" y="845"/>
                    <a:pt x="2007" y="842"/>
                    <a:pt x="2012" y="838"/>
                  </a:cubicBezTo>
                  <a:close/>
                  <a:moveTo>
                    <a:pt x="307" y="273"/>
                  </a:moveTo>
                  <a:cubicBezTo>
                    <a:pt x="305" y="268"/>
                    <a:pt x="304" y="262"/>
                    <a:pt x="303" y="256"/>
                  </a:cubicBezTo>
                  <a:cubicBezTo>
                    <a:pt x="298" y="257"/>
                    <a:pt x="293" y="258"/>
                    <a:pt x="288" y="260"/>
                  </a:cubicBezTo>
                  <a:cubicBezTo>
                    <a:pt x="289" y="265"/>
                    <a:pt x="291" y="271"/>
                    <a:pt x="292" y="277"/>
                  </a:cubicBezTo>
                  <a:cubicBezTo>
                    <a:pt x="297" y="276"/>
                    <a:pt x="302" y="275"/>
                    <a:pt x="307" y="273"/>
                  </a:cubicBezTo>
                  <a:close/>
                  <a:moveTo>
                    <a:pt x="1225" y="1123"/>
                  </a:moveTo>
                  <a:cubicBezTo>
                    <a:pt x="1221" y="1122"/>
                    <a:pt x="1216" y="1121"/>
                    <a:pt x="1211" y="1120"/>
                  </a:cubicBezTo>
                  <a:cubicBezTo>
                    <a:pt x="1210" y="1126"/>
                    <a:pt x="1209" y="1132"/>
                    <a:pt x="1208" y="1137"/>
                  </a:cubicBezTo>
                  <a:cubicBezTo>
                    <a:pt x="1212" y="1138"/>
                    <a:pt x="1217" y="1139"/>
                    <a:pt x="1222" y="1140"/>
                  </a:cubicBezTo>
                  <a:cubicBezTo>
                    <a:pt x="1223" y="1134"/>
                    <a:pt x="1224" y="1129"/>
                    <a:pt x="1225" y="1123"/>
                  </a:cubicBezTo>
                  <a:close/>
                  <a:moveTo>
                    <a:pt x="314" y="808"/>
                  </a:moveTo>
                  <a:cubicBezTo>
                    <a:pt x="317" y="803"/>
                    <a:pt x="320" y="798"/>
                    <a:pt x="323" y="793"/>
                  </a:cubicBezTo>
                  <a:cubicBezTo>
                    <a:pt x="319" y="791"/>
                    <a:pt x="316" y="788"/>
                    <a:pt x="312" y="786"/>
                  </a:cubicBezTo>
                  <a:cubicBezTo>
                    <a:pt x="309" y="791"/>
                    <a:pt x="306" y="796"/>
                    <a:pt x="303" y="802"/>
                  </a:cubicBezTo>
                  <a:cubicBezTo>
                    <a:pt x="307" y="804"/>
                    <a:pt x="310" y="806"/>
                    <a:pt x="314" y="808"/>
                  </a:cubicBezTo>
                  <a:close/>
                  <a:moveTo>
                    <a:pt x="2043" y="1048"/>
                  </a:moveTo>
                  <a:cubicBezTo>
                    <a:pt x="2049" y="1050"/>
                    <a:pt x="2054" y="1053"/>
                    <a:pt x="2060" y="1055"/>
                  </a:cubicBezTo>
                  <a:cubicBezTo>
                    <a:pt x="2061" y="1051"/>
                    <a:pt x="2063" y="1046"/>
                    <a:pt x="2065" y="1041"/>
                  </a:cubicBezTo>
                  <a:cubicBezTo>
                    <a:pt x="2059" y="1040"/>
                    <a:pt x="2053" y="1038"/>
                    <a:pt x="2048" y="1036"/>
                  </a:cubicBezTo>
                  <a:cubicBezTo>
                    <a:pt x="2046" y="1040"/>
                    <a:pt x="2045" y="1044"/>
                    <a:pt x="2043" y="1048"/>
                  </a:cubicBezTo>
                  <a:close/>
                  <a:moveTo>
                    <a:pt x="31" y="537"/>
                  </a:moveTo>
                  <a:cubicBezTo>
                    <a:pt x="26" y="539"/>
                    <a:pt x="20" y="542"/>
                    <a:pt x="15" y="544"/>
                  </a:cubicBezTo>
                  <a:cubicBezTo>
                    <a:pt x="17" y="548"/>
                    <a:pt x="18" y="551"/>
                    <a:pt x="20" y="555"/>
                  </a:cubicBezTo>
                  <a:cubicBezTo>
                    <a:pt x="26" y="552"/>
                    <a:pt x="31" y="550"/>
                    <a:pt x="36" y="547"/>
                  </a:cubicBezTo>
                  <a:cubicBezTo>
                    <a:pt x="34" y="544"/>
                    <a:pt x="33" y="540"/>
                    <a:pt x="31" y="537"/>
                  </a:cubicBezTo>
                  <a:close/>
                  <a:moveTo>
                    <a:pt x="1662" y="1176"/>
                  </a:moveTo>
                  <a:cubicBezTo>
                    <a:pt x="1662" y="1182"/>
                    <a:pt x="1662" y="1188"/>
                    <a:pt x="1662" y="1194"/>
                  </a:cubicBezTo>
                  <a:cubicBezTo>
                    <a:pt x="1667" y="1194"/>
                    <a:pt x="1672" y="1194"/>
                    <a:pt x="1677" y="1194"/>
                  </a:cubicBezTo>
                  <a:cubicBezTo>
                    <a:pt x="1677" y="1188"/>
                    <a:pt x="1677" y="1182"/>
                    <a:pt x="1677" y="1176"/>
                  </a:cubicBezTo>
                  <a:cubicBezTo>
                    <a:pt x="1672" y="1176"/>
                    <a:pt x="1667" y="1176"/>
                    <a:pt x="1662" y="1176"/>
                  </a:cubicBezTo>
                  <a:close/>
                  <a:moveTo>
                    <a:pt x="757" y="988"/>
                  </a:moveTo>
                  <a:cubicBezTo>
                    <a:pt x="752" y="986"/>
                    <a:pt x="747" y="985"/>
                    <a:pt x="742" y="983"/>
                  </a:cubicBezTo>
                  <a:cubicBezTo>
                    <a:pt x="740" y="988"/>
                    <a:pt x="738" y="994"/>
                    <a:pt x="736" y="999"/>
                  </a:cubicBezTo>
                  <a:cubicBezTo>
                    <a:pt x="741" y="1001"/>
                    <a:pt x="746" y="1003"/>
                    <a:pt x="751" y="1005"/>
                  </a:cubicBezTo>
                  <a:cubicBezTo>
                    <a:pt x="753" y="999"/>
                    <a:pt x="755" y="994"/>
                    <a:pt x="757" y="988"/>
                  </a:cubicBezTo>
                  <a:close/>
                  <a:moveTo>
                    <a:pt x="1829" y="683"/>
                  </a:moveTo>
                  <a:cubicBezTo>
                    <a:pt x="1833" y="686"/>
                    <a:pt x="1838" y="689"/>
                    <a:pt x="1842" y="693"/>
                  </a:cubicBezTo>
                  <a:cubicBezTo>
                    <a:pt x="1845" y="688"/>
                    <a:pt x="1849" y="683"/>
                    <a:pt x="1852" y="678"/>
                  </a:cubicBezTo>
                  <a:cubicBezTo>
                    <a:pt x="1848" y="675"/>
                    <a:pt x="1843" y="672"/>
                    <a:pt x="1839" y="669"/>
                  </a:cubicBezTo>
                  <a:cubicBezTo>
                    <a:pt x="1836" y="674"/>
                    <a:pt x="1832" y="679"/>
                    <a:pt x="1829" y="683"/>
                  </a:cubicBezTo>
                  <a:close/>
                  <a:moveTo>
                    <a:pt x="1029" y="1075"/>
                  </a:moveTo>
                  <a:cubicBezTo>
                    <a:pt x="1025" y="1074"/>
                    <a:pt x="1020" y="1072"/>
                    <a:pt x="1015" y="1071"/>
                  </a:cubicBezTo>
                  <a:cubicBezTo>
                    <a:pt x="1014" y="1077"/>
                    <a:pt x="1012" y="1083"/>
                    <a:pt x="1011" y="1088"/>
                  </a:cubicBezTo>
                  <a:cubicBezTo>
                    <a:pt x="1015" y="1090"/>
                    <a:pt x="1020" y="1091"/>
                    <a:pt x="1025" y="1092"/>
                  </a:cubicBezTo>
                  <a:cubicBezTo>
                    <a:pt x="1026" y="1086"/>
                    <a:pt x="1028" y="1081"/>
                    <a:pt x="1029" y="1075"/>
                  </a:cubicBezTo>
                  <a:close/>
                  <a:moveTo>
                    <a:pt x="172" y="694"/>
                  </a:moveTo>
                  <a:cubicBezTo>
                    <a:pt x="168" y="698"/>
                    <a:pt x="165" y="703"/>
                    <a:pt x="161" y="708"/>
                  </a:cubicBezTo>
                  <a:cubicBezTo>
                    <a:pt x="164" y="710"/>
                    <a:pt x="167" y="712"/>
                    <a:pt x="170" y="714"/>
                  </a:cubicBezTo>
                  <a:cubicBezTo>
                    <a:pt x="173" y="710"/>
                    <a:pt x="177" y="705"/>
                    <a:pt x="180" y="700"/>
                  </a:cubicBezTo>
                  <a:cubicBezTo>
                    <a:pt x="178" y="698"/>
                    <a:pt x="175" y="696"/>
                    <a:pt x="172" y="694"/>
                  </a:cubicBezTo>
                  <a:close/>
                  <a:moveTo>
                    <a:pt x="1901" y="1148"/>
                  </a:moveTo>
                  <a:cubicBezTo>
                    <a:pt x="1902" y="1154"/>
                    <a:pt x="1904" y="1159"/>
                    <a:pt x="1906" y="1165"/>
                  </a:cubicBezTo>
                  <a:cubicBezTo>
                    <a:pt x="1909" y="1164"/>
                    <a:pt x="1913" y="1163"/>
                    <a:pt x="1917" y="1162"/>
                  </a:cubicBezTo>
                  <a:cubicBezTo>
                    <a:pt x="1915" y="1156"/>
                    <a:pt x="1913" y="1150"/>
                    <a:pt x="1912" y="1145"/>
                  </a:cubicBezTo>
                  <a:cubicBezTo>
                    <a:pt x="1908" y="1146"/>
                    <a:pt x="1904" y="1147"/>
                    <a:pt x="1901" y="1148"/>
                  </a:cubicBezTo>
                  <a:close/>
                  <a:moveTo>
                    <a:pt x="73" y="374"/>
                  </a:moveTo>
                  <a:cubicBezTo>
                    <a:pt x="69" y="370"/>
                    <a:pt x="66" y="365"/>
                    <a:pt x="62" y="361"/>
                  </a:cubicBezTo>
                  <a:cubicBezTo>
                    <a:pt x="58" y="364"/>
                    <a:pt x="55" y="367"/>
                    <a:pt x="52" y="370"/>
                  </a:cubicBezTo>
                  <a:cubicBezTo>
                    <a:pt x="56" y="374"/>
                    <a:pt x="60" y="378"/>
                    <a:pt x="64" y="383"/>
                  </a:cubicBezTo>
                  <a:cubicBezTo>
                    <a:pt x="67" y="380"/>
                    <a:pt x="70" y="377"/>
                    <a:pt x="73" y="374"/>
                  </a:cubicBezTo>
                  <a:close/>
                  <a:moveTo>
                    <a:pt x="1453" y="1179"/>
                  </a:moveTo>
                  <a:cubicBezTo>
                    <a:pt x="1457" y="1180"/>
                    <a:pt x="1462" y="1181"/>
                    <a:pt x="1466" y="1181"/>
                  </a:cubicBezTo>
                  <a:cubicBezTo>
                    <a:pt x="1467" y="1175"/>
                    <a:pt x="1468" y="1169"/>
                    <a:pt x="1468" y="1163"/>
                  </a:cubicBezTo>
                  <a:cubicBezTo>
                    <a:pt x="1464" y="1163"/>
                    <a:pt x="1460" y="1162"/>
                    <a:pt x="1455" y="1162"/>
                  </a:cubicBezTo>
                  <a:cubicBezTo>
                    <a:pt x="1455" y="1168"/>
                    <a:pt x="1454" y="1174"/>
                    <a:pt x="1453" y="1179"/>
                  </a:cubicBezTo>
                  <a:close/>
                  <a:moveTo>
                    <a:pt x="532" y="917"/>
                  </a:moveTo>
                  <a:cubicBezTo>
                    <a:pt x="536" y="919"/>
                    <a:pt x="541" y="921"/>
                    <a:pt x="546" y="923"/>
                  </a:cubicBezTo>
                  <a:cubicBezTo>
                    <a:pt x="548" y="918"/>
                    <a:pt x="550" y="912"/>
                    <a:pt x="553" y="907"/>
                  </a:cubicBezTo>
                  <a:cubicBezTo>
                    <a:pt x="548" y="905"/>
                    <a:pt x="544" y="903"/>
                    <a:pt x="539" y="901"/>
                  </a:cubicBezTo>
                  <a:cubicBezTo>
                    <a:pt x="537" y="906"/>
                    <a:pt x="534" y="912"/>
                    <a:pt x="532" y="917"/>
                  </a:cubicBezTo>
                  <a:close/>
                  <a:moveTo>
                    <a:pt x="1982" y="826"/>
                  </a:moveTo>
                  <a:cubicBezTo>
                    <a:pt x="1986" y="823"/>
                    <a:pt x="1991" y="819"/>
                    <a:pt x="1996" y="816"/>
                  </a:cubicBezTo>
                  <a:cubicBezTo>
                    <a:pt x="1993" y="812"/>
                    <a:pt x="1990" y="808"/>
                    <a:pt x="1987" y="805"/>
                  </a:cubicBezTo>
                  <a:cubicBezTo>
                    <a:pt x="1982" y="808"/>
                    <a:pt x="1978" y="812"/>
                    <a:pt x="1973" y="816"/>
                  </a:cubicBezTo>
                  <a:cubicBezTo>
                    <a:pt x="1976" y="819"/>
                    <a:pt x="1979" y="823"/>
                    <a:pt x="1982" y="826"/>
                  </a:cubicBezTo>
                  <a:close/>
                  <a:moveTo>
                    <a:pt x="278" y="280"/>
                  </a:moveTo>
                  <a:cubicBezTo>
                    <a:pt x="276" y="275"/>
                    <a:pt x="275" y="269"/>
                    <a:pt x="273" y="263"/>
                  </a:cubicBezTo>
                  <a:cubicBezTo>
                    <a:pt x="268" y="265"/>
                    <a:pt x="263" y="266"/>
                    <a:pt x="259" y="267"/>
                  </a:cubicBezTo>
                  <a:cubicBezTo>
                    <a:pt x="260" y="273"/>
                    <a:pt x="262" y="279"/>
                    <a:pt x="263" y="284"/>
                  </a:cubicBezTo>
                  <a:cubicBezTo>
                    <a:pt x="268" y="283"/>
                    <a:pt x="273" y="282"/>
                    <a:pt x="278" y="280"/>
                  </a:cubicBezTo>
                  <a:close/>
                  <a:moveTo>
                    <a:pt x="1235" y="1143"/>
                  </a:moveTo>
                  <a:cubicBezTo>
                    <a:pt x="1240" y="1144"/>
                    <a:pt x="1245" y="1145"/>
                    <a:pt x="1249" y="1146"/>
                  </a:cubicBezTo>
                  <a:cubicBezTo>
                    <a:pt x="1251" y="1140"/>
                    <a:pt x="1252" y="1134"/>
                    <a:pt x="1253" y="1129"/>
                  </a:cubicBezTo>
                  <a:cubicBezTo>
                    <a:pt x="1248" y="1128"/>
                    <a:pt x="1244" y="1127"/>
                    <a:pt x="1239" y="1126"/>
                  </a:cubicBezTo>
                  <a:cubicBezTo>
                    <a:pt x="1238" y="1132"/>
                    <a:pt x="1237" y="1137"/>
                    <a:pt x="1235" y="1143"/>
                  </a:cubicBezTo>
                  <a:close/>
                  <a:moveTo>
                    <a:pt x="326" y="815"/>
                  </a:moveTo>
                  <a:cubicBezTo>
                    <a:pt x="330" y="817"/>
                    <a:pt x="334" y="819"/>
                    <a:pt x="338" y="821"/>
                  </a:cubicBezTo>
                  <a:cubicBezTo>
                    <a:pt x="341" y="816"/>
                    <a:pt x="343" y="811"/>
                    <a:pt x="346" y="806"/>
                  </a:cubicBezTo>
                  <a:cubicBezTo>
                    <a:pt x="342" y="804"/>
                    <a:pt x="339" y="801"/>
                    <a:pt x="335" y="799"/>
                  </a:cubicBezTo>
                  <a:cubicBezTo>
                    <a:pt x="332" y="804"/>
                    <a:pt x="329" y="810"/>
                    <a:pt x="326" y="815"/>
                  </a:cubicBezTo>
                  <a:close/>
                  <a:moveTo>
                    <a:pt x="2051" y="1024"/>
                  </a:moveTo>
                  <a:cubicBezTo>
                    <a:pt x="2057" y="1025"/>
                    <a:pt x="2062" y="1026"/>
                    <a:pt x="2068" y="1027"/>
                  </a:cubicBezTo>
                  <a:cubicBezTo>
                    <a:pt x="2069" y="1023"/>
                    <a:pt x="2070" y="1018"/>
                    <a:pt x="2070" y="1013"/>
                  </a:cubicBezTo>
                  <a:cubicBezTo>
                    <a:pt x="2065" y="1012"/>
                    <a:pt x="2059" y="1012"/>
                    <a:pt x="2053" y="1011"/>
                  </a:cubicBezTo>
                  <a:cubicBezTo>
                    <a:pt x="2052" y="1015"/>
                    <a:pt x="2052" y="1020"/>
                    <a:pt x="2051" y="1024"/>
                  </a:cubicBezTo>
                  <a:close/>
                  <a:moveTo>
                    <a:pt x="42" y="557"/>
                  </a:moveTo>
                  <a:cubicBezTo>
                    <a:pt x="37" y="560"/>
                    <a:pt x="31" y="563"/>
                    <a:pt x="26" y="566"/>
                  </a:cubicBezTo>
                  <a:cubicBezTo>
                    <a:pt x="28" y="570"/>
                    <a:pt x="31" y="574"/>
                    <a:pt x="33" y="577"/>
                  </a:cubicBezTo>
                  <a:cubicBezTo>
                    <a:pt x="38" y="574"/>
                    <a:pt x="43" y="571"/>
                    <a:pt x="48" y="568"/>
                  </a:cubicBezTo>
                  <a:cubicBezTo>
                    <a:pt x="46" y="564"/>
                    <a:pt x="44" y="561"/>
                    <a:pt x="42" y="557"/>
                  </a:cubicBezTo>
                  <a:close/>
                  <a:moveTo>
                    <a:pt x="1692" y="1176"/>
                  </a:moveTo>
                  <a:cubicBezTo>
                    <a:pt x="1692" y="1182"/>
                    <a:pt x="1692" y="1187"/>
                    <a:pt x="1692" y="1193"/>
                  </a:cubicBezTo>
                  <a:cubicBezTo>
                    <a:pt x="1697" y="1193"/>
                    <a:pt x="1702" y="1193"/>
                    <a:pt x="1707" y="1193"/>
                  </a:cubicBezTo>
                  <a:cubicBezTo>
                    <a:pt x="1707" y="1187"/>
                    <a:pt x="1707" y="1181"/>
                    <a:pt x="1707" y="1175"/>
                  </a:cubicBezTo>
                  <a:cubicBezTo>
                    <a:pt x="1702" y="1175"/>
                    <a:pt x="1697" y="1176"/>
                    <a:pt x="1692" y="1176"/>
                  </a:cubicBezTo>
                  <a:close/>
                  <a:moveTo>
                    <a:pt x="1803" y="667"/>
                  </a:moveTo>
                  <a:cubicBezTo>
                    <a:pt x="1807" y="669"/>
                    <a:pt x="1812" y="672"/>
                    <a:pt x="1816" y="675"/>
                  </a:cubicBezTo>
                  <a:cubicBezTo>
                    <a:pt x="1819" y="670"/>
                    <a:pt x="1822" y="665"/>
                    <a:pt x="1825" y="660"/>
                  </a:cubicBezTo>
                  <a:cubicBezTo>
                    <a:pt x="1821" y="657"/>
                    <a:pt x="1816" y="654"/>
                    <a:pt x="1812" y="651"/>
                  </a:cubicBezTo>
                  <a:cubicBezTo>
                    <a:pt x="1809" y="656"/>
                    <a:pt x="1806" y="662"/>
                    <a:pt x="1803" y="667"/>
                  </a:cubicBezTo>
                  <a:close/>
                  <a:moveTo>
                    <a:pt x="476" y="250"/>
                  </a:moveTo>
                  <a:cubicBezTo>
                    <a:pt x="476" y="244"/>
                    <a:pt x="476" y="238"/>
                    <a:pt x="475" y="232"/>
                  </a:cubicBezTo>
                  <a:cubicBezTo>
                    <a:pt x="471" y="232"/>
                    <a:pt x="466" y="233"/>
                    <a:pt x="462" y="233"/>
                  </a:cubicBezTo>
                  <a:cubicBezTo>
                    <a:pt x="462" y="239"/>
                    <a:pt x="463" y="245"/>
                    <a:pt x="463" y="251"/>
                  </a:cubicBezTo>
                  <a:cubicBezTo>
                    <a:pt x="468" y="250"/>
                    <a:pt x="472" y="250"/>
                    <a:pt x="476" y="250"/>
                  </a:cubicBezTo>
                  <a:close/>
                  <a:moveTo>
                    <a:pt x="1057" y="1083"/>
                  </a:moveTo>
                  <a:cubicBezTo>
                    <a:pt x="1053" y="1081"/>
                    <a:pt x="1048" y="1080"/>
                    <a:pt x="1043" y="1079"/>
                  </a:cubicBezTo>
                  <a:cubicBezTo>
                    <a:pt x="1042" y="1085"/>
                    <a:pt x="1040" y="1090"/>
                    <a:pt x="1039" y="1096"/>
                  </a:cubicBezTo>
                  <a:cubicBezTo>
                    <a:pt x="1043" y="1097"/>
                    <a:pt x="1048" y="1099"/>
                    <a:pt x="1053" y="1100"/>
                  </a:cubicBezTo>
                  <a:cubicBezTo>
                    <a:pt x="1054" y="1094"/>
                    <a:pt x="1056" y="1088"/>
                    <a:pt x="1057" y="1083"/>
                  </a:cubicBezTo>
                  <a:close/>
                  <a:moveTo>
                    <a:pt x="189" y="707"/>
                  </a:moveTo>
                  <a:cubicBezTo>
                    <a:pt x="186" y="712"/>
                    <a:pt x="182" y="716"/>
                    <a:pt x="179" y="721"/>
                  </a:cubicBezTo>
                  <a:cubicBezTo>
                    <a:pt x="182" y="723"/>
                    <a:pt x="185" y="726"/>
                    <a:pt x="188" y="728"/>
                  </a:cubicBezTo>
                  <a:cubicBezTo>
                    <a:pt x="192" y="723"/>
                    <a:pt x="195" y="718"/>
                    <a:pt x="198" y="713"/>
                  </a:cubicBezTo>
                  <a:cubicBezTo>
                    <a:pt x="195" y="711"/>
                    <a:pt x="192" y="709"/>
                    <a:pt x="189" y="707"/>
                  </a:cubicBezTo>
                  <a:close/>
                  <a:moveTo>
                    <a:pt x="1922" y="1141"/>
                  </a:moveTo>
                  <a:cubicBezTo>
                    <a:pt x="1924" y="1147"/>
                    <a:pt x="1926" y="1152"/>
                    <a:pt x="1928" y="1158"/>
                  </a:cubicBezTo>
                  <a:cubicBezTo>
                    <a:pt x="1932" y="1157"/>
                    <a:pt x="1935" y="1155"/>
                    <a:pt x="1939" y="1154"/>
                  </a:cubicBezTo>
                  <a:cubicBezTo>
                    <a:pt x="1937" y="1149"/>
                    <a:pt x="1935" y="1143"/>
                    <a:pt x="1933" y="1137"/>
                  </a:cubicBezTo>
                  <a:cubicBezTo>
                    <a:pt x="1929" y="1139"/>
                    <a:pt x="1926" y="1140"/>
                    <a:pt x="1922" y="1141"/>
                  </a:cubicBezTo>
                  <a:close/>
                  <a:moveTo>
                    <a:pt x="55" y="392"/>
                  </a:moveTo>
                  <a:cubicBezTo>
                    <a:pt x="50" y="388"/>
                    <a:pt x="46" y="384"/>
                    <a:pt x="42" y="380"/>
                  </a:cubicBezTo>
                  <a:cubicBezTo>
                    <a:pt x="38" y="384"/>
                    <a:pt x="35" y="388"/>
                    <a:pt x="32" y="391"/>
                  </a:cubicBezTo>
                  <a:cubicBezTo>
                    <a:pt x="36" y="395"/>
                    <a:pt x="41" y="399"/>
                    <a:pt x="46" y="402"/>
                  </a:cubicBezTo>
                  <a:cubicBezTo>
                    <a:pt x="49" y="399"/>
                    <a:pt x="52" y="395"/>
                    <a:pt x="55" y="392"/>
                  </a:cubicBezTo>
                  <a:close/>
                  <a:moveTo>
                    <a:pt x="1479" y="1183"/>
                  </a:moveTo>
                  <a:cubicBezTo>
                    <a:pt x="1484" y="1183"/>
                    <a:pt x="1488" y="1183"/>
                    <a:pt x="1492" y="1184"/>
                  </a:cubicBezTo>
                  <a:cubicBezTo>
                    <a:pt x="1493" y="1178"/>
                    <a:pt x="1494" y="1172"/>
                    <a:pt x="1494" y="1166"/>
                  </a:cubicBezTo>
                  <a:cubicBezTo>
                    <a:pt x="1490" y="1166"/>
                    <a:pt x="1486" y="1165"/>
                    <a:pt x="1481" y="1165"/>
                  </a:cubicBezTo>
                  <a:cubicBezTo>
                    <a:pt x="1481" y="1171"/>
                    <a:pt x="1480" y="1177"/>
                    <a:pt x="1479" y="1183"/>
                  </a:cubicBezTo>
                  <a:close/>
                  <a:moveTo>
                    <a:pt x="574" y="935"/>
                  </a:moveTo>
                  <a:cubicBezTo>
                    <a:pt x="576" y="930"/>
                    <a:pt x="578" y="925"/>
                    <a:pt x="581" y="919"/>
                  </a:cubicBezTo>
                  <a:cubicBezTo>
                    <a:pt x="576" y="917"/>
                    <a:pt x="571" y="915"/>
                    <a:pt x="567" y="913"/>
                  </a:cubicBezTo>
                  <a:cubicBezTo>
                    <a:pt x="564" y="919"/>
                    <a:pt x="562" y="924"/>
                    <a:pt x="560" y="929"/>
                  </a:cubicBezTo>
                  <a:cubicBezTo>
                    <a:pt x="564" y="931"/>
                    <a:pt x="569" y="933"/>
                    <a:pt x="574" y="935"/>
                  </a:cubicBezTo>
                  <a:close/>
                  <a:moveTo>
                    <a:pt x="1978" y="794"/>
                  </a:moveTo>
                  <a:cubicBezTo>
                    <a:pt x="1975" y="790"/>
                    <a:pt x="1972" y="787"/>
                    <a:pt x="1969" y="783"/>
                  </a:cubicBezTo>
                  <a:cubicBezTo>
                    <a:pt x="1964" y="787"/>
                    <a:pt x="1960" y="791"/>
                    <a:pt x="1956" y="795"/>
                  </a:cubicBezTo>
                  <a:cubicBezTo>
                    <a:pt x="1959" y="798"/>
                    <a:pt x="1962" y="802"/>
                    <a:pt x="1965" y="805"/>
                  </a:cubicBezTo>
                  <a:cubicBezTo>
                    <a:pt x="1969" y="801"/>
                    <a:pt x="1974" y="798"/>
                    <a:pt x="1978" y="794"/>
                  </a:cubicBezTo>
                  <a:close/>
                  <a:moveTo>
                    <a:pt x="249" y="288"/>
                  </a:moveTo>
                  <a:cubicBezTo>
                    <a:pt x="247" y="283"/>
                    <a:pt x="246" y="277"/>
                    <a:pt x="244" y="271"/>
                  </a:cubicBezTo>
                  <a:cubicBezTo>
                    <a:pt x="239" y="273"/>
                    <a:pt x="234" y="274"/>
                    <a:pt x="230" y="276"/>
                  </a:cubicBezTo>
                  <a:cubicBezTo>
                    <a:pt x="231" y="281"/>
                    <a:pt x="233" y="287"/>
                    <a:pt x="235" y="293"/>
                  </a:cubicBezTo>
                  <a:cubicBezTo>
                    <a:pt x="240" y="291"/>
                    <a:pt x="244" y="290"/>
                    <a:pt x="249" y="288"/>
                  </a:cubicBezTo>
                  <a:close/>
                  <a:moveTo>
                    <a:pt x="1263" y="1149"/>
                  </a:moveTo>
                  <a:cubicBezTo>
                    <a:pt x="1268" y="1150"/>
                    <a:pt x="1272" y="1151"/>
                    <a:pt x="1277" y="1152"/>
                  </a:cubicBezTo>
                  <a:cubicBezTo>
                    <a:pt x="1278" y="1146"/>
                    <a:pt x="1279" y="1140"/>
                    <a:pt x="1280" y="1134"/>
                  </a:cubicBezTo>
                  <a:cubicBezTo>
                    <a:pt x="1276" y="1133"/>
                    <a:pt x="1271" y="1132"/>
                    <a:pt x="1267" y="1131"/>
                  </a:cubicBezTo>
                  <a:cubicBezTo>
                    <a:pt x="1265" y="1137"/>
                    <a:pt x="1264" y="1143"/>
                    <a:pt x="1263" y="1149"/>
                  </a:cubicBezTo>
                  <a:close/>
                  <a:moveTo>
                    <a:pt x="350" y="828"/>
                  </a:moveTo>
                  <a:cubicBezTo>
                    <a:pt x="354" y="830"/>
                    <a:pt x="358" y="832"/>
                    <a:pt x="362" y="834"/>
                  </a:cubicBezTo>
                  <a:cubicBezTo>
                    <a:pt x="365" y="829"/>
                    <a:pt x="367" y="824"/>
                    <a:pt x="370" y="819"/>
                  </a:cubicBezTo>
                  <a:cubicBezTo>
                    <a:pt x="366" y="817"/>
                    <a:pt x="362" y="814"/>
                    <a:pt x="358" y="812"/>
                  </a:cubicBezTo>
                  <a:cubicBezTo>
                    <a:pt x="355" y="817"/>
                    <a:pt x="352" y="823"/>
                    <a:pt x="350" y="828"/>
                  </a:cubicBezTo>
                  <a:close/>
                  <a:moveTo>
                    <a:pt x="2053" y="999"/>
                  </a:moveTo>
                  <a:cubicBezTo>
                    <a:pt x="2059" y="999"/>
                    <a:pt x="2065" y="999"/>
                    <a:pt x="2071" y="999"/>
                  </a:cubicBezTo>
                  <a:cubicBezTo>
                    <a:pt x="2071" y="994"/>
                    <a:pt x="2071" y="990"/>
                    <a:pt x="2071" y="985"/>
                  </a:cubicBezTo>
                  <a:cubicBezTo>
                    <a:pt x="2065" y="985"/>
                    <a:pt x="2059" y="986"/>
                    <a:pt x="2053" y="986"/>
                  </a:cubicBezTo>
                  <a:cubicBezTo>
                    <a:pt x="2053" y="990"/>
                    <a:pt x="2054" y="995"/>
                    <a:pt x="2053" y="999"/>
                  </a:cubicBezTo>
                  <a:close/>
                  <a:moveTo>
                    <a:pt x="55" y="578"/>
                  </a:moveTo>
                  <a:cubicBezTo>
                    <a:pt x="50" y="582"/>
                    <a:pt x="46" y="585"/>
                    <a:pt x="41" y="589"/>
                  </a:cubicBezTo>
                  <a:cubicBezTo>
                    <a:pt x="43" y="593"/>
                    <a:pt x="46" y="596"/>
                    <a:pt x="49" y="600"/>
                  </a:cubicBezTo>
                  <a:cubicBezTo>
                    <a:pt x="54" y="597"/>
                    <a:pt x="59" y="593"/>
                    <a:pt x="63" y="589"/>
                  </a:cubicBezTo>
                  <a:cubicBezTo>
                    <a:pt x="61" y="586"/>
                    <a:pt x="58" y="582"/>
                    <a:pt x="55" y="578"/>
                  </a:cubicBezTo>
                  <a:close/>
                  <a:moveTo>
                    <a:pt x="1721" y="1175"/>
                  </a:moveTo>
                  <a:cubicBezTo>
                    <a:pt x="1721" y="1181"/>
                    <a:pt x="1722" y="1187"/>
                    <a:pt x="1722" y="1192"/>
                  </a:cubicBezTo>
                  <a:cubicBezTo>
                    <a:pt x="1727" y="1192"/>
                    <a:pt x="1731" y="1192"/>
                    <a:pt x="1736" y="1192"/>
                  </a:cubicBezTo>
                  <a:cubicBezTo>
                    <a:pt x="1736" y="1186"/>
                    <a:pt x="1736" y="1180"/>
                    <a:pt x="1735" y="1174"/>
                  </a:cubicBezTo>
                  <a:cubicBezTo>
                    <a:pt x="1731" y="1174"/>
                    <a:pt x="1726" y="1175"/>
                    <a:pt x="1721" y="1175"/>
                  </a:cubicBezTo>
                  <a:close/>
                  <a:moveTo>
                    <a:pt x="1777" y="652"/>
                  </a:moveTo>
                  <a:cubicBezTo>
                    <a:pt x="1781" y="654"/>
                    <a:pt x="1786" y="657"/>
                    <a:pt x="1790" y="659"/>
                  </a:cubicBezTo>
                  <a:cubicBezTo>
                    <a:pt x="1793" y="654"/>
                    <a:pt x="1796" y="649"/>
                    <a:pt x="1799" y="644"/>
                  </a:cubicBezTo>
                  <a:cubicBezTo>
                    <a:pt x="1794" y="641"/>
                    <a:pt x="1790" y="639"/>
                    <a:pt x="1785" y="636"/>
                  </a:cubicBezTo>
                  <a:cubicBezTo>
                    <a:pt x="1782" y="641"/>
                    <a:pt x="1780" y="647"/>
                    <a:pt x="1777" y="652"/>
                  </a:cubicBezTo>
                  <a:close/>
                  <a:moveTo>
                    <a:pt x="435" y="235"/>
                  </a:moveTo>
                  <a:cubicBezTo>
                    <a:pt x="435" y="241"/>
                    <a:pt x="436" y="247"/>
                    <a:pt x="436" y="253"/>
                  </a:cubicBezTo>
                  <a:cubicBezTo>
                    <a:pt x="441" y="252"/>
                    <a:pt x="445" y="252"/>
                    <a:pt x="450" y="252"/>
                  </a:cubicBezTo>
                  <a:cubicBezTo>
                    <a:pt x="449" y="246"/>
                    <a:pt x="449" y="240"/>
                    <a:pt x="448" y="234"/>
                  </a:cubicBezTo>
                  <a:cubicBezTo>
                    <a:pt x="444" y="234"/>
                    <a:pt x="439" y="235"/>
                    <a:pt x="435" y="235"/>
                  </a:cubicBezTo>
                  <a:close/>
                  <a:moveTo>
                    <a:pt x="1085" y="1090"/>
                  </a:moveTo>
                  <a:cubicBezTo>
                    <a:pt x="1081" y="1089"/>
                    <a:pt x="1076" y="1088"/>
                    <a:pt x="1071" y="1086"/>
                  </a:cubicBezTo>
                  <a:cubicBezTo>
                    <a:pt x="1070" y="1092"/>
                    <a:pt x="1068" y="1098"/>
                    <a:pt x="1067" y="1104"/>
                  </a:cubicBezTo>
                  <a:cubicBezTo>
                    <a:pt x="1072" y="1105"/>
                    <a:pt x="1076" y="1106"/>
                    <a:pt x="1081" y="1107"/>
                  </a:cubicBezTo>
                  <a:cubicBezTo>
                    <a:pt x="1082" y="1101"/>
                    <a:pt x="1084" y="1096"/>
                    <a:pt x="1085" y="1090"/>
                  </a:cubicBezTo>
                  <a:close/>
                  <a:moveTo>
                    <a:pt x="208" y="720"/>
                  </a:moveTo>
                  <a:cubicBezTo>
                    <a:pt x="204" y="725"/>
                    <a:pt x="201" y="730"/>
                    <a:pt x="198" y="735"/>
                  </a:cubicBezTo>
                  <a:cubicBezTo>
                    <a:pt x="201" y="737"/>
                    <a:pt x="204" y="739"/>
                    <a:pt x="207" y="741"/>
                  </a:cubicBezTo>
                  <a:cubicBezTo>
                    <a:pt x="211" y="736"/>
                    <a:pt x="214" y="732"/>
                    <a:pt x="217" y="727"/>
                  </a:cubicBezTo>
                  <a:cubicBezTo>
                    <a:pt x="214" y="724"/>
                    <a:pt x="211" y="722"/>
                    <a:pt x="208" y="720"/>
                  </a:cubicBezTo>
                  <a:close/>
                  <a:moveTo>
                    <a:pt x="1945" y="1133"/>
                  </a:moveTo>
                  <a:cubicBezTo>
                    <a:pt x="1947" y="1138"/>
                    <a:pt x="1949" y="1144"/>
                    <a:pt x="1952" y="1149"/>
                  </a:cubicBezTo>
                  <a:cubicBezTo>
                    <a:pt x="1957" y="1147"/>
                    <a:pt x="1962" y="1145"/>
                    <a:pt x="1967" y="1142"/>
                  </a:cubicBezTo>
                  <a:cubicBezTo>
                    <a:pt x="1964" y="1137"/>
                    <a:pt x="1962" y="1132"/>
                    <a:pt x="1959" y="1126"/>
                  </a:cubicBezTo>
                  <a:cubicBezTo>
                    <a:pt x="1954" y="1129"/>
                    <a:pt x="1950" y="1131"/>
                    <a:pt x="1945" y="1133"/>
                  </a:cubicBezTo>
                  <a:close/>
                  <a:moveTo>
                    <a:pt x="38" y="413"/>
                  </a:moveTo>
                  <a:cubicBezTo>
                    <a:pt x="33" y="410"/>
                    <a:pt x="28" y="407"/>
                    <a:pt x="23" y="404"/>
                  </a:cubicBezTo>
                  <a:cubicBezTo>
                    <a:pt x="20" y="408"/>
                    <a:pt x="18" y="412"/>
                    <a:pt x="16" y="416"/>
                  </a:cubicBezTo>
                  <a:cubicBezTo>
                    <a:pt x="21" y="419"/>
                    <a:pt x="26" y="422"/>
                    <a:pt x="31" y="424"/>
                  </a:cubicBezTo>
                  <a:cubicBezTo>
                    <a:pt x="33" y="421"/>
                    <a:pt x="36" y="417"/>
                    <a:pt x="38" y="413"/>
                  </a:cubicBezTo>
                  <a:close/>
                  <a:moveTo>
                    <a:pt x="1505" y="1185"/>
                  </a:moveTo>
                  <a:cubicBezTo>
                    <a:pt x="1509" y="1186"/>
                    <a:pt x="1514" y="1186"/>
                    <a:pt x="1518" y="1186"/>
                  </a:cubicBezTo>
                  <a:cubicBezTo>
                    <a:pt x="1519" y="1181"/>
                    <a:pt x="1519" y="1175"/>
                    <a:pt x="1520" y="1169"/>
                  </a:cubicBezTo>
                  <a:cubicBezTo>
                    <a:pt x="1515" y="1168"/>
                    <a:pt x="1511" y="1168"/>
                    <a:pt x="1507" y="1168"/>
                  </a:cubicBezTo>
                  <a:cubicBezTo>
                    <a:pt x="1506" y="1173"/>
                    <a:pt x="1506" y="1179"/>
                    <a:pt x="1505" y="1185"/>
                  </a:cubicBezTo>
                  <a:close/>
                  <a:moveTo>
                    <a:pt x="588" y="941"/>
                  </a:moveTo>
                  <a:cubicBezTo>
                    <a:pt x="593" y="944"/>
                    <a:pt x="598" y="945"/>
                    <a:pt x="602" y="947"/>
                  </a:cubicBezTo>
                  <a:cubicBezTo>
                    <a:pt x="605" y="942"/>
                    <a:pt x="607" y="937"/>
                    <a:pt x="609" y="931"/>
                  </a:cubicBezTo>
                  <a:cubicBezTo>
                    <a:pt x="604" y="929"/>
                    <a:pt x="600" y="927"/>
                    <a:pt x="595" y="925"/>
                  </a:cubicBezTo>
                  <a:cubicBezTo>
                    <a:pt x="593" y="931"/>
                    <a:pt x="590" y="936"/>
                    <a:pt x="588" y="941"/>
                  </a:cubicBezTo>
                  <a:close/>
                  <a:moveTo>
                    <a:pt x="1959" y="772"/>
                  </a:moveTo>
                  <a:cubicBezTo>
                    <a:pt x="1956" y="769"/>
                    <a:pt x="1953" y="765"/>
                    <a:pt x="1949" y="762"/>
                  </a:cubicBezTo>
                  <a:cubicBezTo>
                    <a:pt x="1945" y="766"/>
                    <a:pt x="1941" y="770"/>
                    <a:pt x="1937" y="774"/>
                  </a:cubicBezTo>
                  <a:cubicBezTo>
                    <a:pt x="1940" y="778"/>
                    <a:pt x="1943" y="781"/>
                    <a:pt x="1946" y="784"/>
                  </a:cubicBezTo>
                  <a:cubicBezTo>
                    <a:pt x="1951" y="780"/>
                    <a:pt x="1955" y="776"/>
                    <a:pt x="1959" y="772"/>
                  </a:cubicBezTo>
                  <a:close/>
                  <a:moveTo>
                    <a:pt x="221" y="297"/>
                  </a:moveTo>
                  <a:cubicBezTo>
                    <a:pt x="219" y="292"/>
                    <a:pt x="217" y="286"/>
                    <a:pt x="215" y="280"/>
                  </a:cubicBezTo>
                  <a:cubicBezTo>
                    <a:pt x="211" y="282"/>
                    <a:pt x="206" y="284"/>
                    <a:pt x="201" y="285"/>
                  </a:cubicBezTo>
                  <a:cubicBezTo>
                    <a:pt x="203" y="291"/>
                    <a:pt x="205" y="296"/>
                    <a:pt x="207" y="302"/>
                  </a:cubicBezTo>
                  <a:cubicBezTo>
                    <a:pt x="212" y="300"/>
                    <a:pt x="216" y="299"/>
                    <a:pt x="221" y="297"/>
                  </a:cubicBezTo>
                  <a:close/>
                  <a:moveTo>
                    <a:pt x="1291" y="1154"/>
                  </a:moveTo>
                  <a:cubicBezTo>
                    <a:pt x="1295" y="1155"/>
                    <a:pt x="1300" y="1156"/>
                    <a:pt x="1305" y="1157"/>
                  </a:cubicBezTo>
                  <a:cubicBezTo>
                    <a:pt x="1306" y="1151"/>
                    <a:pt x="1307" y="1145"/>
                    <a:pt x="1308" y="1139"/>
                  </a:cubicBezTo>
                  <a:cubicBezTo>
                    <a:pt x="1303" y="1138"/>
                    <a:pt x="1299" y="1138"/>
                    <a:pt x="1294" y="1137"/>
                  </a:cubicBezTo>
                  <a:cubicBezTo>
                    <a:pt x="1293" y="1142"/>
                    <a:pt x="1292" y="1148"/>
                    <a:pt x="1291" y="1154"/>
                  </a:cubicBezTo>
                  <a:close/>
                  <a:moveTo>
                    <a:pt x="395" y="832"/>
                  </a:moveTo>
                  <a:cubicBezTo>
                    <a:pt x="390" y="829"/>
                    <a:pt x="386" y="827"/>
                    <a:pt x="382" y="825"/>
                  </a:cubicBezTo>
                  <a:cubicBezTo>
                    <a:pt x="379" y="830"/>
                    <a:pt x="377" y="836"/>
                    <a:pt x="374" y="841"/>
                  </a:cubicBezTo>
                  <a:cubicBezTo>
                    <a:pt x="378" y="843"/>
                    <a:pt x="382" y="845"/>
                    <a:pt x="386" y="847"/>
                  </a:cubicBezTo>
                  <a:cubicBezTo>
                    <a:pt x="389" y="842"/>
                    <a:pt x="392" y="837"/>
                    <a:pt x="395" y="832"/>
                  </a:cubicBezTo>
                  <a:close/>
                  <a:moveTo>
                    <a:pt x="2052" y="973"/>
                  </a:moveTo>
                  <a:cubicBezTo>
                    <a:pt x="2058" y="972"/>
                    <a:pt x="2063" y="971"/>
                    <a:pt x="2069" y="971"/>
                  </a:cubicBezTo>
                  <a:cubicBezTo>
                    <a:pt x="2069" y="966"/>
                    <a:pt x="2068" y="961"/>
                    <a:pt x="2067" y="956"/>
                  </a:cubicBezTo>
                  <a:cubicBezTo>
                    <a:pt x="2061" y="957"/>
                    <a:pt x="2055" y="959"/>
                    <a:pt x="2049" y="960"/>
                  </a:cubicBezTo>
                  <a:cubicBezTo>
                    <a:pt x="2050" y="964"/>
                    <a:pt x="2051" y="969"/>
                    <a:pt x="2052" y="973"/>
                  </a:cubicBezTo>
                  <a:close/>
                  <a:moveTo>
                    <a:pt x="72" y="601"/>
                  </a:moveTo>
                  <a:cubicBezTo>
                    <a:pt x="68" y="604"/>
                    <a:pt x="63" y="608"/>
                    <a:pt x="59" y="612"/>
                  </a:cubicBezTo>
                  <a:cubicBezTo>
                    <a:pt x="62" y="616"/>
                    <a:pt x="65" y="620"/>
                    <a:pt x="69" y="624"/>
                  </a:cubicBezTo>
                  <a:cubicBezTo>
                    <a:pt x="73" y="620"/>
                    <a:pt x="78" y="616"/>
                    <a:pt x="82" y="612"/>
                  </a:cubicBezTo>
                  <a:cubicBezTo>
                    <a:pt x="79" y="608"/>
                    <a:pt x="75" y="605"/>
                    <a:pt x="72" y="601"/>
                  </a:cubicBezTo>
                  <a:close/>
                  <a:moveTo>
                    <a:pt x="1749" y="1173"/>
                  </a:moveTo>
                  <a:cubicBezTo>
                    <a:pt x="1750" y="1179"/>
                    <a:pt x="1750" y="1185"/>
                    <a:pt x="1751" y="1191"/>
                  </a:cubicBezTo>
                  <a:cubicBezTo>
                    <a:pt x="1755" y="1190"/>
                    <a:pt x="1760" y="1190"/>
                    <a:pt x="1765" y="1190"/>
                  </a:cubicBezTo>
                  <a:cubicBezTo>
                    <a:pt x="1764" y="1184"/>
                    <a:pt x="1764" y="1178"/>
                    <a:pt x="1763" y="1172"/>
                  </a:cubicBezTo>
                  <a:cubicBezTo>
                    <a:pt x="1759" y="1172"/>
                    <a:pt x="1754" y="1173"/>
                    <a:pt x="1749" y="1173"/>
                  </a:cubicBezTo>
                  <a:close/>
                  <a:moveTo>
                    <a:pt x="848" y="1020"/>
                  </a:moveTo>
                  <a:cubicBezTo>
                    <a:pt x="843" y="1018"/>
                    <a:pt x="838" y="1017"/>
                    <a:pt x="833" y="1015"/>
                  </a:cubicBezTo>
                  <a:cubicBezTo>
                    <a:pt x="831" y="1020"/>
                    <a:pt x="829" y="1026"/>
                    <a:pt x="827" y="1032"/>
                  </a:cubicBezTo>
                  <a:cubicBezTo>
                    <a:pt x="832" y="1033"/>
                    <a:pt x="837" y="1035"/>
                    <a:pt x="842" y="1037"/>
                  </a:cubicBezTo>
                  <a:cubicBezTo>
                    <a:pt x="844" y="1031"/>
                    <a:pt x="846" y="1026"/>
                    <a:pt x="848" y="1020"/>
                  </a:cubicBezTo>
                  <a:close/>
                  <a:moveTo>
                    <a:pt x="423" y="254"/>
                  </a:moveTo>
                  <a:cubicBezTo>
                    <a:pt x="422" y="248"/>
                    <a:pt x="421" y="243"/>
                    <a:pt x="421" y="237"/>
                  </a:cubicBezTo>
                  <a:cubicBezTo>
                    <a:pt x="416" y="237"/>
                    <a:pt x="411" y="238"/>
                    <a:pt x="406" y="238"/>
                  </a:cubicBezTo>
                  <a:cubicBezTo>
                    <a:pt x="407" y="244"/>
                    <a:pt x="408" y="250"/>
                    <a:pt x="409" y="256"/>
                  </a:cubicBezTo>
                  <a:cubicBezTo>
                    <a:pt x="413" y="255"/>
                    <a:pt x="418" y="255"/>
                    <a:pt x="423" y="254"/>
                  </a:cubicBezTo>
                  <a:close/>
                  <a:moveTo>
                    <a:pt x="1113" y="1097"/>
                  </a:moveTo>
                  <a:cubicBezTo>
                    <a:pt x="1109" y="1096"/>
                    <a:pt x="1104" y="1095"/>
                    <a:pt x="1099" y="1094"/>
                  </a:cubicBezTo>
                  <a:cubicBezTo>
                    <a:pt x="1098" y="1099"/>
                    <a:pt x="1096" y="1105"/>
                    <a:pt x="1095" y="1111"/>
                  </a:cubicBezTo>
                  <a:cubicBezTo>
                    <a:pt x="1100" y="1112"/>
                    <a:pt x="1104" y="1113"/>
                    <a:pt x="1109" y="1114"/>
                  </a:cubicBezTo>
                  <a:cubicBezTo>
                    <a:pt x="1110" y="1109"/>
                    <a:pt x="1112" y="1103"/>
                    <a:pt x="1113" y="1097"/>
                  </a:cubicBezTo>
                  <a:close/>
                  <a:moveTo>
                    <a:pt x="237" y="740"/>
                  </a:moveTo>
                  <a:cubicBezTo>
                    <a:pt x="234" y="738"/>
                    <a:pt x="230" y="735"/>
                    <a:pt x="227" y="733"/>
                  </a:cubicBezTo>
                  <a:cubicBezTo>
                    <a:pt x="224" y="738"/>
                    <a:pt x="220" y="743"/>
                    <a:pt x="217" y="748"/>
                  </a:cubicBezTo>
                  <a:cubicBezTo>
                    <a:pt x="220" y="750"/>
                    <a:pt x="224" y="752"/>
                    <a:pt x="227" y="755"/>
                  </a:cubicBezTo>
                  <a:cubicBezTo>
                    <a:pt x="230" y="750"/>
                    <a:pt x="234" y="745"/>
                    <a:pt x="237" y="740"/>
                  </a:cubicBezTo>
                  <a:close/>
                  <a:moveTo>
                    <a:pt x="1972" y="1120"/>
                  </a:moveTo>
                  <a:cubicBezTo>
                    <a:pt x="1975" y="1125"/>
                    <a:pt x="1978" y="1130"/>
                    <a:pt x="1981" y="1135"/>
                  </a:cubicBezTo>
                  <a:cubicBezTo>
                    <a:pt x="1985" y="1133"/>
                    <a:pt x="1989" y="1130"/>
                    <a:pt x="1994" y="1128"/>
                  </a:cubicBezTo>
                  <a:cubicBezTo>
                    <a:pt x="1990" y="1123"/>
                    <a:pt x="1987" y="1118"/>
                    <a:pt x="1984" y="1113"/>
                  </a:cubicBezTo>
                  <a:cubicBezTo>
                    <a:pt x="1980" y="1115"/>
                    <a:pt x="1976" y="1118"/>
                    <a:pt x="1972" y="1120"/>
                  </a:cubicBezTo>
                  <a:close/>
                  <a:moveTo>
                    <a:pt x="26" y="436"/>
                  </a:moveTo>
                  <a:cubicBezTo>
                    <a:pt x="21" y="434"/>
                    <a:pt x="15" y="432"/>
                    <a:pt x="10" y="429"/>
                  </a:cubicBezTo>
                  <a:cubicBezTo>
                    <a:pt x="8" y="434"/>
                    <a:pt x="6" y="439"/>
                    <a:pt x="5" y="443"/>
                  </a:cubicBezTo>
                  <a:cubicBezTo>
                    <a:pt x="11" y="445"/>
                    <a:pt x="16" y="446"/>
                    <a:pt x="22" y="448"/>
                  </a:cubicBezTo>
                  <a:cubicBezTo>
                    <a:pt x="23" y="444"/>
                    <a:pt x="25" y="440"/>
                    <a:pt x="26" y="436"/>
                  </a:cubicBezTo>
                  <a:close/>
                  <a:moveTo>
                    <a:pt x="1534" y="1188"/>
                  </a:moveTo>
                  <a:cubicBezTo>
                    <a:pt x="1540" y="1188"/>
                    <a:pt x="1545" y="1189"/>
                    <a:pt x="1551" y="1189"/>
                  </a:cubicBezTo>
                  <a:cubicBezTo>
                    <a:pt x="1551" y="1183"/>
                    <a:pt x="1552" y="1177"/>
                    <a:pt x="1552" y="1171"/>
                  </a:cubicBezTo>
                  <a:cubicBezTo>
                    <a:pt x="1547" y="1171"/>
                    <a:pt x="1541" y="1171"/>
                    <a:pt x="1536" y="1170"/>
                  </a:cubicBezTo>
                  <a:cubicBezTo>
                    <a:pt x="1535" y="1176"/>
                    <a:pt x="1535" y="1182"/>
                    <a:pt x="1534" y="1188"/>
                  </a:cubicBezTo>
                  <a:close/>
                  <a:moveTo>
                    <a:pt x="631" y="959"/>
                  </a:moveTo>
                  <a:cubicBezTo>
                    <a:pt x="633" y="954"/>
                    <a:pt x="636" y="948"/>
                    <a:pt x="638" y="943"/>
                  </a:cubicBezTo>
                  <a:cubicBezTo>
                    <a:pt x="633" y="941"/>
                    <a:pt x="628" y="939"/>
                    <a:pt x="623" y="937"/>
                  </a:cubicBezTo>
                  <a:cubicBezTo>
                    <a:pt x="621" y="942"/>
                    <a:pt x="619" y="948"/>
                    <a:pt x="617" y="953"/>
                  </a:cubicBezTo>
                  <a:cubicBezTo>
                    <a:pt x="622" y="955"/>
                    <a:pt x="626" y="957"/>
                    <a:pt x="631" y="959"/>
                  </a:cubicBezTo>
                  <a:close/>
                  <a:moveTo>
                    <a:pt x="1917" y="755"/>
                  </a:moveTo>
                  <a:cubicBezTo>
                    <a:pt x="1920" y="758"/>
                    <a:pt x="1924" y="761"/>
                    <a:pt x="1927" y="764"/>
                  </a:cubicBezTo>
                  <a:cubicBezTo>
                    <a:pt x="1931" y="760"/>
                    <a:pt x="1935" y="756"/>
                    <a:pt x="1939" y="752"/>
                  </a:cubicBezTo>
                  <a:cubicBezTo>
                    <a:pt x="1936" y="748"/>
                    <a:pt x="1933" y="745"/>
                    <a:pt x="1929" y="742"/>
                  </a:cubicBezTo>
                  <a:cubicBezTo>
                    <a:pt x="1925" y="746"/>
                    <a:pt x="1921" y="750"/>
                    <a:pt x="1917" y="755"/>
                  </a:cubicBezTo>
                  <a:close/>
                  <a:moveTo>
                    <a:pt x="194" y="307"/>
                  </a:moveTo>
                  <a:cubicBezTo>
                    <a:pt x="192" y="301"/>
                    <a:pt x="190" y="296"/>
                    <a:pt x="188" y="290"/>
                  </a:cubicBezTo>
                  <a:cubicBezTo>
                    <a:pt x="183" y="292"/>
                    <a:pt x="178" y="294"/>
                    <a:pt x="174" y="296"/>
                  </a:cubicBezTo>
                  <a:cubicBezTo>
                    <a:pt x="176" y="301"/>
                    <a:pt x="178" y="307"/>
                    <a:pt x="181" y="312"/>
                  </a:cubicBezTo>
                  <a:cubicBezTo>
                    <a:pt x="185" y="310"/>
                    <a:pt x="189" y="309"/>
                    <a:pt x="194" y="307"/>
                  </a:cubicBezTo>
                  <a:close/>
                  <a:moveTo>
                    <a:pt x="1335" y="1144"/>
                  </a:moveTo>
                  <a:cubicBezTo>
                    <a:pt x="1330" y="1143"/>
                    <a:pt x="1326" y="1142"/>
                    <a:pt x="1321" y="1142"/>
                  </a:cubicBezTo>
                  <a:cubicBezTo>
                    <a:pt x="1320" y="1147"/>
                    <a:pt x="1319" y="1153"/>
                    <a:pt x="1318" y="1159"/>
                  </a:cubicBezTo>
                  <a:cubicBezTo>
                    <a:pt x="1323" y="1160"/>
                    <a:pt x="1327" y="1161"/>
                    <a:pt x="1332" y="1162"/>
                  </a:cubicBezTo>
                  <a:cubicBezTo>
                    <a:pt x="1333" y="1156"/>
                    <a:pt x="1334" y="1150"/>
                    <a:pt x="1335" y="1144"/>
                  </a:cubicBezTo>
                  <a:close/>
                  <a:moveTo>
                    <a:pt x="420" y="844"/>
                  </a:moveTo>
                  <a:cubicBezTo>
                    <a:pt x="415" y="842"/>
                    <a:pt x="411" y="840"/>
                    <a:pt x="407" y="838"/>
                  </a:cubicBezTo>
                  <a:cubicBezTo>
                    <a:pt x="404" y="843"/>
                    <a:pt x="402" y="849"/>
                    <a:pt x="399" y="854"/>
                  </a:cubicBezTo>
                  <a:cubicBezTo>
                    <a:pt x="403" y="856"/>
                    <a:pt x="407" y="858"/>
                    <a:pt x="412" y="860"/>
                  </a:cubicBezTo>
                  <a:cubicBezTo>
                    <a:pt x="414" y="855"/>
                    <a:pt x="417" y="850"/>
                    <a:pt x="420" y="844"/>
                  </a:cubicBezTo>
                  <a:close/>
                  <a:moveTo>
                    <a:pt x="2046" y="947"/>
                  </a:moveTo>
                  <a:cubicBezTo>
                    <a:pt x="2052" y="945"/>
                    <a:pt x="2057" y="943"/>
                    <a:pt x="2063" y="942"/>
                  </a:cubicBezTo>
                  <a:cubicBezTo>
                    <a:pt x="2062" y="937"/>
                    <a:pt x="2060" y="932"/>
                    <a:pt x="2059" y="927"/>
                  </a:cubicBezTo>
                  <a:cubicBezTo>
                    <a:pt x="2053" y="929"/>
                    <a:pt x="2047" y="931"/>
                    <a:pt x="2042" y="933"/>
                  </a:cubicBezTo>
                  <a:cubicBezTo>
                    <a:pt x="2043" y="937"/>
                    <a:pt x="2045" y="942"/>
                    <a:pt x="2046" y="947"/>
                  </a:cubicBezTo>
                  <a:close/>
                  <a:moveTo>
                    <a:pt x="102" y="633"/>
                  </a:moveTo>
                  <a:cubicBezTo>
                    <a:pt x="99" y="630"/>
                    <a:pt x="96" y="627"/>
                    <a:pt x="93" y="624"/>
                  </a:cubicBezTo>
                  <a:cubicBezTo>
                    <a:pt x="89" y="628"/>
                    <a:pt x="84" y="632"/>
                    <a:pt x="80" y="636"/>
                  </a:cubicBezTo>
                  <a:cubicBezTo>
                    <a:pt x="83" y="639"/>
                    <a:pt x="86" y="642"/>
                    <a:pt x="89" y="646"/>
                  </a:cubicBezTo>
                  <a:cubicBezTo>
                    <a:pt x="90" y="646"/>
                    <a:pt x="90" y="647"/>
                    <a:pt x="91" y="647"/>
                  </a:cubicBezTo>
                  <a:cubicBezTo>
                    <a:pt x="95" y="643"/>
                    <a:pt x="99" y="639"/>
                    <a:pt x="103" y="634"/>
                  </a:cubicBezTo>
                  <a:cubicBezTo>
                    <a:pt x="103" y="634"/>
                    <a:pt x="102" y="634"/>
                    <a:pt x="102" y="633"/>
                  </a:cubicBezTo>
                  <a:close/>
                  <a:moveTo>
                    <a:pt x="1777" y="1171"/>
                  </a:moveTo>
                  <a:cubicBezTo>
                    <a:pt x="1777" y="1177"/>
                    <a:pt x="1778" y="1183"/>
                    <a:pt x="1778" y="1188"/>
                  </a:cubicBezTo>
                  <a:cubicBezTo>
                    <a:pt x="1783" y="1188"/>
                    <a:pt x="1788" y="1188"/>
                    <a:pt x="1792" y="1187"/>
                  </a:cubicBezTo>
                  <a:cubicBezTo>
                    <a:pt x="1791" y="1181"/>
                    <a:pt x="1791" y="1175"/>
                    <a:pt x="1790" y="1169"/>
                  </a:cubicBezTo>
                  <a:cubicBezTo>
                    <a:pt x="1786" y="1170"/>
                    <a:pt x="1781" y="1170"/>
                    <a:pt x="1777" y="1171"/>
                  </a:cubicBezTo>
                  <a:close/>
                  <a:moveTo>
                    <a:pt x="879" y="1030"/>
                  </a:moveTo>
                  <a:cubicBezTo>
                    <a:pt x="874" y="1028"/>
                    <a:pt x="869" y="1027"/>
                    <a:pt x="863" y="1025"/>
                  </a:cubicBezTo>
                  <a:cubicBezTo>
                    <a:pt x="862" y="1031"/>
                    <a:pt x="860" y="1036"/>
                    <a:pt x="858" y="1042"/>
                  </a:cubicBezTo>
                  <a:cubicBezTo>
                    <a:pt x="863" y="1044"/>
                    <a:pt x="868" y="1045"/>
                    <a:pt x="873" y="1047"/>
                  </a:cubicBezTo>
                  <a:cubicBezTo>
                    <a:pt x="875" y="1041"/>
                    <a:pt x="877" y="1036"/>
                    <a:pt x="879" y="1030"/>
                  </a:cubicBezTo>
                  <a:close/>
                  <a:moveTo>
                    <a:pt x="394" y="258"/>
                  </a:moveTo>
                  <a:cubicBezTo>
                    <a:pt x="394" y="252"/>
                    <a:pt x="393" y="246"/>
                    <a:pt x="392" y="240"/>
                  </a:cubicBezTo>
                  <a:cubicBezTo>
                    <a:pt x="387" y="241"/>
                    <a:pt x="382" y="241"/>
                    <a:pt x="377" y="242"/>
                  </a:cubicBezTo>
                  <a:cubicBezTo>
                    <a:pt x="378" y="248"/>
                    <a:pt x="379" y="254"/>
                    <a:pt x="380" y="260"/>
                  </a:cubicBezTo>
                  <a:cubicBezTo>
                    <a:pt x="385" y="259"/>
                    <a:pt x="390" y="258"/>
                    <a:pt x="394" y="258"/>
                  </a:cubicBezTo>
                  <a:close/>
                  <a:moveTo>
                    <a:pt x="1127" y="1101"/>
                  </a:moveTo>
                  <a:cubicBezTo>
                    <a:pt x="1126" y="1106"/>
                    <a:pt x="1124" y="1112"/>
                    <a:pt x="1123" y="1118"/>
                  </a:cubicBezTo>
                  <a:cubicBezTo>
                    <a:pt x="1128" y="1119"/>
                    <a:pt x="1132" y="1120"/>
                    <a:pt x="1137" y="1121"/>
                  </a:cubicBezTo>
                  <a:cubicBezTo>
                    <a:pt x="1139" y="1115"/>
                    <a:pt x="1140" y="1110"/>
                    <a:pt x="1141" y="1104"/>
                  </a:cubicBezTo>
                  <a:cubicBezTo>
                    <a:pt x="1137" y="1103"/>
                    <a:pt x="1132" y="1102"/>
                    <a:pt x="1127" y="1101"/>
                  </a:cubicBezTo>
                  <a:close/>
                  <a:moveTo>
                    <a:pt x="237" y="761"/>
                  </a:moveTo>
                  <a:cubicBezTo>
                    <a:pt x="241" y="764"/>
                    <a:pt x="244" y="766"/>
                    <a:pt x="248" y="768"/>
                  </a:cubicBezTo>
                  <a:cubicBezTo>
                    <a:pt x="251" y="763"/>
                    <a:pt x="254" y="758"/>
                    <a:pt x="257" y="753"/>
                  </a:cubicBezTo>
                  <a:cubicBezTo>
                    <a:pt x="254" y="751"/>
                    <a:pt x="250" y="749"/>
                    <a:pt x="247" y="746"/>
                  </a:cubicBezTo>
                  <a:cubicBezTo>
                    <a:pt x="244" y="751"/>
                    <a:pt x="241" y="756"/>
                    <a:pt x="237" y="761"/>
                  </a:cubicBezTo>
                  <a:close/>
                  <a:moveTo>
                    <a:pt x="1995" y="1105"/>
                  </a:moveTo>
                  <a:cubicBezTo>
                    <a:pt x="1999" y="1110"/>
                    <a:pt x="2002" y="1115"/>
                    <a:pt x="2005" y="1120"/>
                  </a:cubicBezTo>
                  <a:cubicBezTo>
                    <a:pt x="2009" y="1117"/>
                    <a:pt x="2013" y="1114"/>
                    <a:pt x="2016" y="1111"/>
                  </a:cubicBezTo>
                  <a:cubicBezTo>
                    <a:pt x="2013" y="1107"/>
                    <a:pt x="2009" y="1102"/>
                    <a:pt x="2005" y="1098"/>
                  </a:cubicBezTo>
                  <a:cubicBezTo>
                    <a:pt x="2002" y="1100"/>
                    <a:pt x="1998" y="1103"/>
                    <a:pt x="1995" y="1105"/>
                  </a:cubicBezTo>
                  <a:close/>
                  <a:moveTo>
                    <a:pt x="19" y="460"/>
                  </a:moveTo>
                  <a:cubicBezTo>
                    <a:pt x="14" y="459"/>
                    <a:pt x="8" y="458"/>
                    <a:pt x="2" y="457"/>
                  </a:cubicBezTo>
                  <a:cubicBezTo>
                    <a:pt x="1" y="461"/>
                    <a:pt x="1" y="466"/>
                    <a:pt x="0" y="471"/>
                  </a:cubicBezTo>
                  <a:cubicBezTo>
                    <a:pt x="6" y="471"/>
                    <a:pt x="12" y="471"/>
                    <a:pt x="18" y="472"/>
                  </a:cubicBezTo>
                  <a:cubicBezTo>
                    <a:pt x="18" y="468"/>
                    <a:pt x="19" y="464"/>
                    <a:pt x="19" y="460"/>
                  </a:cubicBezTo>
                  <a:close/>
                  <a:moveTo>
                    <a:pt x="1567" y="1190"/>
                  </a:moveTo>
                  <a:cubicBezTo>
                    <a:pt x="1572" y="1191"/>
                    <a:pt x="1578" y="1191"/>
                    <a:pt x="1583" y="1191"/>
                  </a:cubicBezTo>
                  <a:cubicBezTo>
                    <a:pt x="1584" y="1185"/>
                    <a:pt x="1584" y="1179"/>
                    <a:pt x="1584" y="1173"/>
                  </a:cubicBezTo>
                  <a:cubicBezTo>
                    <a:pt x="1579" y="1173"/>
                    <a:pt x="1574" y="1173"/>
                    <a:pt x="1568" y="1173"/>
                  </a:cubicBezTo>
                  <a:cubicBezTo>
                    <a:pt x="1568" y="1178"/>
                    <a:pt x="1567" y="1184"/>
                    <a:pt x="1567" y="1190"/>
                  </a:cubicBezTo>
                  <a:close/>
                  <a:moveTo>
                    <a:pt x="667" y="954"/>
                  </a:moveTo>
                  <a:cubicBezTo>
                    <a:pt x="662" y="953"/>
                    <a:pt x="657" y="951"/>
                    <a:pt x="652" y="949"/>
                  </a:cubicBezTo>
                  <a:cubicBezTo>
                    <a:pt x="650" y="954"/>
                    <a:pt x="648" y="960"/>
                    <a:pt x="646" y="965"/>
                  </a:cubicBezTo>
                  <a:cubicBezTo>
                    <a:pt x="651" y="967"/>
                    <a:pt x="656" y="969"/>
                    <a:pt x="660" y="971"/>
                  </a:cubicBezTo>
                  <a:cubicBezTo>
                    <a:pt x="663" y="965"/>
                    <a:pt x="665" y="960"/>
                    <a:pt x="667" y="954"/>
                  </a:cubicBezTo>
                  <a:close/>
                  <a:moveTo>
                    <a:pt x="1919" y="732"/>
                  </a:moveTo>
                  <a:cubicBezTo>
                    <a:pt x="1915" y="729"/>
                    <a:pt x="1912" y="726"/>
                    <a:pt x="1908" y="722"/>
                  </a:cubicBezTo>
                  <a:cubicBezTo>
                    <a:pt x="1904" y="727"/>
                    <a:pt x="1900" y="731"/>
                    <a:pt x="1896" y="736"/>
                  </a:cubicBezTo>
                  <a:cubicBezTo>
                    <a:pt x="1900" y="739"/>
                    <a:pt x="1903" y="742"/>
                    <a:pt x="1907" y="745"/>
                  </a:cubicBezTo>
                  <a:cubicBezTo>
                    <a:pt x="1911" y="741"/>
                    <a:pt x="1915" y="736"/>
                    <a:pt x="1919" y="732"/>
                  </a:cubicBezTo>
                  <a:close/>
                  <a:moveTo>
                    <a:pt x="168" y="318"/>
                  </a:moveTo>
                  <a:cubicBezTo>
                    <a:pt x="165" y="312"/>
                    <a:pt x="163" y="307"/>
                    <a:pt x="161" y="301"/>
                  </a:cubicBezTo>
                  <a:cubicBezTo>
                    <a:pt x="156" y="303"/>
                    <a:pt x="152" y="305"/>
                    <a:pt x="148" y="307"/>
                  </a:cubicBezTo>
                  <a:cubicBezTo>
                    <a:pt x="150" y="312"/>
                    <a:pt x="153" y="318"/>
                    <a:pt x="155" y="323"/>
                  </a:cubicBezTo>
                  <a:cubicBezTo>
                    <a:pt x="159" y="321"/>
                    <a:pt x="164" y="319"/>
                    <a:pt x="168" y="318"/>
                  </a:cubicBezTo>
                  <a:close/>
                  <a:moveTo>
                    <a:pt x="1345" y="1164"/>
                  </a:moveTo>
                  <a:cubicBezTo>
                    <a:pt x="1350" y="1165"/>
                    <a:pt x="1355" y="1165"/>
                    <a:pt x="1359" y="1166"/>
                  </a:cubicBezTo>
                  <a:cubicBezTo>
                    <a:pt x="1360" y="1160"/>
                    <a:pt x="1361" y="1154"/>
                    <a:pt x="1362" y="1149"/>
                  </a:cubicBezTo>
                  <a:cubicBezTo>
                    <a:pt x="1357" y="1148"/>
                    <a:pt x="1353" y="1147"/>
                    <a:pt x="1348" y="1146"/>
                  </a:cubicBezTo>
                  <a:cubicBezTo>
                    <a:pt x="1347" y="1152"/>
                    <a:pt x="1346" y="1158"/>
                    <a:pt x="1345" y="1164"/>
                  </a:cubicBezTo>
                  <a:close/>
                  <a:moveTo>
                    <a:pt x="445" y="857"/>
                  </a:moveTo>
                  <a:cubicBezTo>
                    <a:pt x="441" y="855"/>
                    <a:pt x="436" y="853"/>
                    <a:pt x="432" y="851"/>
                  </a:cubicBezTo>
                  <a:cubicBezTo>
                    <a:pt x="430" y="856"/>
                    <a:pt x="427" y="861"/>
                    <a:pt x="424" y="867"/>
                  </a:cubicBezTo>
                  <a:cubicBezTo>
                    <a:pt x="429" y="869"/>
                    <a:pt x="433" y="871"/>
                    <a:pt x="437" y="873"/>
                  </a:cubicBezTo>
                  <a:cubicBezTo>
                    <a:pt x="440" y="868"/>
                    <a:pt x="442" y="862"/>
                    <a:pt x="445" y="857"/>
                  </a:cubicBezTo>
                  <a:close/>
                  <a:moveTo>
                    <a:pt x="2037" y="921"/>
                  </a:moveTo>
                  <a:cubicBezTo>
                    <a:pt x="2043" y="918"/>
                    <a:pt x="2048" y="916"/>
                    <a:pt x="2054" y="914"/>
                  </a:cubicBezTo>
                  <a:cubicBezTo>
                    <a:pt x="2052" y="910"/>
                    <a:pt x="2050" y="906"/>
                    <a:pt x="2048" y="901"/>
                  </a:cubicBezTo>
                  <a:cubicBezTo>
                    <a:pt x="2043" y="904"/>
                    <a:pt x="2037" y="906"/>
                    <a:pt x="2032" y="909"/>
                  </a:cubicBezTo>
                  <a:cubicBezTo>
                    <a:pt x="2034" y="913"/>
                    <a:pt x="2036" y="917"/>
                    <a:pt x="2037" y="921"/>
                  </a:cubicBezTo>
                  <a:close/>
                  <a:moveTo>
                    <a:pt x="110" y="641"/>
                  </a:moveTo>
                  <a:cubicBezTo>
                    <a:pt x="106" y="645"/>
                    <a:pt x="102" y="649"/>
                    <a:pt x="98" y="654"/>
                  </a:cubicBezTo>
                  <a:cubicBezTo>
                    <a:pt x="100" y="656"/>
                    <a:pt x="102" y="658"/>
                    <a:pt x="105" y="660"/>
                  </a:cubicBezTo>
                  <a:cubicBezTo>
                    <a:pt x="109" y="656"/>
                    <a:pt x="113" y="652"/>
                    <a:pt x="117" y="647"/>
                  </a:cubicBezTo>
                  <a:cubicBezTo>
                    <a:pt x="115" y="645"/>
                    <a:pt x="112" y="643"/>
                    <a:pt x="110" y="641"/>
                  </a:cubicBezTo>
                  <a:close/>
                  <a:moveTo>
                    <a:pt x="1803" y="1168"/>
                  </a:moveTo>
                  <a:cubicBezTo>
                    <a:pt x="1804" y="1174"/>
                    <a:pt x="1805" y="1180"/>
                    <a:pt x="1806" y="1185"/>
                  </a:cubicBezTo>
                  <a:cubicBezTo>
                    <a:pt x="1810" y="1185"/>
                    <a:pt x="1814" y="1184"/>
                    <a:pt x="1819" y="1184"/>
                  </a:cubicBezTo>
                  <a:cubicBezTo>
                    <a:pt x="1818" y="1178"/>
                    <a:pt x="1817" y="1172"/>
                    <a:pt x="1816" y="1166"/>
                  </a:cubicBezTo>
                  <a:cubicBezTo>
                    <a:pt x="1812" y="1167"/>
                    <a:pt x="1808" y="1167"/>
                    <a:pt x="1803" y="1168"/>
                  </a:cubicBezTo>
                  <a:close/>
                  <a:moveTo>
                    <a:pt x="910" y="1040"/>
                  </a:moveTo>
                  <a:cubicBezTo>
                    <a:pt x="905" y="1038"/>
                    <a:pt x="900" y="1037"/>
                    <a:pt x="894" y="1035"/>
                  </a:cubicBezTo>
                  <a:cubicBezTo>
                    <a:pt x="893" y="1041"/>
                    <a:pt x="891" y="1046"/>
                    <a:pt x="889" y="1052"/>
                  </a:cubicBezTo>
                  <a:cubicBezTo>
                    <a:pt x="894" y="1054"/>
                    <a:pt x="899" y="1055"/>
                    <a:pt x="905" y="1057"/>
                  </a:cubicBezTo>
                  <a:cubicBezTo>
                    <a:pt x="906" y="1051"/>
                    <a:pt x="908" y="1046"/>
                    <a:pt x="910" y="1040"/>
                  </a:cubicBezTo>
                  <a:close/>
                  <a:moveTo>
                    <a:pt x="366" y="262"/>
                  </a:moveTo>
                  <a:cubicBezTo>
                    <a:pt x="365" y="256"/>
                    <a:pt x="364" y="250"/>
                    <a:pt x="363" y="245"/>
                  </a:cubicBezTo>
                  <a:cubicBezTo>
                    <a:pt x="358" y="245"/>
                    <a:pt x="353" y="246"/>
                    <a:pt x="348" y="247"/>
                  </a:cubicBezTo>
                  <a:cubicBezTo>
                    <a:pt x="349" y="253"/>
                    <a:pt x="350" y="259"/>
                    <a:pt x="351" y="265"/>
                  </a:cubicBezTo>
                  <a:cubicBezTo>
                    <a:pt x="356" y="264"/>
                    <a:pt x="361" y="263"/>
                    <a:pt x="366" y="262"/>
                  </a:cubicBezTo>
                  <a:close/>
                  <a:moveTo>
                    <a:pt x="278" y="766"/>
                  </a:moveTo>
                  <a:cubicBezTo>
                    <a:pt x="275" y="764"/>
                    <a:pt x="271" y="762"/>
                    <a:pt x="268" y="760"/>
                  </a:cubicBezTo>
                  <a:cubicBezTo>
                    <a:pt x="265" y="765"/>
                    <a:pt x="261" y="770"/>
                    <a:pt x="258" y="775"/>
                  </a:cubicBezTo>
                  <a:cubicBezTo>
                    <a:pt x="262" y="777"/>
                    <a:pt x="265" y="779"/>
                    <a:pt x="269" y="781"/>
                  </a:cubicBezTo>
                  <a:cubicBezTo>
                    <a:pt x="272" y="776"/>
                    <a:pt x="275" y="771"/>
                    <a:pt x="278" y="766"/>
                  </a:cubicBezTo>
                  <a:close/>
                  <a:moveTo>
                    <a:pt x="2014" y="1090"/>
                  </a:moveTo>
                  <a:cubicBezTo>
                    <a:pt x="2018" y="1094"/>
                    <a:pt x="2022" y="1098"/>
                    <a:pt x="2026" y="1103"/>
                  </a:cubicBezTo>
                  <a:cubicBezTo>
                    <a:pt x="2029" y="1100"/>
                    <a:pt x="2032" y="1097"/>
                    <a:pt x="2035" y="1094"/>
                  </a:cubicBezTo>
                  <a:cubicBezTo>
                    <a:pt x="2030" y="1090"/>
                    <a:pt x="2026" y="1086"/>
                    <a:pt x="2022" y="1082"/>
                  </a:cubicBezTo>
                  <a:cubicBezTo>
                    <a:pt x="2019" y="1085"/>
                    <a:pt x="2016" y="1087"/>
                    <a:pt x="2014" y="1090"/>
                  </a:cubicBezTo>
                  <a:close/>
                  <a:moveTo>
                    <a:pt x="18" y="484"/>
                  </a:moveTo>
                  <a:cubicBezTo>
                    <a:pt x="12" y="484"/>
                    <a:pt x="6" y="484"/>
                    <a:pt x="0" y="485"/>
                  </a:cubicBezTo>
                  <a:cubicBezTo>
                    <a:pt x="1" y="490"/>
                    <a:pt x="1" y="494"/>
                    <a:pt x="2" y="499"/>
                  </a:cubicBezTo>
                  <a:cubicBezTo>
                    <a:pt x="8" y="498"/>
                    <a:pt x="13" y="497"/>
                    <a:pt x="19" y="497"/>
                  </a:cubicBezTo>
                  <a:cubicBezTo>
                    <a:pt x="19" y="492"/>
                    <a:pt x="18" y="488"/>
                    <a:pt x="18" y="484"/>
                  </a:cubicBezTo>
                  <a:close/>
                  <a:moveTo>
                    <a:pt x="1599" y="1192"/>
                  </a:moveTo>
                  <a:cubicBezTo>
                    <a:pt x="1604" y="1192"/>
                    <a:pt x="1610" y="1192"/>
                    <a:pt x="1615" y="1193"/>
                  </a:cubicBezTo>
                  <a:cubicBezTo>
                    <a:pt x="1615" y="1187"/>
                    <a:pt x="1615" y="1181"/>
                    <a:pt x="1616" y="1175"/>
                  </a:cubicBezTo>
                  <a:cubicBezTo>
                    <a:pt x="1610" y="1175"/>
                    <a:pt x="1605" y="1175"/>
                    <a:pt x="1600" y="1174"/>
                  </a:cubicBezTo>
                  <a:cubicBezTo>
                    <a:pt x="1600" y="1180"/>
                    <a:pt x="1599" y="1186"/>
                    <a:pt x="1599" y="1192"/>
                  </a:cubicBezTo>
                  <a:close/>
                  <a:moveTo>
                    <a:pt x="682" y="960"/>
                  </a:moveTo>
                  <a:cubicBezTo>
                    <a:pt x="679" y="966"/>
                    <a:pt x="677" y="971"/>
                    <a:pt x="675" y="977"/>
                  </a:cubicBezTo>
                  <a:cubicBezTo>
                    <a:pt x="680" y="979"/>
                    <a:pt x="685" y="981"/>
                    <a:pt x="690" y="982"/>
                  </a:cubicBezTo>
                  <a:cubicBezTo>
                    <a:pt x="692" y="977"/>
                    <a:pt x="694" y="971"/>
                    <a:pt x="696" y="966"/>
                  </a:cubicBezTo>
                  <a:cubicBezTo>
                    <a:pt x="691" y="964"/>
                    <a:pt x="687" y="962"/>
                    <a:pt x="682" y="960"/>
                  </a:cubicBezTo>
                  <a:close/>
                  <a:moveTo>
                    <a:pt x="1897" y="713"/>
                  </a:moveTo>
                  <a:cubicBezTo>
                    <a:pt x="1894" y="710"/>
                    <a:pt x="1890" y="707"/>
                    <a:pt x="1886" y="704"/>
                  </a:cubicBezTo>
                  <a:cubicBezTo>
                    <a:pt x="1883" y="709"/>
                    <a:pt x="1879" y="713"/>
                    <a:pt x="1875" y="718"/>
                  </a:cubicBezTo>
                  <a:cubicBezTo>
                    <a:pt x="1879" y="721"/>
                    <a:pt x="1882" y="724"/>
                    <a:pt x="1886" y="727"/>
                  </a:cubicBezTo>
                  <a:cubicBezTo>
                    <a:pt x="1890" y="722"/>
                    <a:pt x="1893" y="718"/>
                    <a:pt x="1897" y="713"/>
                  </a:cubicBezTo>
                  <a:close/>
                  <a:moveTo>
                    <a:pt x="134" y="334"/>
                  </a:moveTo>
                  <a:cubicBezTo>
                    <a:pt x="137" y="332"/>
                    <a:pt x="140" y="331"/>
                    <a:pt x="143" y="329"/>
                  </a:cubicBezTo>
                  <a:cubicBezTo>
                    <a:pt x="140" y="324"/>
                    <a:pt x="138" y="318"/>
                    <a:pt x="135" y="313"/>
                  </a:cubicBezTo>
                  <a:cubicBezTo>
                    <a:pt x="132" y="315"/>
                    <a:pt x="129" y="316"/>
                    <a:pt x="126" y="318"/>
                  </a:cubicBezTo>
                  <a:cubicBezTo>
                    <a:pt x="125" y="318"/>
                    <a:pt x="124" y="319"/>
                    <a:pt x="123" y="320"/>
                  </a:cubicBezTo>
                  <a:cubicBezTo>
                    <a:pt x="125" y="325"/>
                    <a:pt x="128" y="330"/>
                    <a:pt x="131" y="335"/>
                  </a:cubicBezTo>
                  <a:cubicBezTo>
                    <a:pt x="132" y="335"/>
                    <a:pt x="133" y="334"/>
                    <a:pt x="134" y="334"/>
                  </a:cubicBezTo>
                  <a:close/>
                  <a:moveTo>
                    <a:pt x="1373" y="1168"/>
                  </a:moveTo>
                  <a:cubicBezTo>
                    <a:pt x="1377" y="1169"/>
                    <a:pt x="1382" y="1170"/>
                    <a:pt x="1386" y="1170"/>
                  </a:cubicBezTo>
                  <a:cubicBezTo>
                    <a:pt x="1387" y="1164"/>
                    <a:pt x="1388" y="1159"/>
                    <a:pt x="1389" y="1153"/>
                  </a:cubicBezTo>
                  <a:cubicBezTo>
                    <a:pt x="1384" y="1152"/>
                    <a:pt x="1380" y="1151"/>
                    <a:pt x="1375" y="1151"/>
                  </a:cubicBezTo>
                  <a:cubicBezTo>
                    <a:pt x="1374" y="1157"/>
                    <a:pt x="1373" y="1162"/>
                    <a:pt x="1373" y="1168"/>
                  </a:cubicBezTo>
                  <a:close/>
                  <a:moveTo>
                    <a:pt x="471" y="870"/>
                  </a:moveTo>
                  <a:cubicBezTo>
                    <a:pt x="467" y="868"/>
                    <a:pt x="462" y="866"/>
                    <a:pt x="458" y="863"/>
                  </a:cubicBezTo>
                  <a:cubicBezTo>
                    <a:pt x="455" y="869"/>
                    <a:pt x="453" y="874"/>
                    <a:pt x="450" y="879"/>
                  </a:cubicBezTo>
                  <a:cubicBezTo>
                    <a:pt x="455" y="882"/>
                    <a:pt x="459" y="884"/>
                    <a:pt x="463" y="886"/>
                  </a:cubicBezTo>
                  <a:cubicBezTo>
                    <a:pt x="466" y="880"/>
                    <a:pt x="469" y="875"/>
                    <a:pt x="471" y="870"/>
                  </a:cubicBezTo>
                  <a:close/>
                  <a:moveTo>
                    <a:pt x="2026" y="897"/>
                  </a:moveTo>
                  <a:cubicBezTo>
                    <a:pt x="2032" y="894"/>
                    <a:pt x="2037" y="891"/>
                    <a:pt x="2042" y="889"/>
                  </a:cubicBezTo>
                  <a:cubicBezTo>
                    <a:pt x="2040" y="885"/>
                    <a:pt x="2038" y="880"/>
                    <a:pt x="2036" y="876"/>
                  </a:cubicBezTo>
                  <a:cubicBezTo>
                    <a:pt x="2030" y="879"/>
                    <a:pt x="2025" y="882"/>
                    <a:pt x="2020" y="885"/>
                  </a:cubicBezTo>
                  <a:cubicBezTo>
                    <a:pt x="2022" y="889"/>
                    <a:pt x="2024" y="893"/>
                    <a:pt x="2026" y="897"/>
                  </a:cubicBezTo>
                  <a:close/>
                  <a:moveTo>
                    <a:pt x="124" y="654"/>
                  </a:moveTo>
                  <a:cubicBezTo>
                    <a:pt x="120" y="658"/>
                    <a:pt x="116" y="663"/>
                    <a:pt x="112" y="667"/>
                  </a:cubicBezTo>
                  <a:cubicBezTo>
                    <a:pt x="115" y="669"/>
                    <a:pt x="117" y="672"/>
                    <a:pt x="120" y="674"/>
                  </a:cubicBezTo>
                  <a:cubicBezTo>
                    <a:pt x="124" y="669"/>
                    <a:pt x="127" y="665"/>
                    <a:pt x="131" y="661"/>
                  </a:cubicBezTo>
                  <a:cubicBezTo>
                    <a:pt x="129" y="658"/>
                    <a:pt x="126" y="656"/>
                    <a:pt x="124" y="654"/>
                  </a:cubicBezTo>
                  <a:close/>
                  <a:moveTo>
                    <a:pt x="1829" y="1164"/>
                  </a:moveTo>
                  <a:cubicBezTo>
                    <a:pt x="1830" y="1170"/>
                    <a:pt x="1831" y="1176"/>
                    <a:pt x="1832" y="1182"/>
                  </a:cubicBezTo>
                  <a:cubicBezTo>
                    <a:pt x="1836" y="1181"/>
                    <a:pt x="1840" y="1180"/>
                    <a:pt x="1845" y="1179"/>
                  </a:cubicBezTo>
                  <a:cubicBezTo>
                    <a:pt x="1844" y="1173"/>
                    <a:pt x="1843" y="1168"/>
                    <a:pt x="1841" y="1162"/>
                  </a:cubicBezTo>
                  <a:cubicBezTo>
                    <a:pt x="1837" y="1163"/>
                    <a:pt x="1833" y="1163"/>
                    <a:pt x="1829" y="1164"/>
                  </a:cubicBezTo>
                  <a:close/>
                  <a:moveTo>
                    <a:pt x="941" y="1049"/>
                  </a:moveTo>
                  <a:cubicBezTo>
                    <a:pt x="936" y="1048"/>
                    <a:pt x="931" y="1046"/>
                    <a:pt x="925" y="1045"/>
                  </a:cubicBezTo>
                  <a:cubicBezTo>
                    <a:pt x="924" y="1050"/>
                    <a:pt x="922" y="1056"/>
                    <a:pt x="920" y="1062"/>
                  </a:cubicBezTo>
                  <a:cubicBezTo>
                    <a:pt x="925" y="1063"/>
                    <a:pt x="931" y="1065"/>
                    <a:pt x="936" y="1066"/>
                  </a:cubicBezTo>
                  <a:cubicBezTo>
                    <a:pt x="938" y="1061"/>
                    <a:pt x="939" y="1055"/>
                    <a:pt x="941" y="1049"/>
                  </a:cubicBezTo>
                  <a:close/>
                  <a:moveTo>
                    <a:pt x="691" y="839"/>
                  </a:moveTo>
                  <a:cubicBezTo>
                    <a:pt x="693" y="843"/>
                    <a:pt x="695" y="846"/>
                    <a:pt x="696" y="850"/>
                  </a:cubicBezTo>
                  <a:cubicBezTo>
                    <a:pt x="700" y="848"/>
                    <a:pt x="704" y="846"/>
                    <a:pt x="708" y="844"/>
                  </a:cubicBezTo>
                  <a:cubicBezTo>
                    <a:pt x="706" y="841"/>
                    <a:pt x="704" y="837"/>
                    <a:pt x="703" y="833"/>
                  </a:cubicBezTo>
                  <a:cubicBezTo>
                    <a:pt x="699" y="835"/>
                    <a:pt x="695" y="837"/>
                    <a:pt x="691" y="839"/>
                  </a:cubicBezTo>
                  <a:close/>
                  <a:moveTo>
                    <a:pt x="498" y="206"/>
                  </a:moveTo>
                  <a:cubicBezTo>
                    <a:pt x="498" y="203"/>
                    <a:pt x="498" y="201"/>
                    <a:pt x="498" y="198"/>
                  </a:cubicBezTo>
                  <a:cubicBezTo>
                    <a:pt x="493" y="198"/>
                    <a:pt x="489" y="198"/>
                    <a:pt x="485" y="199"/>
                  </a:cubicBezTo>
                  <a:cubicBezTo>
                    <a:pt x="485" y="201"/>
                    <a:pt x="485" y="204"/>
                    <a:pt x="485" y="206"/>
                  </a:cubicBezTo>
                  <a:cubicBezTo>
                    <a:pt x="489" y="206"/>
                    <a:pt x="494" y="206"/>
                    <a:pt x="498" y="206"/>
                  </a:cubicBezTo>
                  <a:close/>
                  <a:moveTo>
                    <a:pt x="1092" y="1380"/>
                  </a:moveTo>
                  <a:cubicBezTo>
                    <a:pt x="1094" y="1381"/>
                    <a:pt x="1097" y="1383"/>
                    <a:pt x="1099" y="1385"/>
                  </a:cubicBezTo>
                  <a:cubicBezTo>
                    <a:pt x="1102" y="1381"/>
                    <a:pt x="1104" y="1378"/>
                    <a:pt x="1107" y="1374"/>
                  </a:cubicBezTo>
                  <a:cubicBezTo>
                    <a:pt x="1104" y="1372"/>
                    <a:pt x="1102" y="1371"/>
                    <a:pt x="1099" y="1369"/>
                  </a:cubicBezTo>
                  <a:cubicBezTo>
                    <a:pt x="1097" y="1373"/>
                    <a:pt x="1094" y="1376"/>
                    <a:pt x="1092" y="1380"/>
                  </a:cubicBezTo>
                  <a:close/>
                  <a:moveTo>
                    <a:pt x="665" y="10"/>
                  </a:moveTo>
                  <a:cubicBezTo>
                    <a:pt x="662" y="9"/>
                    <a:pt x="658" y="8"/>
                    <a:pt x="655" y="7"/>
                  </a:cubicBezTo>
                  <a:cubicBezTo>
                    <a:pt x="654" y="11"/>
                    <a:pt x="652" y="16"/>
                    <a:pt x="651" y="20"/>
                  </a:cubicBezTo>
                  <a:cubicBezTo>
                    <a:pt x="655" y="21"/>
                    <a:pt x="658" y="22"/>
                    <a:pt x="661" y="23"/>
                  </a:cubicBezTo>
                  <a:cubicBezTo>
                    <a:pt x="663" y="18"/>
                    <a:pt x="664" y="14"/>
                    <a:pt x="665" y="10"/>
                  </a:cubicBezTo>
                  <a:close/>
                  <a:moveTo>
                    <a:pt x="563" y="500"/>
                  </a:moveTo>
                  <a:cubicBezTo>
                    <a:pt x="562" y="496"/>
                    <a:pt x="561" y="493"/>
                    <a:pt x="560" y="489"/>
                  </a:cubicBezTo>
                  <a:cubicBezTo>
                    <a:pt x="556" y="491"/>
                    <a:pt x="552" y="492"/>
                    <a:pt x="547" y="494"/>
                  </a:cubicBezTo>
                  <a:cubicBezTo>
                    <a:pt x="549" y="497"/>
                    <a:pt x="550" y="500"/>
                    <a:pt x="551" y="504"/>
                  </a:cubicBezTo>
                  <a:cubicBezTo>
                    <a:pt x="555" y="503"/>
                    <a:pt x="559" y="501"/>
                    <a:pt x="563" y="500"/>
                  </a:cubicBezTo>
                  <a:close/>
                  <a:moveTo>
                    <a:pt x="1334" y="1309"/>
                  </a:moveTo>
                  <a:cubicBezTo>
                    <a:pt x="1338" y="1311"/>
                    <a:pt x="1342" y="1312"/>
                    <a:pt x="1346" y="1313"/>
                  </a:cubicBezTo>
                  <a:cubicBezTo>
                    <a:pt x="1347" y="1309"/>
                    <a:pt x="1348" y="1306"/>
                    <a:pt x="1349" y="1302"/>
                  </a:cubicBezTo>
                  <a:cubicBezTo>
                    <a:pt x="1345" y="1301"/>
                    <a:pt x="1341" y="1300"/>
                    <a:pt x="1336" y="1299"/>
                  </a:cubicBezTo>
                  <a:cubicBezTo>
                    <a:pt x="1336" y="1303"/>
                    <a:pt x="1335" y="1306"/>
                    <a:pt x="1334" y="1309"/>
                  </a:cubicBezTo>
                  <a:close/>
                  <a:moveTo>
                    <a:pt x="776" y="995"/>
                  </a:moveTo>
                  <a:cubicBezTo>
                    <a:pt x="774" y="995"/>
                    <a:pt x="773" y="994"/>
                    <a:pt x="772" y="994"/>
                  </a:cubicBezTo>
                  <a:cubicBezTo>
                    <a:pt x="770" y="999"/>
                    <a:pt x="768" y="1005"/>
                    <a:pt x="766" y="1010"/>
                  </a:cubicBezTo>
                  <a:cubicBezTo>
                    <a:pt x="771" y="1012"/>
                    <a:pt x="776" y="1014"/>
                    <a:pt x="781" y="1016"/>
                  </a:cubicBezTo>
                  <a:cubicBezTo>
                    <a:pt x="783" y="1010"/>
                    <a:pt x="785" y="1005"/>
                    <a:pt x="787" y="999"/>
                  </a:cubicBezTo>
                  <a:cubicBezTo>
                    <a:pt x="786" y="999"/>
                    <a:pt x="785" y="998"/>
                    <a:pt x="784" y="998"/>
                  </a:cubicBezTo>
                  <a:cubicBezTo>
                    <a:pt x="786" y="997"/>
                    <a:pt x="788" y="996"/>
                    <a:pt x="790" y="994"/>
                  </a:cubicBezTo>
                  <a:cubicBezTo>
                    <a:pt x="789" y="991"/>
                    <a:pt x="787" y="988"/>
                    <a:pt x="785" y="985"/>
                  </a:cubicBezTo>
                  <a:cubicBezTo>
                    <a:pt x="781" y="987"/>
                    <a:pt x="778" y="990"/>
                    <a:pt x="774" y="992"/>
                  </a:cubicBezTo>
                  <a:cubicBezTo>
                    <a:pt x="774" y="993"/>
                    <a:pt x="775" y="994"/>
                    <a:pt x="776" y="995"/>
                  </a:cubicBezTo>
                  <a:close/>
                  <a:moveTo>
                    <a:pt x="504" y="335"/>
                  </a:moveTo>
                  <a:cubicBezTo>
                    <a:pt x="505" y="338"/>
                    <a:pt x="505" y="341"/>
                    <a:pt x="506" y="344"/>
                  </a:cubicBezTo>
                  <a:cubicBezTo>
                    <a:pt x="510" y="343"/>
                    <a:pt x="515" y="343"/>
                    <a:pt x="519" y="342"/>
                  </a:cubicBezTo>
                  <a:cubicBezTo>
                    <a:pt x="518" y="339"/>
                    <a:pt x="517" y="335"/>
                    <a:pt x="517" y="332"/>
                  </a:cubicBezTo>
                  <a:cubicBezTo>
                    <a:pt x="513" y="333"/>
                    <a:pt x="508" y="334"/>
                    <a:pt x="504" y="335"/>
                  </a:cubicBezTo>
                  <a:close/>
                  <a:moveTo>
                    <a:pt x="1236" y="1419"/>
                  </a:moveTo>
                  <a:cubicBezTo>
                    <a:pt x="1236" y="1423"/>
                    <a:pt x="1237" y="1428"/>
                    <a:pt x="1237" y="1432"/>
                  </a:cubicBezTo>
                  <a:cubicBezTo>
                    <a:pt x="1241" y="1431"/>
                    <a:pt x="1245" y="1431"/>
                    <a:pt x="1248" y="1430"/>
                  </a:cubicBezTo>
                  <a:cubicBezTo>
                    <a:pt x="1247" y="1426"/>
                    <a:pt x="1246" y="1421"/>
                    <a:pt x="1245" y="1417"/>
                  </a:cubicBezTo>
                  <a:cubicBezTo>
                    <a:pt x="1242" y="1418"/>
                    <a:pt x="1239" y="1419"/>
                    <a:pt x="1236" y="1419"/>
                  </a:cubicBezTo>
                  <a:close/>
                  <a:moveTo>
                    <a:pt x="523" y="56"/>
                  </a:moveTo>
                  <a:cubicBezTo>
                    <a:pt x="519" y="53"/>
                    <a:pt x="516" y="51"/>
                    <a:pt x="512" y="49"/>
                  </a:cubicBezTo>
                  <a:cubicBezTo>
                    <a:pt x="510" y="52"/>
                    <a:pt x="508" y="55"/>
                    <a:pt x="506" y="59"/>
                  </a:cubicBezTo>
                  <a:cubicBezTo>
                    <a:pt x="510" y="61"/>
                    <a:pt x="514" y="63"/>
                    <a:pt x="518" y="65"/>
                  </a:cubicBezTo>
                  <a:cubicBezTo>
                    <a:pt x="519" y="62"/>
                    <a:pt x="521" y="59"/>
                    <a:pt x="523" y="56"/>
                  </a:cubicBezTo>
                  <a:close/>
                  <a:moveTo>
                    <a:pt x="611" y="665"/>
                  </a:moveTo>
                  <a:cubicBezTo>
                    <a:pt x="613" y="668"/>
                    <a:pt x="614" y="672"/>
                    <a:pt x="616" y="676"/>
                  </a:cubicBezTo>
                  <a:cubicBezTo>
                    <a:pt x="620" y="674"/>
                    <a:pt x="624" y="672"/>
                    <a:pt x="628" y="671"/>
                  </a:cubicBezTo>
                  <a:cubicBezTo>
                    <a:pt x="626" y="667"/>
                    <a:pt x="625" y="663"/>
                    <a:pt x="623" y="660"/>
                  </a:cubicBezTo>
                  <a:cubicBezTo>
                    <a:pt x="619" y="661"/>
                    <a:pt x="615" y="663"/>
                    <a:pt x="611" y="665"/>
                  </a:cubicBezTo>
                  <a:close/>
                  <a:moveTo>
                    <a:pt x="718" y="864"/>
                  </a:moveTo>
                  <a:cubicBezTo>
                    <a:pt x="716" y="861"/>
                    <a:pt x="715" y="857"/>
                    <a:pt x="713" y="854"/>
                  </a:cubicBezTo>
                  <a:cubicBezTo>
                    <a:pt x="709" y="856"/>
                    <a:pt x="705" y="858"/>
                    <a:pt x="702" y="860"/>
                  </a:cubicBezTo>
                  <a:cubicBezTo>
                    <a:pt x="703" y="863"/>
                    <a:pt x="705" y="867"/>
                    <a:pt x="706" y="870"/>
                  </a:cubicBezTo>
                  <a:cubicBezTo>
                    <a:pt x="710" y="868"/>
                    <a:pt x="714" y="866"/>
                    <a:pt x="718" y="864"/>
                  </a:cubicBezTo>
                  <a:close/>
                  <a:moveTo>
                    <a:pt x="499" y="221"/>
                  </a:moveTo>
                  <a:cubicBezTo>
                    <a:pt x="499" y="218"/>
                    <a:pt x="499" y="216"/>
                    <a:pt x="499" y="213"/>
                  </a:cubicBezTo>
                  <a:cubicBezTo>
                    <a:pt x="494" y="214"/>
                    <a:pt x="490" y="214"/>
                    <a:pt x="486" y="214"/>
                  </a:cubicBezTo>
                  <a:cubicBezTo>
                    <a:pt x="486" y="217"/>
                    <a:pt x="486" y="219"/>
                    <a:pt x="486" y="222"/>
                  </a:cubicBezTo>
                  <a:cubicBezTo>
                    <a:pt x="491" y="222"/>
                    <a:pt x="495" y="221"/>
                    <a:pt x="499" y="221"/>
                  </a:cubicBezTo>
                  <a:close/>
                  <a:moveTo>
                    <a:pt x="1107" y="1390"/>
                  </a:moveTo>
                  <a:cubicBezTo>
                    <a:pt x="1109" y="1392"/>
                    <a:pt x="1112" y="1393"/>
                    <a:pt x="1114" y="1395"/>
                  </a:cubicBezTo>
                  <a:cubicBezTo>
                    <a:pt x="1117" y="1391"/>
                    <a:pt x="1119" y="1387"/>
                    <a:pt x="1121" y="1384"/>
                  </a:cubicBezTo>
                  <a:cubicBezTo>
                    <a:pt x="1119" y="1382"/>
                    <a:pt x="1116" y="1381"/>
                    <a:pt x="1114" y="1379"/>
                  </a:cubicBezTo>
                  <a:cubicBezTo>
                    <a:pt x="1112" y="1383"/>
                    <a:pt x="1109" y="1386"/>
                    <a:pt x="1107" y="1390"/>
                  </a:cubicBezTo>
                  <a:close/>
                  <a:moveTo>
                    <a:pt x="644" y="5"/>
                  </a:moveTo>
                  <a:cubicBezTo>
                    <a:pt x="641" y="4"/>
                    <a:pt x="637" y="3"/>
                    <a:pt x="634" y="3"/>
                  </a:cubicBezTo>
                  <a:cubicBezTo>
                    <a:pt x="633" y="7"/>
                    <a:pt x="632" y="11"/>
                    <a:pt x="632" y="16"/>
                  </a:cubicBezTo>
                  <a:cubicBezTo>
                    <a:pt x="635" y="16"/>
                    <a:pt x="638" y="17"/>
                    <a:pt x="641" y="18"/>
                  </a:cubicBezTo>
                  <a:cubicBezTo>
                    <a:pt x="642" y="13"/>
                    <a:pt x="643" y="9"/>
                    <a:pt x="644" y="5"/>
                  </a:cubicBezTo>
                  <a:close/>
                  <a:moveTo>
                    <a:pt x="880" y="1155"/>
                  </a:moveTo>
                  <a:cubicBezTo>
                    <a:pt x="884" y="1153"/>
                    <a:pt x="887" y="1150"/>
                    <a:pt x="891" y="1148"/>
                  </a:cubicBezTo>
                  <a:cubicBezTo>
                    <a:pt x="889" y="1145"/>
                    <a:pt x="887" y="1142"/>
                    <a:pt x="885" y="1140"/>
                  </a:cubicBezTo>
                  <a:cubicBezTo>
                    <a:pt x="881" y="1142"/>
                    <a:pt x="878" y="1145"/>
                    <a:pt x="874" y="1147"/>
                  </a:cubicBezTo>
                  <a:cubicBezTo>
                    <a:pt x="876" y="1150"/>
                    <a:pt x="878" y="1153"/>
                    <a:pt x="880" y="1155"/>
                  </a:cubicBezTo>
                  <a:close/>
                  <a:moveTo>
                    <a:pt x="558" y="525"/>
                  </a:moveTo>
                  <a:cubicBezTo>
                    <a:pt x="562" y="523"/>
                    <a:pt x="566" y="522"/>
                    <a:pt x="570" y="521"/>
                  </a:cubicBezTo>
                  <a:cubicBezTo>
                    <a:pt x="569" y="517"/>
                    <a:pt x="568" y="514"/>
                    <a:pt x="567" y="510"/>
                  </a:cubicBezTo>
                  <a:cubicBezTo>
                    <a:pt x="563" y="512"/>
                    <a:pt x="559" y="513"/>
                    <a:pt x="554" y="514"/>
                  </a:cubicBezTo>
                  <a:cubicBezTo>
                    <a:pt x="556" y="518"/>
                    <a:pt x="557" y="521"/>
                    <a:pt x="558" y="525"/>
                  </a:cubicBezTo>
                  <a:close/>
                  <a:moveTo>
                    <a:pt x="1340" y="1286"/>
                  </a:moveTo>
                  <a:cubicBezTo>
                    <a:pt x="1339" y="1287"/>
                    <a:pt x="1339" y="1288"/>
                    <a:pt x="1339" y="1289"/>
                  </a:cubicBezTo>
                  <a:cubicBezTo>
                    <a:pt x="1343" y="1290"/>
                    <a:pt x="1347" y="1291"/>
                    <a:pt x="1352" y="1292"/>
                  </a:cubicBezTo>
                  <a:cubicBezTo>
                    <a:pt x="1352" y="1291"/>
                    <a:pt x="1352" y="1289"/>
                    <a:pt x="1352" y="1288"/>
                  </a:cubicBezTo>
                  <a:cubicBezTo>
                    <a:pt x="1353" y="1286"/>
                    <a:pt x="1353" y="1284"/>
                    <a:pt x="1354" y="1282"/>
                  </a:cubicBezTo>
                  <a:cubicBezTo>
                    <a:pt x="1349" y="1281"/>
                    <a:pt x="1345" y="1280"/>
                    <a:pt x="1341" y="1279"/>
                  </a:cubicBezTo>
                  <a:cubicBezTo>
                    <a:pt x="1340" y="1281"/>
                    <a:pt x="1340" y="1283"/>
                    <a:pt x="1340" y="1286"/>
                  </a:cubicBezTo>
                  <a:close/>
                  <a:moveTo>
                    <a:pt x="790" y="1019"/>
                  </a:moveTo>
                  <a:cubicBezTo>
                    <a:pt x="793" y="1017"/>
                    <a:pt x="796" y="1015"/>
                    <a:pt x="799" y="1014"/>
                  </a:cubicBezTo>
                  <a:cubicBezTo>
                    <a:pt x="798" y="1016"/>
                    <a:pt x="797" y="1019"/>
                    <a:pt x="796" y="1021"/>
                  </a:cubicBezTo>
                  <a:cubicBezTo>
                    <a:pt x="798" y="1022"/>
                    <a:pt x="801" y="1023"/>
                    <a:pt x="803" y="1023"/>
                  </a:cubicBezTo>
                  <a:cubicBezTo>
                    <a:pt x="800" y="1025"/>
                    <a:pt x="798" y="1026"/>
                    <a:pt x="795" y="1028"/>
                  </a:cubicBezTo>
                  <a:cubicBezTo>
                    <a:pt x="797" y="1031"/>
                    <a:pt x="799" y="1034"/>
                    <a:pt x="801" y="1037"/>
                  </a:cubicBezTo>
                  <a:cubicBezTo>
                    <a:pt x="805" y="1035"/>
                    <a:pt x="808" y="1032"/>
                    <a:pt x="812" y="1030"/>
                  </a:cubicBezTo>
                  <a:cubicBezTo>
                    <a:pt x="811" y="1029"/>
                    <a:pt x="810" y="1027"/>
                    <a:pt x="809" y="1026"/>
                  </a:cubicBezTo>
                  <a:cubicBezTo>
                    <a:pt x="810" y="1026"/>
                    <a:pt x="811" y="1026"/>
                    <a:pt x="812" y="1026"/>
                  </a:cubicBezTo>
                  <a:cubicBezTo>
                    <a:pt x="814" y="1021"/>
                    <a:pt x="815" y="1015"/>
                    <a:pt x="817" y="1010"/>
                  </a:cubicBezTo>
                  <a:cubicBezTo>
                    <a:pt x="812" y="1008"/>
                    <a:pt x="807" y="1006"/>
                    <a:pt x="802" y="1004"/>
                  </a:cubicBezTo>
                  <a:cubicBezTo>
                    <a:pt x="801" y="1006"/>
                    <a:pt x="801" y="1008"/>
                    <a:pt x="800" y="1010"/>
                  </a:cubicBezTo>
                  <a:cubicBezTo>
                    <a:pt x="799" y="1008"/>
                    <a:pt x="797" y="1006"/>
                    <a:pt x="796" y="1003"/>
                  </a:cubicBezTo>
                  <a:cubicBezTo>
                    <a:pt x="792" y="1006"/>
                    <a:pt x="788" y="1008"/>
                    <a:pt x="785" y="1010"/>
                  </a:cubicBezTo>
                  <a:cubicBezTo>
                    <a:pt x="786" y="1013"/>
                    <a:pt x="788" y="1016"/>
                    <a:pt x="790" y="1019"/>
                  </a:cubicBezTo>
                  <a:close/>
                  <a:moveTo>
                    <a:pt x="523" y="360"/>
                  </a:moveTo>
                  <a:cubicBezTo>
                    <a:pt x="522" y="357"/>
                    <a:pt x="522" y="354"/>
                    <a:pt x="521" y="351"/>
                  </a:cubicBezTo>
                  <a:cubicBezTo>
                    <a:pt x="517" y="352"/>
                    <a:pt x="512" y="353"/>
                    <a:pt x="508" y="354"/>
                  </a:cubicBezTo>
                  <a:cubicBezTo>
                    <a:pt x="509" y="357"/>
                    <a:pt x="510" y="360"/>
                    <a:pt x="510" y="363"/>
                  </a:cubicBezTo>
                  <a:cubicBezTo>
                    <a:pt x="515" y="362"/>
                    <a:pt x="519" y="361"/>
                    <a:pt x="523" y="360"/>
                  </a:cubicBezTo>
                  <a:close/>
                  <a:moveTo>
                    <a:pt x="1254" y="1414"/>
                  </a:moveTo>
                  <a:cubicBezTo>
                    <a:pt x="1256" y="1419"/>
                    <a:pt x="1257" y="1423"/>
                    <a:pt x="1259" y="1427"/>
                  </a:cubicBezTo>
                  <a:cubicBezTo>
                    <a:pt x="1262" y="1426"/>
                    <a:pt x="1266" y="1424"/>
                    <a:pt x="1269" y="1423"/>
                  </a:cubicBezTo>
                  <a:cubicBezTo>
                    <a:pt x="1267" y="1419"/>
                    <a:pt x="1265" y="1415"/>
                    <a:pt x="1263" y="1411"/>
                  </a:cubicBezTo>
                  <a:cubicBezTo>
                    <a:pt x="1260" y="1412"/>
                    <a:pt x="1257" y="1413"/>
                    <a:pt x="1254" y="1414"/>
                  </a:cubicBezTo>
                  <a:close/>
                  <a:moveTo>
                    <a:pt x="513" y="74"/>
                  </a:moveTo>
                  <a:cubicBezTo>
                    <a:pt x="509" y="72"/>
                    <a:pt x="505" y="71"/>
                    <a:pt x="501" y="69"/>
                  </a:cubicBezTo>
                  <a:cubicBezTo>
                    <a:pt x="500" y="72"/>
                    <a:pt x="499" y="75"/>
                    <a:pt x="498" y="77"/>
                  </a:cubicBezTo>
                  <a:cubicBezTo>
                    <a:pt x="502" y="79"/>
                    <a:pt x="506" y="80"/>
                    <a:pt x="510" y="82"/>
                  </a:cubicBezTo>
                  <a:cubicBezTo>
                    <a:pt x="511" y="79"/>
                    <a:pt x="512" y="77"/>
                    <a:pt x="513" y="74"/>
                  </a:cubicBezTo>
                  <a:close/>
                  <a:moveTo>
                    <a:pt x="993" y="1274"/>
                  </a:moveTo>
                  <a:cubicBezTo>
                    <a:pt x="990" y="1277"/>
                    <a:pt x="987" y="1280"/>
                    <a:pt x="984" y="1283"/>
                  </a:cubicBezTo>
                  <a:cubicBezTo>
                    <a:pt x="986" y="1286"/>
                    <a:pt x="989" y="1288"/>
                    <a:pt x="991" y="1291"/>
                  </a:cubicBezTo>
                  <a:cubicBezTo>
                    <a:pt x="995" y="1288"/>
                    <a:pt x="998" y="1285"/>
                    <a:pt x="1001" y="1282"/>
                  </a:cubicBezTo>
                  <a:cubicBezTo>
                    <a:pt x="998" y="1279"/>
                    <a:pt x="996" y="1277"/>
                    <a:pt x="993" y="1274"/>
                  </a:cubicBezTo>
                  <a:close/>
                  <a:moveTo>
                    <a:pt x="637" y="692"/>
                  </a:moveTo>
                  <a:cubicBezTo>
                    <a:pt x="635" y="689"/>
                    <a:pt x="634" y="685"/>
                    <a:pt x="632" y="681"/>
                  </a:cubicBezTo>
                  <a:cubicBezTo>
                    <a:pt x="628" y="683"/>
                    <a:pt x="624" y="685"/>
                    <a:pt x="620" y="687"/>
                  </a:cubicBezTo>
                  <a:cubicBezTo>
                    <a:pt x="622" y="690"/>
                    <a:pt x="623" y="694"/>
                    <a:pt x="625" y="697"/>
                  </a:cubicBezTo>
                  <a:cubicBezTo>
                    <a:pt x="629" y="696"/>
                    <a:pt x="633" y="694"/>
                    <a:pt x="637" y="692"/>
                  </a:cubicBezTo>
                  <a:close/>
                  <a:moveTo>
                    <a:pt x="711" y="879"/>
                  </a:moveTo>
                  <a:cubicBezTo>
                    <a:pt x="713" y="883"/>
                    <a:pt x="715" y="886"/>
                    <a:pt x="716" y="889"/>
                  </a:cubicBezTo>
                  <a:cubicBezTo>
                    <a:pt x="720" y="887"/>
                    <a:pt x="724" y="885"/>
                    <a:pt x="728" y="883"/>
                  </a:cubicBezTo>
                  <a:cubicBezTo>
                    <a:pt x="726" y="880"/>
                    <a:pt x="725" y="876"/>
                    <a:pt x="723" y="873"/>
                  </a:cubicBezTo>
                  <a:cubicBezTo>
                    <a:pt x="719" y="875"/>
                    <a:pt x="715" y="877"/>
                    <a:pt x="711" y="879"/>
                  </a:cubicBezTo>
                  <a:close/>
                  <a:moveTo>
                    <a:pt x="1122" y="1400"/>
                  </a:moveTo>
                  <a:cubicBezTo>
                    <a:pt x="1125" y="1401"/>
                    <a:pt x="1127" y="1402"/>
                    <a:pt x="1130" y="1404"/>
                  </a:cubicBezTo>
                  <a:cubicBezTo>
                    <a:pt x="1132" y="1400"/>
                    <a:pt x="1134" y="1396"/>
                    <a:pt x="1136" y="1392"/>
                  </a:cubicBezTo>
                  <a:cubicBezTo>
                    <a:pt x="1134" y="1391"/>
                    <a:pt x="1131" y="1390"/>
                    <a:pt x="1129" y="1388"/>
                  </a:cubicBezTo>
                  <a:cubicBezTo>
                    <a:pt x="1126" y="1392"/>
                    <a:pt x="1124" y="1396"/>
                    <a:pt x="1122" y="1400"/>
                  </a:cubicBezTo>
                  <a:close/>
                  <a:moveTo>
                    <a:pt x="624" y="1"/>
                  </a:moveTo>
                  <a:cubicBezTo>
                    <a:pt x="620" y="1"/>
                    <a:pt x="617" y="1"/>
                    <a:pt x="614" y="1"/>
                  </a:cubicBezTo>
                  <a:cubicBezTo>
                    <a:pt x="613" y="5"/>
                    <a:pt x="613" y="9"/>
                    <a:pt x="613" y="14"/>
                  </a:cubicBezTo>
                  <a:cubicBezTo>
                    <a:pt x="616" y="14"/>
                    <a:pt x="619" y="14"/>
                    <a:pt x="622" y="14"/>
                  </a:cubicBezTo>
                  <a:cubicBezTo>
                    <a:pt x="623" y="10"/>
                    <a:pt x="623" y="6"/>
                    <a:pt x="624" y="1"/>
                  </a:cubicBezTo>
                  <a:close/>
                  <a:moveTo>
                    <a:pt x="886" y="1163"/>
                  </a:moveTo>
                  <a:cubicBezTo>
                    <a:pt x="888" y="1166"/>
                    <a:pt x="890" y="1169"/>
                    <a:pt x="892" y="1171"/>
                  </a:cubicBezTo>
                  <a:cubicBezTo>
                    <a:pt x="895" y="1169"/>
                    <a:pt x="899" y="1166"/>
                    <a:pt x="902" y="1163"/>
                  </a:cubicBezTo>
                  <a:cubicBezTo>
                    <a:pt x="900" y="1161"/>
                    <a:pt x="898" y="1158"/>
                    <a:pt x="896" y="1156"/>
                  </a:cubicBezTo>
                  <a:cubicBezTo>
                    <a:pt x="893" y="1158"/>
                    <a:pt x="889" y="1161"/>
                    <a:pt x="886" y="1163"/>
                  </a:cubicBezTo>
                  <a:close/>
                  <a:moveTo>
                    <a:pt x="574" y="531"/>
                  </a:moveTo>
                  <a:cubicBezTo>
                    <a:pt x="570" y="533"/>
                    <a:pt x="566" y="534"/>
                    <a:pt x="562" y="535"/>
                  </a:cubicBezTo>
                  <a:cubicBezTo>
                    <a:pt x="563" y="539"/>
                    <a:pt x="564" y="542"/>
                    <a:pt x="565" y="546"/>
                  </a:cubicBezTo>
                  <a:cubicBezTo>
                    <a:pt x="569" y="545"/>
                    <a:pt x="574" y="543"/>
                    <a:pt x="578" y="542"/>
                  </a:cubicBezTo>
                  <a:cubicBezTo>
                    <a:pt x="576" y="538"/>
                    <a:pt x="575" y="535"/>
                    <a:pt x="574" y="531"/>
                  </a:cubicBezTo>
                  <a:close/>
                  <a:moveTo>
                    <a:pt x="513" y="373"/>
                  </a:moveTo>
                  <a:cubicBezTo>
                    <a:pt x="514" y="376"/>
                    <a:pt x="514" y="379"/>
                    <a:pt x="515" y="383"/>
                  </a:cubicBezTo>
                  <a:cubicBezTo>
                    <a:pt x="519" y="381"/>
                    <a:pt x="524" y="380"/>
                    <a:pt x="528" y="379"/>
                  </a:cubicBezTo>
                  <a:cubicBezTo>
                    <a:pt x="527" y="376"/>
                    <a:pt x="526" y="373"/>
                    <a:pt x="525" y="370"/>
                  </a:cubicBezTo>
                  <a:cubicBezTo>
                    <a:pt x="521" y="371"/>
                    <a:pt x="517" y="372"/>
                    <a:pt x="513" y="373"/>
                  </a:cubicBezTo>
                  <a:close/>
                  <a:moveTo>
                    <a:pt x="1271" y="1406"/>
                  </a:moveTo>
                  <a:cubicBezTo>
                    <a:pt x="1274" y="1410"/>
                    <a:pt x="1276" y="1414"/>
                    <a:pt x="1278" y="1417"/>
                  </a:cubicBezTo>
                  <a:cubicBezTo>
                    <a:pt x="1281" y="1416"/>
                    <a:pt x="1284" y="1414"/>
                    <a:pt x="1287" y="1411"/>
                  </a:cubicBezTo>
                  <a:cubicBezTo>
                    <a:pt x="1284" y="1408"/>
                    <a:pt x="1282" y="1404"/>
                    <a:pt x="1279" y="1401"/>
                  </a:cubicBezTo>
                  <a:cubicBezTo>
                    <a:pt x="1277" y="1403"/>
                    <a:pt x="1274" y="1405"/>
                    <a:pt x="1271" y="1406"/>
                  </a:cubicBezTo>
                  <a:close/>
                  <a:moveTo>
                    <a:pt x="508" y="90"/>
                  </a:moveTo>
                  <a:cubicBezTo>
                    <a:pt x="504" y="89"/>
                    <a:pt x="499" y="87"/>
                    <a:pt x="495" y="86"/>
                  </a:cubicBezTo>
                  <a:cubicBezTo>
                    <a:pt x="494" y="89"/>
                    <a:pt x="493" y="92"/>
                    <a:pt x="493" y="95"/>
                  </a:cubicBezTo>
                  <a:cubicBezTo>
                    <a:pt x="497" y="97"/>
                    <a:pt x="501" y="98"/>
                    <a:pt x="505" y="99"/>
                  </a:cubicBezTo>
                  <a:cubicBezTo>
                    <a:pt x="506" y="96"/>
                    <a:pt x="507" y="93"/>
                    <a:pt x="508" y="90"/>
                  </a:cubicBezTo>
                  <a:close/>
                  <a:moveTo>
                    <a:pt x="1008" y="1290"/>
                  </a:moveTo>
                  <a:cubicBezTo>
                    <a:pt x="1005" y="1293"/>
                    <a:pt x="1002" y="1296"/>
                    <a:pt x="999" y="1299"/>
                  </a:cubicBezTo>
                  <a:cubicBezTo>
                    <a:pt x="1002" y="1302"/>
                    <a:pt x="1004" y="1304"/>
                    <a:pt x="1007" y="1307"/>
                  </a:cubicBezTo>
                  <a:cubicBezTo>
                    <a:pt x="1010" y="1304"/>
                    <a:pt x="1013" y="1301"/>
                    <a:pt x="1016" y="1298"/>
                  </a:cubicBezTo>
                  <a:cubicBezTo>
                    <a:pt x="1014" y="1295"/>
                    <a:pt x="1011" y="1292"/>
                    <a:pt x="1008" y="1290"/>
                  </a:cubicBezTo>
                  <a:close/>
                  <a:moveTo>
                    <a:pt x="630" y="708"/>
                  </a:moveTo>
                  <a:cubicBezTo>
                    <a:pt x="631" y="712"/>
                    <a:pt x="633" y="716"/>
                    <a:pt x="634" y="719"/>
                  </a:cubicBezTo>
                  <a:cubicBezTo>
                    <a:pt x="638" y="717"/>
                    <a:pt x="642" y="716"/>
                    <a:pt x="646" y="714"/>
                  </a:cubicBezTo>
                  <a:cubicBezTo>
                    <a:pt x="645" y="710"/>
                    <a:pt x="643" y="707"/>
                    <a:pt x="642" y="703"/>
                  </a:cubicBezTo>
                  <a:cubicBezTo>
                    <a:pt x="638" y="705"/>
                    <a:pt x="634" y="707"/>
                    <a:pt x="630" y="708"/>
                  </a:cubicBezTo>
                  <a:close/>
                  <a:moveTo>
                    <a:pt x="733" y="892"/>
                  </a:moveTo>
                  <a:cubicBezTo>
                    <a:pt x="729" y="894"/>
                    <a:pt x="725" y="896"/>
                    <a:pt x="721" y="898"/>
                  </a:cubicBezTo>
                  <a:cubicBezTo>
                    <a:pt x="723" y="902"/>
                    <a:pt x="725" y="905"/>
                    <a:pt x="726" y="908"/>
                  </a:cubicBezTo>
                  <a:cubicBezTo>
                    <a:pt x="730" y="906"/>
                    <a:pt x="734" y="904"/>
                    <a:pt x="738" y="902"/>
                  </a:cubicBezTo>
                  <a:cubicBezTo>
                    <a:pt x="736" y="898"/>
                    <a:pt x="735" y="895"/>
                    <a:pt x="733" y="892"/>
                  </a:cubicBezTo>
                  <a:close/>
                  <a:moveTo>
                    <a:pt x="489" y="247"/>
                  </a:moveTo>
                  <a:cubicBezTo>
                    <a:pt x="489" y="248"/>
                    <a:pt x="489" y="248"/>
                    <a:pt x="489" y="249"/>
                  </a:cubicBezTo>
                  <a:cubicBezTo>
                    <a:pt x="489" y="249"/>
                    <a:pt x="489" y="249"/>
                    <a:pt x="489" y="249"/>
                  </a:cubicBezTo>
                  <a:cubicBezTo>
                    <a:pt x="489" y="251"/>
                    <a:pt x="490" y="253"/>
                    <a:pt x="490" y="255"/>
                  </a:cubicBezTo>
                  <a:cubicBezTo>
                    <a:pt x="494" y="254"/>
                    <a:pt x="499" y="254"/>
                    <a:pt x="503" y="253"/>
                  </a:cubicBezTo>
                  <a:cubicBezTo>
                    <a:pt x="503" y="250"/>
                    <a:pt x="502" y="248"/>
                    <a:pt x="502" y="245"/>
                  </a:cubicBezTo>
                  <a:cubicBezTo>
                    <a:pt x="502" y="245"/>
                    <a:pt x="501" y="245"/>
                    <a:pt x="501" y="245"/>
                  </a:cubicBezTo>
                  <a:cubicBezTo>
                    <a:pt x="501" y="240"/>
                    <a:pt x="501" y="236"/>
                    <a:pt x="501" y="231"/>
                  </a:cubicBezTo>
                  <a:cubicBezTo>
                    <a:pt x="501" y="231"/>
                    <a:pt x="501" y="231"/>
                    <a:pt x="500" y="231"/>
                  </a:cubicBezTo>
                  <a:cubicBezTo>
                    <a:pt x="500" y="230"/>
                    <a:pt x="500" y="230"/>
                    <a:pt x="500" y="229"/>
                  </a:cubicBezTo>
                  <a:cubicBezTo>
                    <a:pt x="496" y="229"/>
                    <a:pt x="491" y="230"/>
                    <a:pt x="487" y="230"/>
                  </a:cubicBezTo>
                  <a:cubicBezTo>
                    <a:pt x="487" y="233"/>
                    <a:pt x="488" y="236"/>
                    <a:pt x="488" y="238"/>
                  </a:cubicBezTo>
                  <a:cubicBezTo>
                    <a:pt x="488" y="238"/>
                    <a:pt x="488" y="238"/>
                    <a:pt x="489" y="238"/>
                  </a:cubicBezTo>
                  <a:cubicBezTo>
                    <a:pt x="489" y="241"/>
                    <a:pt x="489" y="244"/>
                    <a:pt x="489" y="247"/>
                  </a:cubicBezTo>
                  <a:cubicBezTo>
                    <a:pt x="489" y="247"/>
                    <a:pt x="489" y="247"/>
                    <a:pt x="489" y="247"/>
                  </a:cubicBezTo>
                  <a:cubicBezTo>
                    <a:pt x="489" y="247"/>
                    <a:pt x="489" y="247"/>
                    <a:pt x="489" y="247"/>
                  </a:cubicBezTo>
                  <a:close/>
                  <a:moveTo>
                    <a:pt x="1137" y="1408"/>
                  </a:moveTo>
                  <a:cubicBezTo>
                    <a:pt x="1140" y="1409"/>
                    <a:pt x="1142" y="1411"/>
                    <a:pt x="1145" y="1412"/>
                  </a:cubicBezTo>
                  <a:cubicBezTo>
                    <a:pt x="1147" y="1408"/>
                    <a:pt x="1149" y="1404"/>
                    <a:pt x="1151" y="1400"/>
                  </a:cubicBezTo>
                  <a:cubicBezTo>
                    <a:pt x="1148" y="1399"/>
                    <a:pt x="1146" y="1398"/>
                    <a:pt x="1143" y="1396"/>
                  </a:cubicBezTo>
                  <a:cubicBezTo>
                    <a:pt x="1141" y="1400"/>
                    <a:pt x="1139" y="1404"/>
                    <a:pt x="1137" y="1408"/>
                  </a:cubicBezTo>
                  <a:close/>
                  <a:moveTo>
                    <a:pt x="603" y="14"/>
                  </a:moveTo>
                  <a:cubicBezTo>
                    <a:pt x="603" y="9"/>
                    <a:pt x="603" y="5"/>
                    <a:pt x="603" y="0"/>
                  </a:cubicBezTo>
                  <a:cubicBezTo>
                    <a:pt x="599" y="0"/>
                    <a:pt x="596" y="1"/>
                    <a:pt x="592" y="1"/>
                  </a:cubicBezTo>
                  <a:cubicBezTo>
                    <a:pt x="592" y="5"/>
                    <a:pt x="593" y="10"/>
                    <a:pt x="593" y="14"/>
                  </a:cubicBezTo>
                  <a:cubicBezTo>
                    <a:pt x="596" y="14"/>
                    <a:pt x="600" y="14"/>
                    <a:pt x="603" y="14"/>
                  </a:cubicBezTo>
                  <a:close/>
                  <a:moveTo>
                    <a:pt x="914" y="1179"/>
                  </a:moveTo>
                  <a:cubicBezTo>
                    <a:pt x="912" y="1176"/>
                    <a:pt x="910" y="1174"/>
                    <a:pt x="908" y="1171"/>
                  </a:cubicBezTo>
                  <a:cubicBezTo>
                    <a:pt x="904" y="1174"/>
                    <a:pt x="901" y="1176"/>
                    <a:pt x="897" y="1179"/>
                  </a:cubicBezTo>
                  <a:cubicBezTo>
                    <a:pt x="899" y="1182"/>
                    <a:pt x="901" y="1184"/>
                    <a:pt x="903" y="1187"/>
                  </a:cubicBezTo>
                  <a:cubicBezTo>
                    <a:pt x="907" y="1184"/>
                    <a:pt x="910" y="1181"/>
                    <a:pt x="914" y="1179"/>
                  </a:cubicBezTo>
                  <a:close/>
                  <a:moveTo>
                    <a:pt x="569" y="557"/>
                  </a:moveTo>
                  <a:cubicBezTo>
                    <a:pt x="570" y="560"/>
                    <a:pt x="572" y="564"/>
                    <a:pt x="573" y="567"/>
                  </a:cubicBezTo>
                  <a:cubicBezTo>
                    <a:pt x="577" y="566"/>
                    <a:pt x="581" y="564"/>
                    <a:pt x="585" y="563"/>
                  </a:cubicBezTo>
                  <a:cubicBezTo>
                    <a:pt x="584" y="559"/>
                    <a:pt x="583" y="556"/>
                    <a:pt x="581" y="552"/>
                  </a:cubicBezTo>
                  <a:cubicBezTo>
                    <a:pt x="577" y="554"/>
                    <a:pt x="573" y="555"/>
                    <a:pt x="569" y="557"/>
                  </a:cubicBezTo>
                  <a:close/>
                  <a:moveTo>
                    <a:pt x="823" y="1048"/>
                  </a:moveTo>
                  <a:cubicBezTo>
                    <a:pt x="821" y="1045"/>
                    <a:pt x="819" y="1042"/>
                    <a:pt x="817" y="1039"/>
                  </a:cubicBezTo>
                  <a:cubicBezTo>
                    <a:pt x="814" y="1041"/>
                    <a:pt x="810" y="1043"/>
                    <a:pt x="806" y="1046"/>
                  </a:cubicBezTo>
                  <a:cubicBezTo>
                    <a:pt x="808" y="1049"/>
                    <a:pt x="810" y="1052"/>
                    <a:pt x="812" y="1055"/>
                  </a:cubicBezTo>
                  <a:cubicBezTo>
                    <a:pt x="816" y="1052"/>
                    <a:pt x="819" y="1050"/>
                    <a:pt x="823" y="1048"/>
                  </a:cubicBezTo>
                  <a:close/>
                  <a:moveTo>
                    <a:pt x="533" y="399"/>
                  </a:moveTo>
                  <a:cubicBezTo>
                    <a:pt x="532" y="395"/>
                    <a:pt x="531" y="392"/>
                    <a:pt x="530" y="389"/>
                  </a:cubicBezTo>
                  <a:cubicBezTo>
                    <a:pt x="526" y="390"/>
                    <a:pt x="522" y="391"/>
                    <a:pt x="518" y="392"/>
                  </a:cubicBezTo>
                  <a:cubicBezTo>
                    <a:pt x="519" y="396"/>
                    <a:pt x="519" y="399"/>
                    <a:pt x="520" y="402"/>
                  </a:cubicBezTo>
                  <a:cubicBezTo>
                    <a:pt x="524" y="401"/>
                    <a:pt x="529" y="400"/>
                    <a:pt x="533" y="399"/>
                  </a:cubicBezTo>
                  <a:close/>
                  <a:moveTo>
                    <a:pt x="1286" y="1395"/>
                  </a:moveTo>
                  <a:cubicBezTo>
                    <a:pt x="1289" y="1398"/>
                    <a:pt x="1292" y="1401"/>
                    <a:pt x="1295" y="1405"/>
                  </a:cubicBezTo>
                  <a:cubicBezTo>
                    <a:pt x="1298" y="1402"/>
                    <a:pt x="1300" y="1400"/>
                    <a:pt x="1302" y="1397"/>
                  </a:cubicBezTo>
                  <a:cubicBezTo>
                    <a:pt x="1299" y="1394"/>
                    <a:pt x="1296" y="1391"/>
                    <a:pt x="1293" y="1388"/>
                  </a:cubicBezTo>
                  <a:cubicBezTo>
                    <a:pt x="1291" y="1391"/>
                    <a:pt x="1288" y="1393"/>
                    <a:pt x="1286" y="1395"/>
                  </a:cubicBezTo>
                  <a:close/>
                  <a:moveTo>
                    <a:pt x="503" y="108"/>
                  </a:moveTo>
                  <a:cubicBezTo>
                    <a:pt x="499" y="107"/>
                    <a:pt x="495" y="106"/>
                    <a:pt x="490" y="105"/>
                  </a:cubicBezTo>
                  <a:cubicBezTo>
                    <a:pt x="490" y="109"/>
                    <a:pt x="489" y="112"/>
                    <a:pt x="488" y="116"/>
                  </a:cubicBezTo>
                  <a:cubicBezTo>
                    <a:pt x="493" y="116"/>
                    <a:pt x="497" y="117"/>
                    <a:pt x="501" y="118"/>
                  </a:cubicBezTo>
                  <a:cubicBezTo>
                    <a:pt x="502" y="115"/>
                    <a:pt x="502" y="111"/>
                    <a:pt x="503" y="108"/>
                  </a:cubicBezTo>
                  <a:close/>
                  <a:moveTo>
                    <a:pt x="1024" y="1305"/>
                  </a:moveTo>
                  <a:cubicBezTo>
                    <a:pt x="1021" y="1308"/>
                    <a:pt x="1018" y="1311"/>
                    <a:pt x="1014" y="1314"/>
                  </a:cubicBezTo>
                  <a:cubicBezTo>
                    <a:pt x="1017" y="1317"/>
                    <a:pt x="1020" y="1319"/>
                    <a:pt x="1022" y="1322"/>
                  </a:cubicBezTo>
                  <a:cubicBezTo>
                    <a:pt x="1025" y="1319"/>
                    <a:pt x="1028" y="1316"/>
                    <a:pt x="1031" y="1312"/>
                  </a:cubicBezTo>
                  <a:cubicBezTo>
                    <a:pt x="1029" y="1310"/>
                    <a:pt x="1026" y="1308"/>
                    <a:pt x="1024" y="1305"/>
                  </a:cubicBezTo>
                  <a:close/>
                  <a:moveTo>
                    <a:pt x="644" y="741"/>
                  </a:moveTo>
                  <a:cubicBezTo>
                    <a:pt x="648" y="739"/>
                    <a:pt x="652" y="737"/>
                    <a:pt x="656" y="736"/>
                  </a:cubicBezTo>
                  <a:cubicBezTo>
                    <a:pt x="654" y="732"/>
                    <a:pt x="653" y="728"/>
                    <a:pt x="651" y="725"/>
                  </a:cubicBezTo>
                  <a:cubicBezTo>
                    <a:pt x="647" y="727"/>
                    <a:pt x="643" y="728"/>
                    <a:pt x="639" y="730"/>
                  </a:cubicBezTo>
                  <a:cubicBezTo>
                    <a:pt x="641" y="734"/>
                    <a:pt x="643" y="737"/>
                    <a:pt x="644" y="741"/>
                  </a:cubicBezTo>
                  <a:close/>
                  <a:moveTo>
                    <a:pt x="732" y="917"/>
                  </a:moveTo>
                  <a:cubicBezTo>
                    <a:pt x="733" y="920"/>
                    <a:pt x="735" y="924"/>
                    <a:pt x="737" y="927"/>
                  </a:cubicBezTo>
                  <a:cubicBezTo>
                    <a:pt x="741" y="925"/>
                    <a:pt x="744" y="922"/>
                    <a:pt x="748" y="920"/>
                  </a:cubicBezTo>
                  <a:cubicBezTo>
                    <a:pt x="747" y="917"/>
                    <a:pt x="745" y="914"/>
                    <a:pt x="743" y="911"/>
                  </a:cubicBezTo>
                  <a:cubicBezTo>
                    <a:pt x="739" y="913"/>
                    <a:pt x="735" y="915"/>
                    <a:pt x="732" y="917"/>
                  </a:cubicBezTo>
                  <a:close/>
                  <a:moveTo>
                    <a:pt x="505" y="270"/>
                  </a:moveTo>
                  <a:cubicBezTo>
                    <a:pt x="505" y="267"/>
                    <a:pt x="504" y="264"/>
                    <a:pt x="504" y="262"/>
                  </a:cubicBezTo>
                  <a:cubicBezTo>
                    <a:pt x="500" y="262"/>
                    <a:pt x="495" y="263"/>
                    <a:pt x="491" y="263"/>
                  </a:cubicBezTo>
                  <a:cubicBezTo>
                    <a:pt x="491" y="266"/>
                    <a:pt x="492" y="269"/>
                    <a:pt x="492" y="272"/>
                  </a:cubicBezTo>
                  <a:cubicBezTo>
                    <a:pt x="497" y="271"/>
                    <a:pt x="501" y="271"/>
                    <a:pt x="505" y="270"/>
                  </a:cubicBezTo>
                  <a:close/>
                  <a:moveTo>
                    <a:pt x="1154" y="1416"/>
                  </a:moveTo>
                  <a:cubicBezTo>
                    <a:pt x="1158" y="1418"/>
                    <a:pt x="1161" y="1419"/>
                    <a:pt x="1165" y="1421"/>
                  </a:cubicBezTo>
                  <a:cubicBezTo>
                    <a:pt x="1167" y="1417"/>
                    <a:pt x="1168" y="1413"/>
                    <a:pt x="1170" y="1409"/>
                  </a:cubicBezTo>
                  <a:cubicBezTo>
                    <a:pt x="1166" y="1407"/>
                    <a:pt x="1163" y="1406"/>
                    <a:pt x="1159" y="1404"/>
                  </a:cubicBezTo>
                  <a:cubicBezTo>
                    <a:pt x="1157" y="1408"/>
                    <a:pt x="1156" y="1412"/>
                    <a:pt x="1154" y="1416"/>
                  </a:cubicBezTo>
                  <a:close/>
                  <a:moveTo>
                    <a:pt x="583" y="15"/>
                  </a:moveTo>
                  <a:cubicBezTo>
                    <a:pt x="583" y="11"/>
                    <a:pt x="582" y="7"/>
                    <a:pt x="581" y="2"/>
                  </a:cubicBezTo>
                  <a:cubicBezTo>
                    <a:pt x="577" y="3"/>
                    <a:pt x="574" y="4"/>
                    <a:pt x="570" y="5"/>
                  </a:cubicBezTo>
                  <a:cubicBezTo>
                    <a:pt x="572" y="9"/>
                    <a:pt x="573" y="13"/>
                    <a:pt x="574" y="17"/>
                  </a:cubicBezTo>
                  <a:cubicBezTo>
                    <a:pt x="577" y="17"/>
                    <a:pt x="580" y="16"/>
                    <a:pt x="583" y="15"/>
                  </a:cubicBezTo>
                  <a:close/>
                  <a:moveTo>
                    <a:pt x="925" y="1194"/>
                  </a:moveTo>
                  <a:cubicBezTo>
                    <a:pt x="923" y="1191"/>
                    <a:pt x="921" y="1189"/>
                    <a:pt x="919" y="1186"/>
                  </a:cubicBezTo>
                  <a:cubicBezTo>
                    <a:pt x="916" y="1189"/>
                    <a:pt x="912" y="1192"/>
                    <a:pt x="909" y="1194"/>
                  </a:cubicBezTo>
                  <a:cubicBezTo>
                    <a:pt x="911" y="1197"/>
                    <a:pt x="913" y="1199"/>
                    <a:pt x="915" y="1202"/>
                  </a:cubicBezTo>
                  <a:cubicBezTo>
                    <a:pt x="918" y="1199"/>
                    <a:pt x="922" y="1196"/>
                    <a:pt x="925" y="1194"/>
                  </a:cubicBezTo>
                  <a:close/>
                  <a:moveTo>
                    <a:pt x="581" y="589"/>
                  </a:moveTo>
                  <a:cubicBezTo>
                    <a:pt x="585" y="587"/>
                    <a:pt x="589" y="586"/>
                    <a:pt x="593" y="584"/>
                  </a:cubicBezTo>
                  <a:cubicBezTo>
                    <a:pt x="592" y="580"/>
                    <a:pt x="591" y="577"/>
                    <a:pt x="589" y="573"/>
                  </a:cubicBezTo>
                  <a:cubicBezTo>
                    <a:pt x="585" y="575"/>
                    <a:pt x="581" y="576"/>
                    <a:pt x="577" y="578"/>
                  </a:cubicBezTo>
                  <a:cubicBezTo>
                    <a:pt x="578" y="581"/>
                    <a:pt x="580" y="585"/>
                    <a:pt x="581" y="589"/>
                  </a:cubicBezTo>
                  <a:close/>
                  <a:moveTo>
                    <a:pt x="744" y="44"/>
                  </a:moveTo>
                  <a:cubicBezTo>
                    <a:pt x="741" y="42"/>
                    <a:pt x="738" y="40"/>
                    <a:pt x="735" y="39"/>
                  </a:cubicBezTo>
                  <a:cubicBezTo>
                    <a:pt x="733" y="42"/>
                    <a:pt x="731" y="46"/>
                    <a:pt x="729" y="50"/>
                  </a:cubicBezTo>
                  <a:cubicBezTo>
                    <a:pt x="732" y="52"/>
                    <a:pt x="735" y="53"/>
                    <a:pt x="738" y="55"/>
                  </a:cubicBezTo>
                  <a:cubicBezTo>
                    <a:pt x="740" y="51"/>
                    <a:pt x="742" y="47"/>
                    <a:pt x="744" y="44"/>
                  </a:cubicBezTo>
                  <a:close/>
                  <a:moveTo>
                    <a:pt x="817" y="1063"/>
                  </a:moveTo>
                  <a:cubicBezTo>
                    <a:pt x="819" y="1066"/>
                    <a:pt x="821" y="1069"/>
                    <a:pt x="823" y="1072"/>
                  </a:cubicBezTo>
                  <a:cubicBezTo>
                    <a:pt x="827" y="1070"/>
                    <a:pt x="830" y="1067"/>
                    <a:pt x="834" y="1065"/>
                  </a:cubicBezTo>
                  <a:cubicBezTo>
                    <a:pt x="832" y="1062"/>
                    <a:pt x="830" y="1059"/>
                    <a:pt x="828" y="1056"/>
                  </a:cubicBezTo>
                  <a:cubicBezTo>
                    <a:pt x="825" y="1059"/>
                    <a:pt x="821" y="1061"/>
                    <a:pt x="817" y="1063"/>
                  </a:cubicBezTo>
                  <a:close/>
                  <a:moveTo>
                    <a:pt x="538" y="418"/>
                  </a:moveTo>
                  <a:cubicBezTo>
                    <a:pt x="537" y="415"/>
                    <a:pt x="536" y="412"/>
                    <a:pt x="536" y="408"/>
                  </a:cubicBezTo>
                  <a:cubicBezTo>
                    <a:pt x="531" y="410"/>
                    <a:pt x="527" y="411"/>
                    <a:pt x="523" y="412"/>
                  </a:cubicBezTo>
                  <a:cubicBezTo>
                    <a:pt x="524" y="415"/>
                    <a:pt x="525" y="419"/>
                    <a:pt x="526" y="422"/>
                  </a:cubicBezTo>
                  <a:cubicBezTo>
                    <a:pt x="530" y="421"/>
                    <a:pt x="534" y="420"/>
                    <a:pt x="538" y="418"/>
                  </a:cubicBezTo>
                  <a:close/>
                  <a:moveTo>
                    <a:pt x="1299" y="1381"/>
                  </a:moveTo>
                  <a:cubicBezTo>
                    <a:pt x="1303" y="1384"/>
                    <a:pt x="1306" y="1387"/>
                    <a:pt x="1309" y="1389"/>
                  </a:cubicBezTo>
                  <a:cubicBezTo>
                    <a:pt x="1312" y="1387"/>
                    <a:pt x="1314" y="1384"/>
                    <a:pt x="1316" y="1381"/>
                  </a:cubicBezTo>
                  <a:cubicBezTo>
                    <a:pt x="1312" y="1378"/>
                    <a:pt x="1309" y="1376"/>
                    <a:pt x="1305" y="1373"/>
                  </a:cubicBezTo>
                  <a:cubicBezTo>
                    <a:pt x="1303" y="1376"/>
                    <a:pt x="1301" y="1379"/>
                    <a:pt x="1299" y="1381"/>
                  </a:cubicBezTo>
                  <a:close/>
                  <a:moveTo>
                    <a:pt x="500" y="128"/>
                  </a:moveTo>
                  <a:cubicBezTo>
                    <a:pt x="495" y="128"/>
                    <a:pt x="491" y="127"/>
                    <a:pt x="487" y="127"/>
                  </a:cubicBezTo>
                  <a:cubicBezTo>
                    <a:pt x="486" y="131"/>
                    <a:pt x="486" y="134"/>
                    <a:pt x="486" y="138"/>
                  </a:cubicBezTo>
                  <a:cubicBezTo>
                    <a:pt x="490" y="139"/>
                    <a:pt x="494" y="139"/>
                    <a:pt x="499" y="139"/>
                  </a:cubicBezTo>
                  <a:cubicBezTo>
                    <a:pt x="499" y="136"/>
                    <a:pt x="499" y="132"/>
                    <a:pt x="500" y="128"/>
                  </a:cubicBezTo>
                  <a:close/>
                  <a:moveTo>
                    <a:pt x="1039" y="1319"/>
                  </a:moveTo>
                  <a:cubicBezTo>
                    <a:pt x="1036" y="1323"/>
                    <a:pt x="1033" y="1326"/>
                    <a:pt x="1030" y="1329"/>
                  </a:cubicBezTo>
                  <a:cubicBezTo>
                    <a:pt x="1032" y="1331"/>
                    <a:pt x="1035" y="1334"/>
                    <a:pt x="1038" y="1336"/>
                  </a:cubicBezTo>
                  <a:cubicBezTo>
                    <a:pt x="1040" y="1333"/>
                    <a:pt x="1043" y="1330"/>
                    <a:pt x="1046" y="1326"/>
                  </a:cubicBezTo>
                  <a:cubicBezTo>
                    <a:pt x="1044" y="1324"/>
                    <a:pt x="1041" y="1322"/>
                    <a:pt x="1039" y="1319"/>
                  </a:cubicBezTo>
                  <a:close/>
                  <a:moveTo>
                    <a:pt x="649" y="752"/>
                  </a:moveTo>
                  <a:cubicBezTo>
                    <a:pt x="651" y="756"/>
                    <a:pt x="652" y="759"/>
                    <a:pt x="654" y="763"/>
                  </a:cubicBezTo>
                  <a:cubicBezTo>
                    <a:pt x="658" y="761"/>
                    <a:pt x="662" y="759"/>
                    <a:pt x="666" y="757"/>
                  </a:cubicBezTo>
                  <a:cubicBezTo>
                    <a:pt x="664" y="754"/>
                    <a:pt x="663" y="750"/>
                    <a:pt x="661" y="747"/>
                  </a:cubicBezTo>
                  <a:cubicBezTo>
                    <a:pt x="657" y="748"/>
                    <a:pt x="653" y="750"/>
                    <a:pt x="649" y="752"/>
                  </a:cubicBezTo>
                  <a:close/>
                  <a:moveTo>
                    <a:pt x="747" y="945"/>
                  </a:moveTo>
                  <a:cubicBezTo>
                    <a:pt x="751" y="943"/>
                    <a:pt x="755" y="941"/>
                    <a:pt x="759" y="939"/>
                  </a:cubicBezTo>
                  <a:cubicBezTo>
                    <a:pt x="757" y="936"/>
                    <a:pt x="755" y="933"/>
                    <a:pt x="753" y="930"/>
                  </a:cubicBezTo>
                  <a:cubicBezTo>
                    <a:pt x="750" y="932"/>
                    <a:pt x="746" y="934"/>
                    <a:pt x="742" y="936"/>
                  </a:cubicBezTo>
                  <a:cubicBezTo>
                    <a:pt x="744" y="939"/>
                    <a:pt x="745" y="942"/>
                    <a:pt x="747" y="945"/>
                  </a:cubicBezTo>
                  <a:close/>
                  <a:moveTo>
                    <a:pt x="508" y="287"/>
                  </a:moveTo>
                  <a:cubicBezTo>
                    <a:pt x="508" y="284"/>
                    <a:pt x="507" y="281"/>
                    <a:pt x="507" y="279"/>
                  </a:cubicBezTo>
                  <a:cubicBezTo>
                    <a:pt x="502" y="279"/>
                    <a:pt x="498" y="280"/>
                    <a:pt x="494" y="281"/>
                  </a:cubicBezTo>
                  <a:cubicBezTo>
                    <a:pt x="494" y="284"/>
                    <a:pt x="495" y="287"/>
                    <a:pt x="495" y="289"/>
                  </a:cubicBezTo>
                  <a:cubicBezTo>
                    <a:pt x="499" y="289"/>
                    <a:pt x="504" y="288"/>
                    <a:pt x="508" y="287"/>
                  </a:cubicBezTo>
                  <a:close/>
                  <a:moveTo>
                    <a:pt x="1176" y="1425"/>
                  </a:moveTo>
                  <a:cubicBezTo>
                    <a:pt x="1179" y="1426"/>
                    <a:pt x="1183" y="1427"/>
                    <a:pt x="1187" y="1428"/>
                  </a:cubicBezTo>
                  <a:cubicBezTo>
                    <a:pt x="1188" y="1424"/>
                    <a:pt x="1189" y="1420"/>
                    <a:pt x="1190" y="1415"/>
                  </a:cubicBezTo>
                  <a:cubicBezTo>
                    <a:pt x="1187" y="1414"/>
                    <a:pt x="1183" y="1414"/>
                    <a:pt x="1180" y="1412"/>
                  </a:cubicBezTo>
                  <a:cubicBezTo>
                    <a:pt x="1179" y="1417"/>
                    <a:pt x="1177" y="1421"/>
                    <a:pt x="1176" y="1425"/>
                  </a:cubicBezTo>
                  <a:close/>
                  <a:moveTo>
                    <a:pt x="565" y="20"/>
                  </a:moveTo>
                  <a:cubicBezTo>
                    <a:pt x="563" y="16"/>
                    <a:pt x="562" y="12"/>
                    <a:pt x="560" y="8"/>
                  </a:cubicBezTo>
                  <a:cubicBezTo>
                    <a:pt x="557" y="10"/>
                    <a:pt x="554" y="11"/>
                    <a:pt x="551" y="13"/>
                  </a:cubicBezTo>
                  <a:cubicBezTo>
                    <a:pt x="553" y="17"/>
                    <a:pt x="555" y="20"/>
                    <a:pt x="557" y="24"/>
                  </a:cubicBezTo>
                  <a:cubicBezTo>
                    <a:pt x="559" y="23"/>
                    <a:pt x="562" y="22"/>
                    <a:pt x="565" y="20"/>
                  </a:cubicBezTo>
                  <a:close/>
                  <a:moveTo>
                    <a:pt x="940" y="1213"/>
                  </a:moveTo>
                  <a:cubicBezTo>
                    <a:pt x="938" y="1209"/>
                    <a:pt x="935" y="1206"/>
                    <a:pt x="933" y="1203"/>
                  </a:cubicBezTo>
                  <a:cubicBezTo>
                    <a:pt x="929" y="1206"/>
                    <a:pt x="926" y="1209"/>
                    <a:pt x="922" y="1211"/>
                  </a:cubicBezTo>
                  <a:cubicBezTo>
                    <a:pt x="925" y="1215"/>
                    <a:pt x="927" y="1218"/>
                    <a:pt x="930" y="1221"/>
                  </a:cubicBezTo>
                  <a:cubicBezTo>
                    <a:pt x="933" y="1218"/>
                    <a:pt x="937" y="1215"/>
                    <a:pt x="940" y="1213"/>
                  </a:cubicBezTo>
                  <a:close/>
                  <a:moveTo>
                    <a:pt x="601" y="605"/>
                  </a:moveTo>
                  <a:cubicBezTo>
                    <a:pt x="600" y="602"/>
                    <a:pt x="599" y="598"/>
                    <a:pt x="597" y="595"/>
                  </a:cubicBezTo>
                  <a:cubicBezTo>
                    <a:pt x="593" y="596"/>
                    <a:pt x="589" y="598"/>
                    <a:pt x="585" y="599"/>
                  </a:cubicBezTo>
                  <a:cubicBezTo>
                    <a:pt x="586" y="603"/>
                    <a:pt x="588" y="607"/>
                    <a:pt x="589" y="610"/>
                  </a:cubicBezTo>
                  <a:cubicBezTo>
                    <a:pt x="593" y="609"/>
                    <a:pt x="597" y="607"/>
                    <a:pt x="601" y="605"/>
                  </a:cubicBezTo>
                  <a:close/>
                  <a:moveTo>
                    <a:pt x="725" y="34"/>
                  </a:moveTo>
                  <a:cubicBezTo>
                    <a:pt x="722" y="32"/>
                    <a:pt x="718" y="31"/>
                    <a:pt x="715" y="29"/>
                  </a:cubicBezTo>
                  <a:cubicBezTo>
                    <a:pt x="713" y="33"/>
                    <a:pt x="712" y="37"/>
                    <a:pt x="710" y="41"/>
                  </a:cubicBezTo>
                  <a:cubicBezTo>
                    <a:pt x="713" y="42"/>
                    <a:pt x="716" y="44"/>
                    <a:pt x="719" y="45"/>
                  </a:cubicBezTo>
                  <a:cubicBezTo>
                    <a:pt x="721" y="42"/>
                    <a:pt x="723" y="38"/>
                    <a:pt x="725" y="34"/>
                  </a:cubicBezTo>
                  <a:close/>
                  <a:moveTo>
                    <a:pt x="845" y="1082"/>
                  </a:moveTo>
                  <a:cubicBezTo>
                    <a:pt x="843" y="1079"/>
                    <a:pt x="841" y="1076"/>
                    <a:pt x="840" y="1073"/>
                  </a:cubicBezTo>
                  <a:cubicBezTo>
                    <a:pt x="836" y="1076"/>
                    <a:pt x="832" y="1078"/>
                    <a:pt x="829" y="1081"/>
                  </a:cubicBezTo>
                  <a:cubicBezTo>
                    <a:pt x="830" y="1083"/>
                    <a:pt x="832" y="1086"/>
                    <a:pt x="834" y="1089"/>
                  </a:cubicBezTo>
                  <a:cubicBezTo>
                    <a:pt x="838" y="1087"/>
                    <a:pt x="841" y="1084"/>
                    <a:pt x="845" y="1082"/>
                  </a:cubicBezTo>
                  <a:close/>
                  <a:moveTo>
                    <a:pt x="544" y="438"/>
                  </a:moveTo>
                  <a:cubicBezTo>
                    <a:pt x="543" y="435"/>
                    <a:pt x="542" y="432"/>
                    <a:pt x="541" y="428"/>
                  </a:cubicBezTo>
                  <a:cubicBezTo>
                    <a:pt x="537" y="429"/>
                    <a:pt x="533" y="431"/>
                    <a:pt x="529" y="432"/>
                  </a:cubicBezTo>
                  <a:cubicBezTo>
                    <a:pt x="530" y="435"/>
                    <a:pt x="530" y="439"/>
                    <a:pt x="531" y="442"/>
                  </a:cubicBezTo>
                  <a:cubicBezTo>
                    <a:pt x="536" y="441"/>
                    <a:pt x="540" y="439"/>
                    <a:pt x="544" y="438"/>
                  </a:cubicBezTo>
                  <a:close/>
                  <a:moveTo>
                    <a:pt x="1311" y="1365"/>
                  </a:moveTo>
                  <a:cubicBezTo>
                    <a:pt x="1314" y="1367"/>
                    <a:pt x="1318" y="1369"/>
                    <a:pt x="1322" y="1371"/>
                  </a:cubicBezTo>
                  <a:cubicBezTo>
                    <a:pt x="1324" y="1368"/>
                    <a:pt x="1325" y="1365"/>
                    <a:pt x="1327" y="1362"/>
                  </a:cubicBezTo>
                  <a:cubicBezTo>
                    <a:pt x="1323" y="1360"/>
                    <a:pt x="1320" y="1358"/>
                    <a:pt x="1316" y="1356"/>
                  </a:cubicBezTo>
                  <a:cubicBezTo>
                    <a:pt x="1314" y="1359"/>
                    <a:pt x="1312" y="1362"/>
                    <a:pt x="1311" y="1365"/>
                  </a:cubicBezTo>
                  <a:close/>
                  <a:moveTo>
                    <a:pt x="497" y="161"/>
                  </a:moveTo>
                  <a:cubicBezTo>
                    <a:pt x="497" y="157"/>
                    <a:pt x="498" y="154"/>
                    <a:pt x="498" y="151"/>
                  </a:cubicBezTo>
                  <a:cubicBezTo>
                    <a:pt x="493" y="151"/>
                    <a:pt x="489" y="151"/>
                    <a:pt x="485" y="150"/>
                  </a:cubicBezTo>
                  <a:cubicBezTo>
                    <a:pt x="484" y="154"/>
                    <a:pt x="484" y="157"/>
                    <a:pt x="484" y="160"/>
                  </a:cubicBezTo>
                  <a:cubicBezTo>
                    <a:pt x="484" y="161"/>
                    <a:pt x="484" y="161"/>
                    <a:pt x="484" y="162"/>
                  </a:cubicBezTo>
                  <a:cubicBezTo>
                    <a:pt x="489" y="162"/>
                    <a:pt x="493" y="162"/>
                    <a:pt x="497" y="162"/>
                  </a:cubicBezTo>
                  <a:cubicBezTo>
                    <a:pt x="497" y="162"/>
                    <a:pt x="497" y="161"/>
                    <a:pt x="497" y="161"/>
                  </a:cubicBezTo>
                  <a:close/>
                  <a:moveTo>
                    <a:pt x="1054" y="1333"/>
                  </a:moveTo>
                  <a:cubicBezTo>
                    <a:pt x="1051" y="1336"/>
                    <a:pt x="1048" y="1340"/>
                    <a:pt x="1045" y="1343"/>
                  </a:cubicBezTo>
                  <a:cubicBezTo>
                    <a:pt x="1048" y="1345"/>
                    <a:pt x="1050" y="1347"/>
                    <a:pt x="1053" y="1350"/>
                  </a:cubicBezTo>
                  <a:cubicBezTo>
                    <a:pt x="1056" y="1346"/>
                    <a:pt x="1059" y="1343"/>
                    <a:pt x="1061" y="1340"/>
                  </a:cubicBezTo>
                  <a:cubicBezTo>
                    <a:pt x="1059" y="1337"/>
                    <a:pt x="1056" y="1335"/>
                    <a:pt x="1054" y="1333"/>
                  </a:cubicBezTo>
                  <a:close/>
                  <a:moveTo>
                    <a:pt x="664" y="785"/>
                  </a:moveTo>
                  <a:cubicBezTo>
                    <a:pt x="668" y="783"/>
                    <a:pt x="672" y="781"/>
                    <a:pt x="676" y="779"/>
                  </a:cubicBezTo>
                  <a:cubicBezTo>
                    <a:pt x="674" y="775"/>
                    <a:pt x="673" y="772"/>
                    <a:pt x="671" y="768"/>
                  </a:cubicBezTo>
                  <a:cubicBezTo>
                    <a:pt x="667" y="770"/>
                    <a:pt x="663" y="772"/>
                    <a:pt x="659" y="774"/>
                  </a:cubicBezTo>
                  <a:cubicBezTo>
                    <a:pt x="661" y="777"/>
                    <a:pt x="663" y="781"/>
                    <a:pt x="664" y="785"/>
                  </a:cubicBezTo>
                  <a:close/>
                  <a:moveTo>
                    <a:pt x="758" y="964"/>
                  </a:moveTo>
                  <a:cubicBezTo>
                    <a:pt x="761" y="962"/>
                    <a:pt x="765" y="960"/>
                    <a:pt x="769" y="957"/>
                  </a:cubicBezTo>
                  <a:cubicBezTo>
                    <a:pt x="767" y="954"/>
                    <a:pt x="765" y="951"/>
                    <a:pt x="764" y="948"/>
                  </a:cubicBezTo>
                  <a:cubicBezTo>
                    <a:pt x="760" y="950"/>
                    <a:pt x="756" y="953"/>
                    <a:pt x="752" y="955"/>
                  </a:cubicBezTo>
                  <a:cubicBezTo>
                    <a:pt x="754" y="958"/>
                    <a:pt x="756" y="961"/>
                    <a:pt x="758" y="964"/>
                  </a:cubicBezTo>
                  <a:close/>
                  <a:moveTo>
                    <a:pt x="511" y="305"/>
                  </a:moveTo>
                  <a:cubicBezTo>
                    <a:pt x="511" y="302"/>
                    <a:pt x="510" y="299"/>
                    <a:pt x="510" y="296"/>
                  </a:cubicBezTo>
                  <a:cubicBezTo>
                    <a:pt x="505" y="297"/>
                    <a:pt x="501" y="298"/>
                    <a:pt x="497" y="298"/>
                  </a:cubicBezTo>
                  <a:cubicBezTo>
                    <a:pt x="497" y="301"/>
                    <a:pt x="498" y="304"/>
                    <a:pt x="498" y="307"/>
                  </a:cubicBezTo>
                  <a:cubicBezTo>
                    <a:pt x="503" y="306"/>
                    <a:pt x="507" y="306"/>
                    <a:pt x="511" y="305"/>
                  </a:cubicBezTo>
                  <a:close/>
                  <a:moveTo>
                    <a:pt x="1197" y="1430"/>
                  </a:moveTo>
                  <a:cubicBezTo>
                    <a:pt x="1200" y="1431"/>
                    <a:pt x="1203" y="1432"/>
                    <a:pt x="1207" y="1432"/>
                  </a:cubicBezTo>
                  <a:cubicBezTo>
                    <a:pt x="1207" y="1428"/>
                    <a:pt x="1208" y="1423"/>
                    <a:pt x="1208" y="1419"/>
                  </a:cubicBezTo>
                  <a:cubicBezTo>
                    <a:pt x="1205" y="1419"/>
                    <a:pt x="1202" y="1418"/>
                    <a:pt x="1199" y="1418"/>
                  </a:cubicBezTo>
                  <a:cubicBezTo>
                    <a:pt x="1198" y="1422"/>
                    <a:pt x="1198" y="1426"/>
                    <a:pt x="1197" y="1430"/>
                  </a:cubicBezTo>
                  <a:close/>
                  <a:moveTo>
                    <a:pt x="549" y="29"/>
                  </a:moveTo>
                  <a:cubicBezTo>
                    <a:pt x="546" y="25"/>
                    <a:pt x="544" y="22"/>
                    <a:pt x="542" y="18"/>
                  </a:cubicBezTo>
                  <a:cubicBezTo>
                    <a:pt x="539" y="20"/>
                    <a:pt x="536" y="22"/>
                    <a:pt x="533" y="24"/>
                  </a:cubicBezTo>
                  <a:cubicBezTo>
                    <a:pt x="536" y="27"/>
                    <a:pt x="539" y="31"/>
                    <a:pt x="542" y="34"/>
                  </a:cubicBezTo>
                  <a:cubicBezTo>
                    <a:pt x="544" y="32"/>
                    <a:pt x="546" y="30"/>
                    <a:pt x="549" y="29"/>
                  </a:cubicBezTo>
                  <a:close/>
                  <a:moveTo>
                    <a:pt x="955" y="1231"/>
                  </a:moveTo>
                  <a:cubicBezTo>
                    <a:pt x="953" y="1228"/>
                    <a:pt x="950" y="1225"/>
                    <a:pt x="948" y="1222"/>
                  </a:cubicBezTo>
                  <a:cubicBezTo>
                    <a:pt x="944" y="1225"/>
                    <a:pt x="941" y="1227"/>
                    <a:pt x="938" y="1230"/>
                  </a:cubicBezTo>
                  <a:cubicBezTo>
                    <a:pt x="940" y="1233"/>
                    <a:pt x="943" y="1236"/>
                    <a:pt x="945" y="1239"/>
                  </a:cubicBezTo>
                  <a:cubicBezTo>
                    <a:pt x="949" y="1236"/>
                    <a:pt x="952" y="1234"/>
                    <a:pt x="955" y="1231"/>
                  </a:cubicBezTo>
                  <a:close/>
                  <a:moveTo>
                    <a:pt x="598" y="632"/>
                  </a:moveTo>
                  <a:cubicBezTo>
                    <a:pt x="602" y="630"/>
                    <a:pt x="606" y="629"/>
                    <a:pt x="610" y="627"/>
                  </a:cubicBezTo>
                  <a:cubicBezTo>
                    <a:pt x="608" y="623"/>
                    <a:pt x="607" y="620"/>
                    <a:pt x="606" y="616"/>
                  </a:cubicBezTo>
                  <a:cubicBezTo>
                    <a:pt x="602" y="618"/>
                    <a:pt x="597" y="619"/>
                    <a:pt x="593" y="621"/>
                  </a:cubicBezTo>
                  <a:cubicBezTo>
                    <a:pt x="595" y="625"/>
                    <a:pt x="596" y="628"/>
                    <a:pt x="598" y="632"/>
                  </a:cubicBezTo>
                  <a:close/>
                  <a:moveTo>
                    <a:pt x="706" y="25"/>
                  </a:moveTo>
                  <a:cubicBezTo>
                    <a:pt x="702" y="23"/>
                    <a:pt x="699" y="22"/>
                    <a:pt x="696" y="21"/>
                  </a:cubicBezTo>
                  <a:cubicBezTo>
                    <a:pt x="694" y="25"/>
                    <a:pt x="693" y="29"/>
                    <a:pt x="691" y="33"/>
                  </a:cubicBezTo>
                  <a:cubicBezTo>
                    <a:pt x="694" y="34"/>
                    <a:pt x="697" y="35"/>
                    <a:pt x="700" y="37"/>
                  </a:cubicBezTo>
                  <a:cubicBezTo>
                    <a:pt x="702" y="33"/>
                    <a:pt x="704" y="29"/>
                    <a:pt x="706" y="25"/>
                  </a:cubicBezTo>
                  <a:close/>
                  <a:moveTo>
                    <a:pt x="845" y="1106"/>
                  </a:moveTo>
                  <a:cubicBezTo>
                    <a:pt x="849" y="1104"/>
                    <a:pt x="853" y="1101"/>
                    <a:pt x="856" y="1099"/>
                  </a:cubicBezTo>
                  <a:cubicBezTo>
                    <a:pt x="854" y="1096"/>
                    <a:pt x="853" y="1093"/>
                    <a:pt x="851" y="1090"/>
                  </a:cubicBezTo>
                  <a:cubicBezTo>
                    <a:pt x="847" y="1093"/>
                    <a:pt x="843" y="1095"/>
                    <a:pt x="840" y="1098"/>
                  </a:cubicBezTo>
                  <a:cubicBezTo>
                    <a:pt x="842" y="1100"/>
                    <a:pt x="844" y="1103"/>
                    <a:pt x="845" y="1106"/>
                  </a:cubicBezTo>
                  <a:close/>
                  <a:moveTo>
                    <a:pt x="534" y="452"/>
                  </a:moveTo>
                  <a:cubicBezTo>
                    <a:pt x="536" y="455"/>
                    <a:pt x="537" y="459"/>
                    <a:pt x="538" y="462"/>
                  </a:cubicBezTo>
                  <a:cubicBezTo>
                    <a:pt x="542" y="461"/>
                    <a:pt x="546" y="460"/>
                    <a:pt x="550" y="458"/>
                  </a:cubicBezTo>
                  <a:cubicBezTo>
                    <a:pt x="549" y="455"/>
                    <a:pt x="548" y="452"/>
                    <a:pt x="547" y="448"/>
                  </a:cubicBezTo>
                  <a:cubicBezTo>
                    <a:pt x="543" y="450"/>
                    <a:pt x="539" y="451"/>
                    <a:pt x="534" y="452"/>
                  </a:cubicBezTo>
                  <a:close/>
                  <a:moveTo>
                    <a:pt x="1320" y="1347"/>
                  </a:moveTo>
                  <a:cubicBezTo>
                    <a:pt x="1324" y="1349"/>
                    <a:pt x="1328" y="1351"/>
                    <a:pt x="1332" y="1352"/>
                  </a:cubicBezTo>
                  <a:cubicBezTo>
                    <a:pt x="1333" y="1349"/>
                    <a:pt x="1335" y="1346"/>
                    <a:pt x="1336" y="1343"/>
                  </a:cubicBezTo>
                  <a:cubicBezTo>
                    <a:pt x="1332" y="1341"/>
                    <a:pt x="1328" y="1340"/>
                    <a:pt x="1324" y="1338"/>
                  </a:cubicBezTo>
                  <a:cubicBezTo>
                    <a:pt x="1323" y="1341"/>
                    <a:pt x="1321" y="1344"/>
                    <a:pt x="1320" y="1347"/>
                  </a:cubicBezTo>
                  <a:close/>
                  <a:moveTo>
                    <a:pt x="497" y="169"/>
                  </a:moveTo>
                  <a:cubicBezTo>
                    <a:pt x="493" y="169"/>
                    <a:pt x="488" y="169"/>
                    <a:pt x="484" y="169"/>
                  </a:cubicBezTo>
                  <a:cubicBezTo>
                    <a:pt x="484" y="171"/>
                    <a:pt x="484" y="174"/>
                    <a:pt x="484" y="176"/>
                  </a:cubicBezTo>
                  <a:cubicBezTo>
                    <a:pt x="488" y="176"/>
                    <a:pt x="493" y="176"/>
                    <a:pt x="497" y="176"/>
                  </a:cubicBezTo>
                  <a:cubicBezTo>
                    <a:pt x="497" y="174"/>
                    <a:pt x="497" y="171"/>
                    <a:pt x="497" y="169"/>
                  </a:cubicBezTo>
                  <a:close/>
                  <a:moveTo>
                    <a:pt x="1069" y="1346"/>
                  </a:moveTo>
                  <a:cubicBezTo>
                    <a:pt x="1066" y="1349"/>
                    <a:pt x="1063" y="1353"/>
                    <a:pt x="1061" y="1356"/>
                  </a:cubicBezTo>
                  <a:cubicBezTo>
                    <a:pt x="1063" y="1358"/>
                    <a:pt x="1066" y="1360"/>
                    <a:pt x="1068" y="1362"/>
                  </a:cubicBezTo>
                  <a:cubicBezTo>
                    <a:pt x="1071" y="1359"/>
                    <a:pt x="1074" y="1355"/>
                    <a:pt x="1076" y="1352"/>
                  </a:cubicBezTo>
                  <a:cubicBezTo>
                    <a:pt x="1074" y="1350"/>
                    <a:pt x="1071" y="1348"/>
                    <a:pt x="1069" y="1346"/>
                  </a:cubicBezTo>
                  <a:close/>
                  <a:moveTo>
                    <a:pt x="670" y="796"/>
                  </a:moveTo>
                  <a:cubicBezTo>
                    <a:pt x="671" y="799"/>
                    <a:pt x="673" y="803"/>
                    <a:pt x="675" y="806"/>
                  </a:cubicBezTo>
                  <a:cubicBezTo>
                    <a:pt x="679" y="804"/>
                    <a:pt x="683" y="803"/>
                    <a:pt x="687" y="801"/>
                  </a:cubicBezTo>
                  <a:cubicBezTo>
                    <a:pt x="685" y="797"/>
                    <a:pt x="683" y="793"/>
                    <a:pt x="681" y="790"/>
                  </a:cubicBezTo>
                  <a:cubicBezTo>
                    <a:pt x="677" y="792"/>
                    <a:pt x="673" y="794"/>
                    <a:pt x="670" y="796"/>
                  </a:cubicBezTo>
                  <a:close/>
                  <a:moveTo>
                    <a:pt x="768" y="982"/>
                  </a:moveTo>
                  <a:cubicBezTo>
                    <a:pt x="772" y="980"/>
                    <a:pt x="776" y="978"/>
                    <a:pt x="779" y="976"/>
                  </a:cubicBezTo>
                  <a:cubicBezTo>
                    <a:pt x="778" y="973"/>
                    <a:pt x="776" y="970"/>
                    <a:pt x="774" y="967"/>
                  </a:cubicBezTo>
                  <a:cubicBezTo>
                    <a:pt x="770" y="969"/>
                    <a:pt x="767" y="971"/>
                    <a:pt x="763" y="973"/>
                  </a:cubicBezTo>
                  <a:cubicBezTo>
                    <a:pt x="765" y="976"/>
                    <a:pt x="766" y="979"/>
                    <a:pt x="768" y="982"/>
                  </a:cubicBezTo>
                  <a:close/>
                  <a:moveTo>
                    <a:pt x="500" y="316"/>
                  </a:moveTo>
                  <a:cubicBezTo>
                    <a:pt x="501" y="319"/>
                    <a:pt x="501" y="322"/>
                    <a:pt x="502" y="325"/>
                  </a:cubicBezTo>
                  <a:cubicBezTo>
                    <a:pt x="506" y="325"/>
                    <a:pt x="511" y="324"/>
                    <a:pt x="515" y="323"/>
                  </a:cubicBezTo>
                  <a:cubicBezTo>
                    <a:pt x="514" y="320"/>
                    <a:pt x="514" y="317"/>
                    <a:pt x="513" y="314"/>
                  </a:cubicBezTo>
                  <a:cubicBezTo>
                    <a:pt x="509" y="315"/>
                    <a:pt x="504" y="315"/>
                    <a:pt x="500" y="316"/>
                  </a:cubicBezTo>
                  <a:close/>
                  <a:moveTo>
                    <a:pt x="1217" y="1420"/>
                  </a:moveTo>
                  <a:cubicBezTo>
                    <a:pt x="1217" y="1424"/>
                    <a:pt x="1217" y="1428"/>
                    <a:pt x="1216" y="1433"/>
                  </a:cubicBezTo>
                  <a:cubicBezTo>
                    <a:pt x="1220" y="1433"/>
                    <a:pt x="1223" y="1433"/>
                    <a:pt x="1226" y="1433"/>
                  </a:cubicBezTo>
                  <a:cubicBezTo>
                    <a:pt x="1226" y="1429"/>
                    <a:pt x="1226" y="1424"/>
                    <a:pt x="1225" y="1420"/>
                  </a:cubicBezTo>
                  <a:cubicBezTo>
                    <a:pt x="1223" y="1420"/>
                    <a:pt x="1220" y="1420"/>
                    <a:pt x="1217" y="1420"/>
                  </a:cubicBezTo>
                  <a:close/>
                  <a:moveTo>
                    <a:pt x="535" y="40"/>
                  </a:moveTo>
                  <a:cubicBezTo>
                    <a:pt x="532" y="37"/>
                    <a:pt x="529" y="34"/>
                    <a:pt x="526" y="31"/>
                  </a:cubicBezTo>
                  <a:cubicBezTo>
                    <a:pt x="523" y="34"/>
                    <a:pt x="521" y="36"/>
                    <a:pt x="519" y="39"/>
                  </a:cubicBezTo>
                  <a:cubicBezTo>
                    <a:pt x="522" y="42"/>
                    <a:pt x="526" y="45"/>
                    <a:pt x="529" y="47"/>
                  </a:cubicBezTo>
                  <a:cubicBezTo>
                    <a:pt x="531" y="45"/>
                    <a:pt x="533" y="43"/>
                    <a:pt x="535" y="40"/>
                  </a:cubicBezTo>
                  <a:close/>
                  <a:moveTo>
                    <a:pt x="970" y="1248"/>
                  </a:moveTo>
                  <a:cubicBezTo>
                    <a:pt x="968" y="1246"/>
                    <a:pt x="965" y="1243"/>
                    <a:pt x="963" y="1240"/>
                  </a:cubicBezTo>
                  <a:cubicBezTo>
                    <a:pt x="959" y="1243"/>
                    <a:pt x="956" y="1245"/>
                    <a:pt x="953" y="1248"/>
                  </a:cubicBezTo>
                  <a:cubicBezTo>
                    <a:pt x="955" y="1251"/>
                    <a:pt x="958" y="1254"/>
                    <a:pt x="960" y="1257"/>
                  </a:cubicBezTo>
                  <a:cubicBezTo>
                    <a:pt x="964" y="1254"/>
                    <a:pt x="967" y="1251"/>
                    <a:pt x="970" y="1248"/>
                  </a:cubicBezTo>
                  <a:close/>
                  <a:moveTo>
                    <a:pt x="602" y="643"/>
                  </a:moveTo>
                  <a:cubicBezTo>
                    <a:pt x="603" y="646"/>
                    <a:pt x="605" y="650"/>
                    <a:pt x="606" y="653"/>
                  </a:cubicBezTo>
                  <a:cubicBezTo>
                    <a:pt x="610" y="652"/>
                    <a:pt x="615" y="650"/>
                    <a:pt x="619" y="648"/>
                  </a:cubicBezTo>
                  <a:cubicBezTo>
                    <a:pt x="617" y="645"/>
                    <a:pt x="616" y="641"/>
                    <a:pt x="614" y="638"/>
                  </a:cubicBezTo>
                  <a:cubicBezTo>
                    <a:pt x="610" y="639"/>
                    <a:pt x="606" y="641"/>
                    <a:pt x="602" y="643"/>
                  </a:cubicBezTo>
                  <a:close/>
                  <a:moveTo>
                    <a:pt x="682" y="29"/>
                  </a:moveTo>
                  <a:cubicBezTo>
                    <a:pt x="683" y="25"/>
                    <a:pt x="685" y="21"/>
                    <a:pt x="686" y="17"/>
                  </a:cubicBezTo>
                  <a:cubicBezTo>
                    <a:pt x="684" y="16"/>
                    <a:pt x="681" y="15"/>
                    <a:pt x="679" y="14"/>
                  </a:cubicBezTo>
                  <a:cubicBezTo>
                    <a:pt x="678" y="14"/>
                    <a:pt x="677" y="14"/>
                    <a:pt x="676" y="14"/>
                  </a:cubicBezTo>
                  <a:cubicBezTo>
                    <a:pt x="675" y="18"/>
                    <a:pt x="674" y="22"/>
                    <a:pt x="672" y="26"/>
                  </a:cubicBezTo>
                  <a:cubicBezTo>
                    <a:pt x="673" y="26"/>
                    <a:pt x="674" y="27"/>
                    <a:pt x="675" y="27"/>
                  </a:cubicBezTo>
                  <a:cubicBezTo>
                    <a:pt x="677" y="28"/>
                    <a:pt x="679" y="28"/>
                    <a:pt x="682" y="29"/>
                  </a:cubicBezTo>
                  <a:close/>
                  <a:moveTo>
                    <a:pt x="851" y="1114"/>
                  </a:moveTo>
                  <a:cubicBezTo>
                    <a:pt x="853" y="1117"/>
                    <a:pt x="855" y="1120"/>
                    <a:pt x="857" y="1123"/>
                  </a:cubicBezTo>
                  <a:cubicBezTo>
                    <a:pt x="860" y="1120"/>
                    <a:pt x="864" y="1118"/>
                    <a:pt x="868" y="1115"/>
                  </a:cubicBezTo>
                  <a:cubicBezTo>
                    <a:pt x="866" y="1112"/>
                    <a:pt x="864" y="1110"/>
                    <a:pt x="862" y="1107"/>
                  </a:cubicBezTo>
                  <a:cubicBezTo>
                    <a:pt x="858" y="1109"/>
                    <a:pt x="855" y="1112"/>
                    <a:pt x="851" y="1114"/>
                  </a:cubicBezTo>
                  <a:close/>
                  <a:moveTo>
                    <a:pt x="541" y="472"/>
                  </a:moveTo>
                  <a:cubicBezTo>
                    <a:pt x="542" y="476"/>
                    <a:pt x="543" y="479"/>
                    <a:pt x="544" y="483"/>
                  </a:cubicBezTo>
                  <a:cubicBezTo>
                    <a:pt x="548" y="481"/>
                    <a:pt x="552" y="480"/>
                    <a:pt x="556" y="479"/>
                  </a:cubicBezTo>
                  <a:cubicBezTo>
                    <a:pt x="555" y="475"/>
                    <a:pt x="554" y="472"/>
                    <a:pt x="553" y="469"/>
                  </a:cubicBezTo>
                  <a:cubicBezTo>
                    <a:pt x="549" y="470"/>
                    <a:pt x="545" y="471"/>
                    <a:pt x="541" y="472"/>
                  </a:cubicBezTo>
                  <a:close/>
                  <a:moveTo>
                    <a:pt x="1327" y="1329"/>
                  </a:moveTo>
                  <a:cubicBezTo>
                    <a:pt x="1331" y="1330"/>
                    <a:pt x="1336" y="1332"/>
                    <a:pt x="1340" y="1333"/>
                  </a:cubicBezTo>
                  <a:cubicBezTo>
                    <a:pt x="1341" y="1330"/>
                    <a:pt x="1342" y="1327"/>
                    <a:pt x="1343" y="1324"/>
                  </a:cubicBezTo>
                  <a:cubicBezTo>
                    <a:pt x="1339" y="1322"/>
                    <a:pt x="1335" y="1321"/>
                    <a:pt x="1331" y="1319"/>
                  </a:cubicBezTo>
                  <a:cubicBezTo>
                    <a:pt x="1330" y="1323"/>
                    <a:pt x="1328" y="1326"/>
                    <a:pt x="1327" y="1329"/>
                  </a:cubicBezTo>
                  <a:close/>
                  <a:moveTo>
                    <a:pt x="484" y="183"/>
                  </a:moveTo>
                  <a:cubicBezTo>
                    <a:pt x="484" y="186"/>
                    <a:pt x="484" y="188"/>
                    <a:pt x="484" y="191"/>
                  </a:cubicBezTo>
                  <a:cubicBezTo>
                    <a:pt x="489" y="191"/>
                    <a:pt x="493" y="191"/>
                    <a:pt x="497" y="190"/>
                  </a:cubicBezTo>
                  <a:cubicBezTo>
                    <a:pt x="497" y="188"/>
                    <a:pt x="497" y="186"/>
                    <a:pt x="497" y="183"/>
                  </a:cubicBezTo>
                  <a:cubicBezTo>
                    <a:pt x="493" y="183"/>
                    <a:pt x="488" y="183"/>
                    <a:pt x="484" y="183"/>
                  </a:cubicBezTo>
                  <a:close/>
                  <a:moveTo>
                    <a:pt x="1076" y="1368"/>
                  </a:moveTo>
                  <a:cubicBezTo>
                    <a:pt x="1078" y="1370"/>
                    <a:pt x="1081" y="1372"/>
                    <a:pt x="1084" y="1374"/>
                  </a:cubicBezTo>
                  <a:cubicBezTo>
                    <a:pt x="1086" y="1370"/>
                    <a:pt x="1089" y="1367"/>
                    <a:pt x="1091" y="1363"/>
                  </a:cubicBezTo>
                  <a:cubicBezTo>
                    <a:pt x="1089" y="1362"/>
                    <a:pt x="1086" y="1360"/>
                    <a:pt x="1084" y="1358"/>
                  </a:cubicBezTo>
                  <a:cubicBezTo>
                    <a:pt x="1081" y="1361"/>
                    <a:pt x="1079" y="1365"/>
                    <a:pt x="1076" y="1368"/>
                  </a:cubicBezTo>
                  <a:close/>
                  <a:moveTo>
                    <a:pt x="680" y="817"/>
                  </a:moveTo>
                  <a:cubicBezTo>
                    <a:pt x="682" y="821"/>
                    <a:pt x="684" y="824"/>
                    <a:pt x="685" y="828"/>
                  </a:cubicBezTo>
                  <a:cubicBezTo>
                    <a:pt x="689" y="826"/>
                    <a:pt x="693" y="824"/>
                    <a:pt x="697" y="822"/>
                  </a:cubicBezTo>
                  <a:cubicBezTo>
                    <a:pt x="695" y="819"/>
                    <a:pt x="694" y="815"/>
                    <a:pt x="692" y="811"/>
                  </a:cubicBezTo>
                  <a:cubicBezTo>
                    <a:pt x="688" y="813"/>
                    <a:pt x="684" y="815"/>
                    <a:pt x="680" y="817"/>
                  </a:cubicBezTo>
                  <a:close/>
                  <a:moveTo>
                    <a:pt x="1219" y="907"/>
                  </a:moveTo>
                  <a:cubicBezTo>
                    <a:pt x="1217" y="904"/>
                    <a:pt x="1215" y="901"/>
                    <a:pt x="1213" y="897"/>
                  </a:cubicBezTo>
                  <a:cubicBezTo>
                    <a:pt x="1210" y="900"/>
                    <a:pt x="1207" y="902"/>
                    <a:pt x="1203" y="905"/>
                  </a:cubicBezTo>
                  <a:cubicBezTo>
                    <a:pt x="1206" y="908"/>
                    <a:pt x="1208" y="911"/>
                    <a:pt x="1210" y="915"/>
                  </a:cubicBezTo>
                  <a:cubicBezTo>
                    <a:pt x="1213" y="912"/>
                    <a:pt x="1216" y="910"/>
                    <a:pt x="1219" y="907"/>
                  </a:cubicBezTo>
                  <a:close/>
                  <a:moveTo>
                    <a:pt x="1678" y="423"/>
                  </a:moveTo>
                  <a:cubicBezTo>
                    <a:pt x="1674" y="421"/>
                    <a:pt x="1671" y="419"/>
                    <a:pt x="1667" y="417"/>
                  </a:cubicBezTo>
                  <a:cubicBezTo>
                    <a:pt x="1666" y="419"/>
                    <a:pt x="1665" y="421"/>
                    <a:pt x="1664" y="423"/>
                  </a:cubicBezTo>
                  <a:cubicBezTo>
                    <a:pt x="1667" y="425"/>
                    <a:pt x="1670" y="427"/>
                    <a:pt x="1674" y="429"/>
                  </a:cubicBezTo>
                  <a:cubicBezTo>
                    <a:pt x="1675" y="427"/>
                    <a:pt x="1676" y="425"/>
                    <a:pt x="1678" y="423"/>
                  </a:cubicBezTo>
                  <a:close/>
                  <a:moveTo>
                    <a:pt x="643" y="1225"/>
                  </a:moveTo>
                  <a:cubicBezTo>
                    <a:pt x="646" y="1224"/>
                    <a:pt x="648" y="1224"/>
                    <a:pt x="651" y="1223"/>
                  </a:cubicBezTo>
                  <a:cubicBezTo>
                    <a:pt x="651" y="1219"/>
                    <a:pt x="650" y="1215"/>
                    <a:pt x="650" y="1210"/>
                  </a:cubicBezTo>
                  <a:cubicBezTo>
                    <a:pt x="647" y="1211"/>
                    <a:pt x="645" y="1212"/>
                    <a:pt x="642" y="1212"/>
                  </a:cubicBezTo>
                  <a:cubicBezTo>
                    <a:pt x="642" y="1216"/>
                    <a:pt x="642" y="1220"/>
                    <a:pt x="643" y="1225"/>
                  </a:cubicBezTo>
                  <a:close/>
                  <a:moveTo>
                    <a:pt x="1629" y="182"/>
                  </a:moveTo>
                  <a:cubicBezTo>
                    <a:pt x="1625" y="181"/>
                    <a:pt x="1622" y="181"/>
                    <a:pt x="1619" y="180"/>
                  </a:cubicBezTo>
                  <a:cubicBezTo>
                    <a:pt x="1618" y="185"/>
                    <a:pt x="1617" y="189"/>
                    <a:pt x="1616" y="193"/>
                  </a:cubicBezTo>
                  <a:cubicBezTo>
                    <a:pt x="1619" y="194"/>
                    <a:pt x="1622" y="194"/>
                    <a:pt x="1625" y="195"/>
                  </a:cubicBezTo>
                  <a:cubicBezTo>
                    <a:pt x="1627" y="191"/>
                    <a:pt x="1628" y="186"/>
                    <a:pt x="1629" y="182"/>
                  </a:cubicBezTo>
                  <a:close/>
                  <a:moveTo>
                    <a:pt x="940" y="1101"/>
                  </a:moveTo>
                  <a:cubicBezTo>
                    <a:pt x="943" y="1100"/>
                    <a:pt x="945" y="1098"/>
                    <a:pt x="948" y="1096"/>
                  </a:cubicBezTo>
                  <a:cubicBezTo>
                    <a:pt x="947" y="1093"/>
                    <a:pt x="945" y="1089"/>
                    <a:pt x="943" y="1085"/>
                  </a:cubicBezTo>
                  <a:cubicBezTo>
                    <a:pt x="940" y="1087"/>
                    <a:pt x="938" y="1088"/>
                    <a:pt x="935" y="1090"/>
                  </a:cubicBezTo>
                  <a:cubicBezTo>
                    <a:pt x="937" y="1094"/>
                    <a:pt x="938" y="1098"/>
                    <a:pt x="940" y="1101"/>
                  </a:cubicBezTo>
                  <a:close/>
                  <a:moveTo>
                    <a:pt x="1492" y="659"/>
                  </a:moveTo>
                  <a:cubicBezTo>
                    <a:pt x="1490" y="656"/>
                    <a:pt x="1487" y="653"/>
                    <a:pt x="1484" y="650"/>
                  </a:cubicBezTo>
                  <a:cubicBezTo>
                    <a:pt x="1482" y="653"/>
                    <a:pt x="1479" y="655"/>
                    <a:pt x="1477" y="658"/>
                  </a:cubicBezTo>
                  <a:cubicBezTo>
                    <a:pt x="1480" y="661"/>
                    <a:pt x="1482" y="664"/>
                    <a:pt x="1485" y="667"/>
                  </a:cubicBezTo>
                  <a:cubicBezTo>
                    <a:pt x="1487" y="664"/>
                    <a:pt x="1490" y="662"/>
                    <a:pt x="1492" y="659"/>
                  </a:cubicBezTo>
                  <a:close/>
                  <a:moveTo>
                    <a:pt x="492" y="1051"/>
                  </a:moveTo>
                  <a:cubicBezTo>
                    <a:pt x="488" y="1050"/>
                    <a:pt x="484" y="1049"/>
                    <a:pt x="480" y="1048"/>
                  </a:cubicBezTo>
                  <a:cubicBezTo>
                    <a:pt x="479" y="1052"/>
                    <a:pt x="478" y="1055"/>
                    <a:pt x="477" y="1059"/>
                  </a:cubicBezTo>
                  <a:cubicBezTo>
                    <a:pt x="481" y="1059"/>
                    <a:pt x="485" y="1060"/>
                    <a:pt x="489" y="1061"/>
                  </a:cubicBezTo>
                  <a:cubicBezTo>
                    <a:pt x="490" y="1057"/>
                    <a:pt x="491" y="1054"/>
                    <a:pt x="492" y="1051"/>
                  </a:cubicBezTo>
                  <a:close/>
                  <a:moveTo>
                    <a:pt x="1083" y="1009"/>
                  </a:moveTo>
                  <a:cubicBezTo>
                    <a:pt x="1081" y="1006"/>
                    <a:pt x="1079" y="1002"/>
                    <a:pt x="1077" y="999"/>
                  </a:cubicBezTo>
                  <a:cubicBezTo>
                    <a:pt x="1074" y="1000"/>
                    <a:pt x="1072" y="1002"/>
                    <a:pt x="1069" y="1004"/>
                  </a:cubicBezTo>
                  <a:cubicBezTo>
                    <a:pt x="1071" y="1008"/>
                    <a:pt x="1073" y="1011"/>
                    <a:pt x="1075" y="1015"/>
                  </a:cubicBezTo>
                  <a:cubicBezTo>
                    <a:pt x="1078" y="1013"/>
                    <a:pt x="1080" y="1011"/>
                    <a:pt x="1083" y="1009"/>
                  </a:cubicBezTo>
                  <a:close/>
                  <a:moveTo>
                    <a:pt x="1585" y="536"/>
                  </a:moveTo>
                  <a:cubicBezTo>
                    <a:pt x="1588" y="538"/>
                    <a:pt x="1591" y="541"/>
                    <a:pt x="1594" y="543"/>
                  </a:cubicBezTo>
                  <a:cubicBezTo>
                    <a:pt x="1596" y="541"/>
                    <a:pt x="1598" y="538"/>
                    <a:pt x="1600" y="536"/>
                  </a:cubicBezTo>
                  <a:cubicBezTo>
                    <a:pt x="1597" y="533"/>
                    <a:pt x="1594" y="531"/>
                    <a:pt x="1591" y="528"/>
                  </a:cubicBezTo>
                  <a:cubicBezTo>
                    <a:pt x="1589" y="531"/>
                    <a:pt x="1587" y="533"/>
                    <a:pt x="1585" y="536"/>
                  </a:cubicBezTo>
                  <a:close/>
                  <a:moveTo>
                    <a:pt x="518" y="1199"/>
                  </a:moveTo>
                  <a:cubicBezTo>
                    <a:pt x="515" y="1197"/>
                    <a:pt x="513" y="1195"/>
                    <a:pt x="511" y="1193"/>
                  </a:cubicBezTo>
                  <a:cubicBezTo>
                    <a:pt x="508" y="1197"/>
                    <a:pt x="505" y="1200"/>
                    <a:pt x="503" y="1203"/>
                  </a:cubicBezTo>
                  <a:cubicBezTo>
                    <a:pt x="505" y="1205"/>
                    <a:pt x="508" y="1208"/>
                    <a:pt x="510" y="1210"/>
                  </a:cubicBezTo>
                  <a:cubicBezTo>
                    <a:pt x="513" y="1206"/>
                    <a:pt x="515" y="1202"/>
                    <a:pt x="518" y="1199"/>
                  </a:cubicBezTo>
                  <a:close/>
                  <a:moveTo>
                    <a:pt x="1712" y="290"/>
                  </a:moveTo>
                  <a:cubicBezTo>
                    <a:pt x="1716" y="290"/>
                    <a:pt x="1720" y="289"/>
                    <a:pt x="1724" y="289"/>
                  </a:cubicBezTo>
                  <a:cubicBezTo>
                    <a:pt x="1724" y="285"/>
                    <a:pt x="1724" y="282"/>
                    <a:pt x="1724" y="278"/>
                  </a:cubicBezTo>
                  <a:cubicBezTo>
                    <a:pt x="1720" y="278"/>
                    <a:pt x="1716" y="279"/>
                    <a:pt x="1712" y="280"/>
                  </a:cubicBezTo>
                  <a:cubicBezTo>
                    <a:pt x="1712" y="283"/>
                    <a:pt x="1712" y="286"/>
                    <a:pt x="1712" y="290"/>
                  </a:cubicBezTo>
                  <a:close/>
                  <a:moveTo>
                    <a:pt x="788" y="1165"/>
                  </a:moveTo>
                  <a:cubicBezTo>
                    <a:pt x="789" y="1169"/>
                    <a:pt x="791" y="1173"/>
                    <a:pt x="792" y="1177"/>
                  </a:cubicBezTo>
                  <a:cubicBezTo>
                    <a:pt x="795" y="1176"/>
                    <a:pt x="799" y="1174"/>
                    <a:pt x="802" y="1173"/>
                  </a:cubicBezTo>
                  <a:cubicBezTo>
                    <a:pt x="801" y="1169"/>
                    <a:pt x="799" y="1165"/>
                    <a:pt x="798" y="1161"/>
                  </a:cubicBezTo>
                  <a:cubicBezTo>
                    <a:pt x="795" y="1163"/>
                    <a:pt x="791" y="1164"/>
                    <a:pt x="788" y="1165"/>
                  </a:cubicBezTo>
                  <a:close/>
                  <a:moveTo>
                    <a:pt x="1363" y="785"/>
                  </a:moveTo>
                  <a:cubicBezTo>
                    <a:pt x="1361" y="782"/>
                    <a:pt x="1358" y="779"/>
                    <a:pt x="1356" y="776"/>
                  </a:cubicBezTo>
                  <a:cubicBezTo>
                    <a:pt x="1353" y="778"/>
                    <a:pt x="1350" y="781"/>
                    <a:pt x="1347" y="783"/>
                  </a:cubicBezTo>
                  <a:cubicBezTo>
                    <a:pt x="1350" y="787"/>
                    <a:pt x="1352" y="790"/>
                    <a:pt x="1355" y="793"/>
                  </a:cubicBezTo>
                  <a:cubicBezTo>
                    <a:pt x="1357" y="790"/>
                    <a:pt x="1360" y="788"/>
                    <a:pt x="1363" y="785"/>
                  </a:cubicBezTo>
                  <a:close/>
                  <a:moveTo>
                    <a:pt x="1201" y="922"/>
                  </a:moveTo>
                  <a:cubicBezTo>
                    <a:pt x="1199" y="918"/>
                    <a:pt x="1197" y="915"/>
                    <a:pt x="1195" y="912"/>
                  </a:cubicBezTo>
                  <a:cubicBezTo>
                    <a:pt x="1192" y="914"/>
                    <a:pt x="1189" y="916"/>
                    <a:pt x="1186" y="918"/>
                  </a:cubicBezTo>
                  <a:cubicBezTo>
                    <a:pt x="1189" y="921"/>
                    <a:pt x="1191" y="925"/>
                    <a:pt x="1193" y="928"/>
                  </a:cubicBezTo>
                  <a:cubicBezTo>
                    <a:pt x="1196" y="926"/>
                    <a:pt x="1199" y="924"/>
                    <a:pt x="1201" y="922"/>
                  </a:cubicBezTo>
                  <a:close/>
                  <a:moveTo>
                    <a:pt x="1670" y="436"/>
                  </a:moveTo>
                  <a:cubicBezTo>
                    <a:pt x="1666" y="434"/>
                    <a:pt x="1663" y="432"/>
                    <a:pt x="1660" y="430"/>
                  </a:cubicBezTo>
                  <a:cubicBezTo>
                    <a:pt x="1658" y="432"/>
                    <a:pt x="1657" y="434"/>
                    <a:pt x="1656" y="436"/>
                  </a:cubicBezTo>
                  <a:cubicBezTo>
                    <a:pt x="1659" y="438"/>
                    <a:pt x="1662" y="441"/>
                    <a:pt x="1666" y="443"/>
                  </a:cubicBezTo>
                  <a:cubicBezTo>
                    <a:pt x="1667" y="440"/>
                    <a:pt x="1668" y="438"/>
                    <a:pt x="1670" y="436"/>
                  </a:cubicBezTo>
                  <a:close/>
                  <a:moveTo>
                    <a:pt x="626" y="1215"/>
                  </a:moveTo>
                  <a:cubicBezTo>
                    <a:pt x="626" y="1219"/>
                    <a:pt x="626" y="1223"/>
                    <a:pt x="626" y="1227"/>
                  </a:cubicBezTo>
                  <a:cubicBezTo>
                    <a:pt x="629" y="1227"/>
                    <a:pt x="632" y="1226"/>
                    <a:pt x="634" y="1226"/>
                  </a:cubicBezTo>
                  <a:cubicBezTo>
                    <a:pt x="634" y="1222"/>
                    <a:pt x="634" y="1218"/>
                    <a:pt x="634" y="1213"/>
                  </a:cubicBezTo>
                  <a:cubicBezTo>
                    <a:pt x="631" y="1214"/>
                    <a:pt x="628" y="1214"/>
                    <a:pt x="626" y="1215"/>
                  </a:cubicBezTo>
                  <a:close/>
                  <a:moveTo>
                    <a:pt x="1647" y="187"/>
                  </a:moveTo>
                  <a:cubicBezTo>
                    <a:pt x="1644" y="186"/>
                    <a:pt x="1641" y="185"/>
                    <a:pt x="1638" y="184"/>
                  </a:cubicBezTo>
                  <a:cubicBezTo>
                    <a:pt x="1637" y="188"/>
                    <a:pt x="1636" y="193"/>
                    <a:pt x="1634" y="197"/>
                  </a:cubicBezTo>
                  <a:cubicBezTo>
                    <a:pt x="1637" y="198"/>
                    <a:pt x="1640" y="198"/>
                    <a:pt x="1643" y="199"/>
                  </a:cubicBezTo>
                  <a:cubicBezTo>
                    <a:pt x="1645" y="195"/>
                    <a:pt x="1646" y="191"/>
                    <a:pt x="1647" y="187"/>
                  </a:cubicBezTo>
                  <a:close/>
                  <a:moveTo>
                    <a:pt x="932" y="1106"/>
                  </a:moveTo>
                  <a:cubicBezTo>
                    <a:pt x="930" y="1102"/>
                    <a:pt x="928" y="1099"/>
                    <a:pt x="927" y="1095"/>
                  </a:cubicBezTo>
                  <a:cubicBezTo>
                    <a:pt x="924" y="1096"/>
                    <a:pt x="921" y="1098"/>
                    <a:pt x="918" y="1100"/>
                  </a:cubicBezTo>
                  <a:cubicBezTo>
                    <a:pt x="920" y="1103"/>
                    <a:pt x="922" y="1107"/>
                    <a:pt x="923" y="1111"/>
                  </a:cubicBezTo>
                  <a:cubicBezTo>
                    <a:pt x="926" y="1109"/>
                    <a:pt x="929" y="1108"/>
                    <a:pt x="932" y="1106"/>
                  </a:cubicBezTo>
                  <a:close/>
                  <a:moveTo>
                    <a:pt x="1477" y="675"/>
                  </a:moveTo>
                  <a:cubicBezTo>
                    <a:pt x="1475" y="672"/>
                    <a:pt x="1472" y="669"/>
                    <a:pt x="1469" y="666"/>
                  </a:cubicBezTo>
                  <a:cubicBezTo>
                    <a:pt x="1467" y="668"/>
                    <a:pt x="1464" y="671"/>
                    <a:pt x="1462" y="674"/>
                  </a:cubicBezTo>
                  <a:cubicBezTo>
                    <a:pt x="1464" y="677"/>
                    <a:pt x="1467" y="680"/>
                    <a:pt x="1470" y="682"/>
                  </a:cubicBezTo>
                  <a:cubicBezTo>
                    <a:pt x="1472" y="680"/>
                    <a:pt x="1475" y="677"/>
                    <a:pt x="1477" y="675"/>
                  </a:cubicBezTo>
                  <a:close/>
                  <a:moveTo>
                    <a:pt x="495" y="1037"/>
                  </a:moveTo>
                  <a:cubicBezTo>
                    <a:pt x="496" y="1035"/>
                    <a:pt x="497" y="1033"/>
                    <a:pt x="497" y="1031"/>
                  </a:cubicBezTo>
                  <a:cubicBezTo>
                    <a:pt x="493" y="1030"/>
                    <a:pt x="490" y="1029"/>
                    <a:pt x="486" y="1028"/>
                  </a:cubicBezTo>
                  <a:cubicBezTo>
                    <a:pt x="485" y="1030"/>
                    <a:pt x="485" y="1032"/>
                    <a:pt x="484" y="1034"/>
                  </a:cubicBezTo>
                  <a:cubicBezTo>
                    <a:pt x="484" y="1036"/>
                    <a:pt x="483" y="1037"/>
                    <a:pt x="483" y="1038"/>
                  </a:cubicBezTo>
                  <a:cubicBezTo>
                    <a:pt x="487" y="1039"/>
                    <a:pt x="491" y="1040"/>
                    <a:pt x="494" y="1041"/>
                  </a:cubicBezTo>
                  <a:cubicBezTo>
                    <a:pt x="495" y="1040"/>
                    <a:pt x="495" y="1038"/>
                    <a:pt x="495" y="1037"/>
                  </a:cubicBezTo>
                  <a:close/>
                  <a:moveTo>
                    <a:pt x="1066" y="1021"/>
                  </a:moveTo>
                  <a:cubicBezTo>
                    <a:pt x="1064" y="1017"/>
                    <a:pt x="1062" y="1014"/>
                    <a:pt x="1060" y="1010"/>
                  </a:cubicBezTo>
                  <a:cubicBezTo>
                    <a:pt x="1058" y="1012"/>
                    <a:pt x="1055" y="1014"/>
                    <a:pt x="1052" y="1016"/>
                  </a:cubicBezTo>
                  <a:cubicBezTo>
                    <a:pt x="1054" y="1019"/>
                    <a:pt x="1056" y="1023"/>
                    <a:pt x="1058" y="1027"/>
                  </a:cubicBezTo>
                  <a:cubicBezTo>
                    <a:pt x="1061" y="1025"/>
                    <a:pt x="1064" y="1023"/>
                    <a:pt x="1066" y="1021"/>
                  </a:cubicBezTo>
                  <a:close/>
                  <a:moveTo>
                    <a:pt x="1588" y="551"/>
                  </a:moveTo>
                  <a:cubicBezTo>
                    <a:pt x="1585" y="548"/>
                    <a:pt x="1582" y="546"/>
                    <a:pt x="1579" y="543"/>
                  </a:cubicBezTo>
                  <a:cubicBezTo>
                    <a:pt x="1577" y="545"/>
                    <a:pt x="1575" y="548"/>
                    <a:pt x="1573" y="550"/>
                  </a:cubicBezTo>
                  <a:cubicBezTo>
                    <a:pt x="1576" y="553"/>
                    <a:pt x="1579" y="556"/>
                    <a:pt x="1582" y="558"/>
                  </a:cubicBezTo>
                  <a:cubicBezTo>
                    <a:pt x="1584" y="556"/>
                    <a:pt x="1586" y="553"/>
                    <a:pt x="1588" y="551"/>
                  </a:cubicBezTo>
                  <a:close/>
                  <a:moveTo>
                    <a:pt x="496" y="1196"/>
                  </a:moveTo>
                  <a:cubicBezTo>
                    <a:pt x="499" y="1193"/>
                    <a:pt x="502" y="1190"/>
                    <a:pt x="505" y="1187"/>
                  </a:cubicBezTo>
                  <a:cubicBezTo>
                    <a:pt x="503" y="1185"/>
                    <a:pt x="501" y="1183"/>
                    <a:pt x="499" y="1180"/>
                  </a:cubicBezTo>
                  <a:cubicBezTo>
                    <a:pt x="496" y="1183"/>
                    <a:pt x="493" y="1186"/>
                    <a:pt x="489" y="1188"/>
                  </a:cubicBezTo>
                  <a:cubicBezTo>
                    <a:pt x="491" y="1191"/>
                    <a:pt x="493" y="1194"/>
                    <a:pt x="496" y="1196"/>
                  </a:cubicBezTo>
                  <a:close/>
                  <a:moveTo>
                    <a:pt x="1723" y="300"/>
                  </a:moveTo>
                  <a:cubicBezTo>
                    <a:pt x="1719" y="300"/>
                    <a:pt x="1715" y="300"/>
                    <a:pt x="1711" y="300"/>
                  </a:cubicBezTo>
                  <a:cubicBezTo>
                    <a:pt x="1711" y="303"/>
                    <a:pt x="1711" y="305"/>
                    <a:pt x="1710" y="308"/>
                  </a:cubicBezTo>
                  <a:cubicBezTo>
                    <a:pt x="1714" y="308"/>
                    <a:pt x="1718" y="309"/>
                    <a:pt x="1722" y="309"/>
                  </a:cubicBezTo>
                  <a:cubicBezTo>
                    <a:pt x="1723" y="306"/>
                    <a:pt x="1723" y="303"/>
                    <a:pt x="1723" y="300"/>
                  </a:cubicBezTo>
                  <a:close/>
                  <a:moveTo>
                    <a:pt x="769" y="1174"/>
                  </a:moveTo>
                  <a:cubicBezTo>
                    <a:pt x="770" y="1178"/>
                    <a:pt x="771" y="1182"/>
                    <a:pt x="772" y="1186"/>
                  </a:cubicBezTo>
                  <a:cubicBezTo>
                    <a:pt x="775" y="1184"/>
                    <a:pt x="779" y="1183"/>
                    <a:pt x="782" y="1181"/>
                  </a:cubicBezTo>
                  <a:cubicBezTo>
                    <a:pt x="781" y="1178"/>
                    <a:pt x="780" y="1174"/>
                    <a:pt x="778" y="1170"/>
                  </a:cubicBezTo>
                  <a:cubicBezTo>
                    <a:pt x="775" y="1171"/>
                    <a:pt x="772" y="1172"/>
                    <a:pt x="769" y="1174"/>
                  </a:cubicBezTo>
                  <a:close/>
                  <a:moveTo>
                    <a:pt x="1346" y="801"/>
                  </a:moveTo>
                  <a:cubicBezTo>
                    <a:pt x="1343" y="797"/>
                    <a:pt x="1341" y="794"/>
                    <a:pt x="1339" y="791"/>
                  </a:cubicBezTo>
                  <a:cubicBezTo>
                    <a:pt x="1336" y="794"/>
                    <a:pt x="1333" y="796"/>
                    <a:pt x="1330" y="799"/>
                  </a:cubicBezTo>
                  <a:cubicBezTo>
                    <a:pt x="1332" y="802"/>
                    <a:pt x="1335" y="805"/>
                    <a:pt x="1337" y="808"/>
                  </a:cubicBezTo>
                  <a:cubicBezTo>
                    <a:pt x="1340" y="806"/>
                    <a:pt x="1343" y="803"/>
                    <a:pt x="1346" y="801"/>
                  </a:cubicBezTo>
                  <a:close/>
                  <a:moveTo>
                    <a:pt x="1185" y="935"/>
                  </a:moveTo>
                  <a:cubicBezTo>
                    <a:pt x="1183" y="931"/>
                    <a:pt x="1180" y="928"/>
                    <a:pt x="1178" y="924"/>
                  </a:cubicBezTo>
                  <a:cubicBezTo>
                    <a:pt x="1175" y="927"/>
                    <a:pt x="1173" y="929"/>
                    <a:pt x="1170" y="931"/>
                  </a:cubicBezTo>
                  <a:cubicBezTo>
                    <a:pt x="1172" y="934"/>
                    <a:pt x="1174" y="938"/>
                    <a:pt x="1176" y="941"/>
                  </a:cubicBezTo>
                  <a:cubicBezTo>
                    <a:pt x="1179" y="939"/>
                    <a:pt x="1182" y="937"/>
                    <a:pt x="1185" y="935"/>
                  </a:cubicBezTo>
                  <a:close/>
                  <a:moveTo>
                    <a:pt x="1661" y="450"/>
                  </a:moveTo>
                  <a:cubicBezTo>
                    <a:pt x="1658" y="447"/>
                    <a:pt x="1655" y="445"/>
                    <a:pt x="1651" y="443"/>
                  </a:cubicBezTo>
                  <a:cubicBezTo>
                    <a:pt x="1650" y="445"/>
                    <a:pt x="1649" y="448"/>
                    <a:pt x="1647" y="450"/>
                  </a:cubicBezTo>
                  <a:cubicBezTo>
                    <a:pt x="1650" y="452"/>
                    <a:pt x="1654" y="454"/>
                    <a:pt x="1657" y="456"/>
                  </a:cubicBezTo>
                  <a:cubicBezTo>
                    <a:pt x="1658" y="454"/>
                    <a:pt x="1660" y="452"/>
                    <a:pt x="1661" y="450"/>
                  </a:cubicBezTo>
                  <a:close/>
                  <a:moveTo>
                    <a:pt x="618" y="1215"/>
                  </a:moveTo>
                  <a:cubicBezTo>
                    <a:pt x="615" y="1216"/>
                    <a:pt x="612" y="1216"/>
                    <a:pt x="610" y="1216"/>
                  </a:cubicBezTo>
                  <a:cubicBezTo>
                    <a:pt x="610" y="1220"/>
                    <a:pt x="610" y="1225"/>
                    <a:pt x="610" y="1229"/>
                  </a:cubicBezTo>
                  <a:cubicBezTo>
                    <a:pt x="612" y="1229"/>
                    <a:pt x="615" y="1229"/>
                    <a:pt x="618" y="1228"/>
                  </a:cubicBezTo>
                  <a:cubicBezTo>
                    <a:pt x="618" y="1224"/>
                    <a:pt x="618" y="1220"/>
                    <a:pt x="618" y="1215"/>
                  </a:cubicBezTo>
                  <a:close/>
                  <a:moveTo>
                    <a:pt x="1651" y="202"/>
                  </a:moveTo>
                  <a:cubicBezTo>
                    <a:pt x="1654" y="203"/>
                    <a:pt x="1657" y="204"/>
                    <a:pt x="1659" y="205"/>
                  </a:cubicBezTo>
                  <a:cubicBezTo>
                    <a:pt x="1661" y="201"/>
                    <a:pt x="1663" y="197"/>
                    <a:pt x="1665" y="193"/>
                  </a:cubicBezTo>
                  <a:cubicBezTo>
                    <a:pt x="1662" y="192"/>
                    <a:pt x="1659" y="191"/>
                    <a:pt x="1656" y="190"/>
                  </a:cubicBezTo>
                  <a:cubicBezTo>
                    <a:pt x="1655" y="194"/>
                    <a:pt x="1653" y="198"/>
                    <a:pt x="1651" y="202"/>
                  </a:cubicBezTo>
                  <a:close/>
                  <a:moveTo>
                    <a:pt x="907" y="1120"/>
                  </a:moveTo>
                  <a:cubicBezTo>
                    <a:pt x="910" y="1119"/>
                    <a:pt x="912" y="1117"/>
                    <a:pt x="915" y="1115"/>
                  </a:cubicBezTo>
                  <a:cubicBezTo>
                    <a:pt x="913" y="1112"/>
                    <a:pt x="912" y="1108"/>
                    <a:pt x="910" y="1104"/>
                  </a:cubicBezTo>
                  <a:cubicBezTo>
                    <a:pt x="907" y="1106"/>
                    <a:pt x="905" y="1107"/>
                    <a:pt x="902" y="1109"/>
                  </a:cubicBezTo>
                  <a:cubicBezTo>
                    <a:pt x="904" y="1113"/>
                    <a:pt x="905" y="1116"/>
                    <a:pt x="907" y="1120"/>
                  </a:cubicBezTo>
                  <a:close/>
                  <a:moveTo>
                    <a:pt x="1462" y="690"/>
                  </a:moveTo>
                  <a:cubicBezTo>
                    <a:pt x="1459" y="687"/>
                    <a:pt x="1457" y="684"/>
                    <a:pt x="1454" y="681"/>
                  </a:cubicBezTo>
                  <a:cubicBezTo>
                    <a:pt x="1451" y="684"/>
                    <a:pt x="1449" y="687"/>
                    <a:pt x="1446" y="689"/>
                  </a:cubicBezTo>
                  <a:cubicBezTo>
                    <a:pt x="1449" y="692"/>
                    <a:pt x="1452" y="695"/>
                    <a:pt x="1454" y="698"/>
                  </a:cubicBezTo>
                  <a:cubicBezTo>
                    <a:pt x="1457" y="696"/>
                    <a:pt x="1459" y="693"/>
                    <a:pt x="1462" y="690"/>
                  </a:cubicBezTo>
                  <a:close/>
                  <a:moveTo>
                    <a:pt x="1049" y="1032"/>
                  </a:moveTo>
                  <a:cubicBezTo>
                    <a:pt x="1048" y="1029"/>
                    <a:pt x="1046" y="1025"/>
                    <a:pt x="1044" y="1022"/>
                  </a:cubicBezTo>
                  <a:cubicBezTo>
                    <a:pt x="1041" y="1023"/>
                    <a:pt x="1038" y="1025"/>
                    <a:pt x="1035" y="1027"/>
                  </a:cubicBezTo>
                  <a:cubicBezTo>
                    <a:pt x="1037" y="1031"/>
                    <a:pt x="1039" y="1034"/>
                    <a:pt x="1041" y="1038"/>
                  </a:cubicBezTo>
                  <a:cubicBezTo>
                    <a:pt x="1044" y="1036"/>
                    <a:pt x="1047" y="1034"/>
                    <a:pt x="1049" y="1032"/>
                  </a:cubicBezTo>
                  <a:close/>
                  <a:moveTo>
                    <a:pt x="1560" y="565"/>
                  </a:moveTo>
                  <a:cubicBezTo>
                    <a:pt x="1563" y="568"/>
                    <a:pt x="1566" y="571"/>
                    <a:pt x="1569" y="574"/>
                  </a:cubicBezTo>
                  <a:cubicBezTo>
                    <a:pt x="1571" y="571"/>
                    <a:pt x="1573" y="568"/>
                    <a:pt x="1575" y="566"/>
                  </a:cubicBezTo>
                  <a:cubicBezTo>
                    <a:pt x="1572" y="563"/>
                    <a:pt x="1570" y="561"/>
                    <a:pt x="1567" y="558"/>
                  </a:cubicBezTo>
                  <a:cubicBezTo>
                    <a:pt x="1565" y="560"/>
                    <a:pt x="1562" y="563"/>
                    <a:pt x="1560" y="565"/>
                  </a:cubicBezTo>
                  <a:close/>
                  <a:moveTo>
                    <a:pt x="495" y="1173"/>
                  </a:moveTo>
                  <a:cubicBezTo>
                    <a:pt x="494" y="1170"/>
                    <a:pt x="492" y="1168"/>
                    <a:pt x="491" y="1165"/>
                  </a:cubicBezTo>
                  <a:cubicBezTo>
                    <a:pt x="487" y="1167"/>
                    <a:pt x="484" y="1169"/>
                    <a:pt x="480" y="1171"/>
                  </a:cubicBezTo>
                  <a:cubicBezTo>
                    <a:pt x="481" y="1174"/>
                    <a:pt x="483" y="1177"/>
                    <a:pt x="484" y="1180"/>
                  </a:cubicBezTo>
                  <a:cubicBezTo>
                    <a:pt x="488" y="1177"/>
                    <a:pt x="491" y="1175"/>
                    <a:pt x="495" y="1173"/>
                  </a:cubicBezTo>
                  <a:close/>
                  <a:moveTo>
                    <a:pt x="1720" y="318"/>
                  </a:moveTo>
                  <a:cubicBezTo>
                    <a:pt x="1717" y="317"/>
                    <a:pt x="1713" y="317"/>
                    <a:pt x="1709" y="316"/>
                  </a:cubicBezTo>
                  <a:cubicBezTo>
                    <a:pt x="1708" y="319"/>
                    <a:pt x="1707" y="322"/>
                    <a:pt x="1707" y="325"/>
                  </a:cubicBezTo>
                  <a:cubicBezTo>
                    <a:pt x="1711" y="326"/>
                    <a:pt x="1714" y="327"/>
                    <a:pt x="1718" y="327"/>
                  </a:cubicBezTo>
                  <a:cubicBezTo>
                    <a:pt x="1719" y="324"/>
                    <a:pt x="1720" y="321"/>
                    <a:pt x="1720" y="318"/>
                  </a:cubicBezTo>
                  <a:close/>
                  <a:moveTo>
                    <a:pt x="762" y="1190"/>
                  </a:moveTo>
                  <a:cubicBezTo>
                    <a:pt x="761" y="1186"/>
                    <a:pt x="760" y="1182"/>
                    <a:pt x="759" y="1178"/>
                  </a:cubicBezTo>
                  <a:cubicBezTo>
                    <a:pt x="756" y="1179"/>
                    <a:pt x="753" y="1180"/>
                    <a:pt x="749" y="1181"/>
                  </a:cubicBezTo>
                  <a:cubicBezTo>
                    <a:pt x="750" y="1185"/>
                    <a:pt x="751" y="1189"/>
                    <a:pt x="753" y="1193"/>
                  </a:cubicBezTo>
                  <a:cubicBezTo>
                    <a:pt x="756" y="1192"/>
                    <a:pt x="759" y="1191"/>
                    <a:pt x="762" y="1190"/>
                  </a:cubicBezTo>
                  <a:close/>
                  <a:moveTo>
                    <a:pt x="1328" y="816"/>
                  </a:moveTo>
                  <a:cubicBezTo>
                    <a:pt x="1326" y="813"/>
                    <a:pt x="1324" y="810"/>
                    <a:pt x="1321" y="807"/>
                  </a:cubicBezTo>
                  <a:cubicBezTo>
                    <a:pt x="1318" y="809"/>
                    <a:pt x="1315" y="812"/>
                    <a:pt x="1312" y="814"/>
                  </a:cubicBezTo>
                  <a:cubicBezTo>
                    <a:pt x="1315" y="817"/>
                    <a:pt x="1317" y="821"/>
                    <a:pt x="1320" y="824"/>
                  </a:cubicBezTo>
                  <a:cubicBezTo>
                    <a:pt x="1323" y="821"/>
                    <a:pt x="1325" y="819"/>
                    <a:pt x="1328" y="816"/>
                  </a:cubicBezTo>
                  <a:close/>
                  <a:moveTo>
                    <a:pt x="1168" y="947"/>
                  </a:moveTo>
                  <a:cubicBezTo>
                    <a:pt x="1166" y="944"/>
                    <a:pt x="1164" y="941"/>
                    <a:pt x="1162" y="937"/>
                  </a:cubicBezTo>
                  <a:cubicBezTo>
                    <a:pt x="1159" y="939"/>
                    <a:pt x="1156" y="941"/>
                    <a:pt x="1153" y="943"/>
                  </a:cubicBezTo>
                  <a:cubicBezTo>
                    <a:pt x="1155" y="947"/>
                    <a:pt x="1157" y="950"/>
                    <a:pt x="1160" y="954"/>
                  </a:cubicBezTo>
                  <a:cubicBezTo>
                    <a:pt x="1162" y="952"/>
                    <a:pt x="1165" y="950"/>
                    <a:pt x="1168" y="947"/>
                  </a:cubicBezTo>
                  <a:close/>
                  <a:moveTo>
                    <a:pt x="1638" y="464"/>
                  </a:moveTo>
                  <a:cubicBezTo>
                    <a:pt x="1641" y="466"/>
                    <a:pt x="1644" y="468"/>
                    <a:pt x="1648" y="470"/>
                  </a:cubicBezTo>
                  <a:cubicBezTo>
                    <a:pt x="1649" y="468"/>
                    <a:pt x="1651" y="466"/>
                    <a:pt x="1652" y="463"/>
                  </a:cubicBezTo>
                  <a:cubicBezTo>
                    <a:pt x="1649" y="461"/>
                    <a:pt x="1646" y="459"/>
                    <a:pt x="1643" y="457"/>
                  </a:cubicBezTo>
                  <a:cubicBezTo>
                    <a:pt x="1641" y="459"/>
                    <a:pt x="1640" y="461"/>
                    <a:pt x="1638" y="464"/>
                  </a:cubicBezTo>
                  <a:close/>
                  <a:moveTo>
                    <a:pt x="594" y="1230"/>
                  </a:moveTo>
                  <a:cubicBezTo>
                    <a:pt x="597" y="1230"/>
                    <a:pt x="599" y="1230"/>
                    <a:pt x="602" y="1230"/>
                  </a:cubicBezTo>
                  <a:cubicBezTo>
                    <a:pt x="602" y="1225"/>
                    <a:pt x="602" y="1221"/>
                    <a:pt x="602" y="1217"/>
                  </a:cubicBezTo>
                  <a:cubicBezTo>
                    <a:pt x="600" y="1217"/>
                    <a:pt x="597" y="1217"/>
                    <a:pt x="595" y="1217"/>
                  </a:cubicBezTo>
                  <a:cubicBezTo>
                    <a:pt x="594" y="1221"/>
                    <a:pt x="594" y="1226"/>
                    <a:pt x="594" y="1230"/>
                  </a:cubicBezTo>
                  <a:close/>
                  <a:moveTo>
                    <a:pt x="1682" y="202"/>
                  </a:moveTo>
                  <a:cubicBezTo>
                    <a:pt x="1679" y="201"/>
                    <a:pt x="1676" y="199"/>
                    <a:pt x="1673" y="197"/>
                  </a:cubicBezTo>
                  <a:cubicBezTo>
                    <a:pt x="1671" y="201"/>
                    <a:pt x="1669" y="205"/>
                    <a:pt x="1667" y="209"/>
                  </a:cubicBezTo>
                  <a:cubicBezTo>
                    <a:pt x="1670" y="210"/>
                    <a:pt x="1672" y="212"/>
                    <a:pt x="1675" y="214"/>
                  </a:cubicBezTo>
                  <a:cubicBezTo>
                    <a:pt x="1677" y="210"/>
                    <a:pt x="1680" y="206"/>
                    <a:pt x="1682" y="202"/>
                  </a:cubicBezTo>
                  <a:close/>
                  <a:moveTo>
                    <a:pt x="899" y="1125"/>
                  </a:moveTo>
                  <a:cubicBezTo>
                    <a:pt x="897" y="1121"/>
                    <a:pt x="895" y="1117"/>
                    <a:pt x="894" y="1113"/>
                  </a:cubicBezTo>
                  <a:cubicBezTo>
                    <a:pt x="891" y="1115"/>
                    <a:pt x="888" y="1116"/>
                    <a:pt x="886" y="1118"/>
                  </a:cubicBezTo>
                  <a:cubicBezTo>
                    <a:pt x="887" y="1121"/>
                    <a:pt x="889" y="1125"/>
                    <a:pt x="891" y="1129"/>
                  </a:cubicBezTo>
                  <a:cubicBezTo>
                    <a:pt x="893" y="1128"/>
                    <a:pt x="896" y="1126"/>
                    <a:pt x="899" y="1125"/>
                  </a:cubicBezTo>
                  <a:close/>
                  <a:moveTo>
                    <a:pt x="1446" y="706"/>
                  </a:moveTo>
                  <a:cubicBezTo>
                    <a:pt x="1444" y="703"/>
                    <a:pt x="1441" y="700"/>
                    <a:pt x="1438" y="697"/>
                  </a:cubicBezTo>
                  <a:cubicBezTo>
                    <a:pt x="1436" y="700"/>
                    <a:pt x="1433" y="702"/>
                    <a:pt x="1430" y="705"/>
                  </a:cubicBezTo>
                  <a:cubicBezTo>
                    <a:pt x="1433" y="708"/>
                    <a:pt x="1436" y="711"/>
                    <a:pt x="1438" y="714"/>
                  </a:cubicBezTo>
                  <a:cubicBezTo>
                    <a:pt x="1441" y="711"/>
                    <a:pt x="1444" y="709"/>
                    <a:pt x="1446" y="706"/>
                  </a:cubicBezTo>
                  <a:close/>
                  <a:moveTo>
                    <a:pt x="1033" y="1044"/>
                  </a:moveTo>
                  <a:cubicBezTo>
                    <a:pt x="1031" y="1040"/>
                    <a:pt x="1029" y="1036"/>
                    <a:pt x="1027" y="1033"/>
                  </a:cubicBezTo>
                  <a:cubicBezTo>
                    <a:pt x="1024" y="1035"/>
                    <a:pt x="1021" y="1036"/>
                    <a:pt x="1018" y="1038"/>
                  </a:cubicBezTo>
                  <a:cubicBezTo>
                    <a:pt x="1020" y="1042"/>
                    <a:pt x="1022" y="1045"/>
                    <a:pt x="1024" y="1049"/>
                  </a:cubicBezTo>
                  <a:cubicBezTo>
                    <a:pt x="1027" y="1047"/>
                    <a:pt x="1030" y="1045"/>
                    <a:pt x="1033" y="1044"/>
                  </a:cubicBezTo>
                  <a:close/>
                  <a:moveTo>
                    <a:pt x="1563" y="581"/>
                  </a:moveTo>
                  <a:cubicBezTo>
                    <a:pt x="1560" y="578"/>
                    <a:pt x="1557" y="576"/>
                    <a:pt x="1554" y="573"/>
                  </a:cubicBezTo>
                  <a:cubicBezTo>
                    <a:pt x="1552" y="576"/>
                    <a:pt x="1550" y="578"/>
                    <a:pt x="1547" y="581"/>
                  </a:cubicBezTo>
                  <a:cubicBezTo>
                    <a:pt x="1550" y="583"/>
                    <a:pt x="1553" y="586"/>
                    <a:pt x="1556" y="589"/>
                  </a:cubicBezTo>
                  <a:cubicBezTo>
                    <a:pt x="1558" y="586"/>
                    <a:pt x="1560" y="584"/>
                    <a:pt x="1563" y="581"/>
                  </a:cubicBezTo>
                  <a:close/>
                  <a:moveTo>
                    <a:pt x="486" y="1148"/>
                  </a:moveTo>
                  <a:cubicBezTo>
                    <a:pt x="482" y="1149"/>
                    <a:pt x="478" y="1151"/>
                    <a:pt x="474" y="1152"/>
                  </a:cubicBezTo>
                  <a:cubicBezTo>
                    <a:pt x="475" y="1155"/>
                    <a:pt x="476" y="1158"/>
                    <a:pt x="477" y="1162"/>
                  </a:cubicBezTo>
                  <a:cubicBezTo>
                    <a:pt x="481" y="1160"/>
                    <a:pt x="484" y="1158"/>
                    <a:pt x="488" y="1157"/>
                  </a:cubicBezTo>
                  <a:cubicBezTo>
                    <a:pt x="487" y="1154"/>
                    <a:pt x="487" y="1151"/>
                    <a:pt x="486" y="1148"/>
                  </a:cubicBezTo>
                  <a:close/>
                  <a:moveTo>
                    <a:pt x="1716" y="337"/>
                  </a:moveTo>
                  <a:cubicBezTo>
                    <a:pt x="1712" y="336"/>
                    <a:pt x="1708" y="335"/>
                    <a:pt x="1704" y="334"/>
                  </a:cubicBezTo>
                  <a:cubicBezTo>
                    <a:pt x="1703" y="337"/>
                    <a:pt x="1702" y="341"/>
                    <a:pt x="1701" y="344"/>
                  </a:cubicBezTo>
                  <a:cubicBezTo>
                    <a:pt x="1705" y="345"/>
                    <a:pt x="1709" y="346"/>
                    <a:pt x="1712" y="347"/>
                  </a:cubicBezTo>
                  <a:cubicBezTo>
                    <a:pt x="1714" y="344"/>
                    <a:pt x="1715" y="341"/>
                    <a:pt x="1716" y="337"/>
                  </a:cubicBezTo>
                  <a:close/>
                  <a:moveTo>
                    <a:pt x="733" y="1200"/>
                  </a:moveTo>
                  <a:cubicBezTo>
                    <a:pt x="737" y="1199"/>
                    <a:pt x="740" y="1198"/>
                    <a:pt x="743" y="1197"/>
                  </a:cubicBezTo>
                  <a:cubicBezTo>
                    <a:pt x="742" y="1193"/>
                    <a:pt x="741" y="1189"/>
                    <a:pt x="740" y="1185"/>
                  </a:cubicBezTo>
                  <a:cubicBezTo>
                    <a:pt x="737" y="1186"/>
                    <a:pt x="734" y="1187"/>
                    <a:pt x="730" y="1188"/>
                  </a:cubicBezTo>
                  <a:cubicBezTo>
                    <a:pt x="731" y="1192"/>
                    <a:pt x="732" y="1196"/>
                    <a:pt x="733" y="1200"/>
                  </a:cubicBezTo>
                  <a:close/>
                  <a:moveTo>
                    <a:pt x="1311" y="832"/>
                  </a:moveTo>
                  <a:cubicBezTo>
                    <a:pt x="1308" y="828"/>
                    <a:pt x="1306" y="825"/>
                    <a:pt x="1304" y="822"/>
                  </a:cubicBezTo>
                  <a:cubicBezTo>
                    <a:pt x="1301" y="824"/>
                    <a:pt x="1298" y="827"/>
                    <a:pt x="1295" y="830"/>
                  </a:cubicBezTo>
                  <a:cubicBezTo>
                    <a:pt x="1297" y="833"/>
                    <a:pt x="1299" y="836"/>
                    <a:pt x="1302" y="839"/>
                  </a:cubicBezTo>
                  <a:cubicBezTo>
                    <a:pt x="1305" y="837"/>
                    <a:pt x="1308" y="834"/>
                    <a:pt x="1311" y="832"/>
                  </a:cubicBezTo>
                  <a:close/>
                  <a:moveTo>
                    <a:pt x="1151" y="960"/>
                  </a:moveTo>
                  <a:cubicBezTo>
                    <a:pt x="1149" y="957"/>
                    <a:pt x="1147" y="953"/>
                    <a:pt x="1145" y="950"/>
                  </a:cubicBezTo>
                  <a:cubicBezTo>
                    <a:pt x="1142" y="952"/>
                    <a:pt x="1139" y="954"/>
                    <a:pt x="1136" y="956"/>
                  </a:cubicBezTo>
                  <a:cubicBezTo>
                    <a:pt x="1139" y="959"/>
                    <a:pt x="1141" y="963"/>
                    <a:pt x="1143" y="966"/>
                  </a:cubicBezTo>
                  <a:cubicBezTo>
                    <a:pt x="1146" y="964"/>
                    <a:pt x="1148" y="962"/>
                    <a:pt x="1151" y="960"/>
                  </a:cubicBezTo>
                  <a:close/>
                  <a:moveTo>
                    <a:pt x="1638" y="485"/>
                  </a:moveTo>
                  <a:cubicBezTo>
                    <a:pt x="1640" y="482"/>
                    <a:pt x="1641" y="480"/>
                    <a:pt x="1643" y="477"/>
                  </a:cubicBezTo>
                  <a:cubicBezTo>
                    <a:pt x="1640" y="475"/>
                    <a:pt x="1636" y="473"/>
                    <a:pt x="1633" y="470"/>
                  </a:cubicBezTo>
                  <a:cubicBezTo>
                    <a:pt x="1632" y="473"/>
                    <a:pt x="1630" y="475"/>
                    <a:pt x="1628" y="477"/>
                  </a:cubicBezTo>
                  <a:cubicBezTo>
                    <a:pt x="1632" y="480"/>
                    <a:pt x="1635" y="482"/>
                    <a:pt x="1638" y="485"/>
                  </a:cubicBezTo>
                  <a:close/>
                  <a:moveTo>
                    <a:pt x="586" y="1217"/>
                  </a:moveTo>
                  <a:cubicBezTo>
                    <a:pt x="582" y="1217"/>
                    <a:pt x="579" y="1217"/>
                    <a:pt x="575" y="1217"/>
                  </a:cubicBezTo>
                  <a:cubicBezTo>
                    <a:pt x="575" y="1221"/>
                    <a:pt x="574" y="1225"/>
                    <a:pt x="573" y="1230"/>
                  </a:cubicBezTo>
                  <a:cubicBezTo>
                    <a:pt x="577" y="1230"/>
                    <a:pt x="581" y="1230"/>
                    <a:pt x="585" y="1230"/>
                  </a:cubicBezTo>
                  <a:cubicBezTo>
                    <a:pt x="585" y="1226"/>
                    <a:pt x="585" y="1221"/>
                    <a:pt x="586" y="1217"/>
                  </a:cubicBezTo>
                  <a:close/>
                  <a:moveTo>
                    <a:pt x="1689" y="225"/>
                  </a:moveTo>
                  <a:cubicBezTo>
                    <a:pt x="1692" y="221"/>
                    <a:pt x="1694" y="218"/>
                    <a:pt x="1697" y="215"/>
                  </a:cubicBezTo>
                  <a:cubicBezTo>
                    <a:pt x="1695" y="212"/>
                    <a:pt x="1692" y="210"/>
                    <a:pt x="1690" y="208"/>
                  </a:cubicBezTo>
                  <a:cubicBezTo>
                    <a:pt x="1687" y="212"/>
                    <a:pt x="1685" y="215"/>
                    <a:pt x="1682" y="219"/>
                  </a:cubicBezTo>
                  <a:cubicBezTo>
                    <a:pt x="1684" y="221"/>
                    <a:pt x="1687" y="223"/>
                    <a:pt x="1689" y="225"/>
                  </a:cubicBezTo>
                  <a:close/>
                  <a:moveTo>
                    <a:pt x="874" y="1124"/>
                  </a:moveTo>
                  <a:cubicBezTo>
                    <a:pt x="874" y="1124"/>
                    <a:pt x="874" y="1124"/>
                    <a:pt x="874" y="1124"/>
                  </a:cubicBezTo>
                  <a:cubicBezTo>
                    <a:pt x="873" y="1124"/>
                    <a:pt x="872" y="1125"/>
                    <a:pt x="871" y="1126"/>
                  </a:cubicBezTo>
                  <a:cubicBezTo>
                    <a:pt x="870" y="1126"/>
                    <a:pt x="870" y="1126"/>
                    <a:pt x="870" y="1126"/>
                  </a:cubicBezTo>
                  <a:cubicBezTo>
                    <a:pt x="870" y="1126"/>
                    <a:pt x="870" y="1126"/>
                    <a:pt x="870" y="1126"/>
                  </a:cubicBezTo>
                  <a:cubicBezTo>
                    <a:pt x="867" y="1128"/>
                    <a:pt x="865" y="1130"/>
                    <a:pt x="863" y="1131"/>
                  </a:cubicBezTo>
                  <a:cubicBezTo>
                    <a:pt x="865" y="1134"/>
                    <a:pt x="867" y="1137"/>
                    <a:pt x="869" y="1139"/>
                  </a:cubicBezTo>
                  <a:cubicBezTo>
                    <a:pt x="870" y="1138"/>
                    <a:pt x="872" y="1137"/>
                    <a:pt x="874" y="1136"/>
                  </a:cubicBezTo>
                  <a:cubicBezTo>
                    <a:pt x="874" y="1136"/>
                    <a:pt x="874" y="1137"/>
                    <a:pt x="874" y="1138"/>
                  </a:cubicBezTo>
                  <a:cubicBezTo>
                    <a:pt x="877" y="1136"/>
                    <a:pt x="880" y="1135"/>
                    <a:pt x="882" y="1133"/>
                  </a:cubicBezTo>
                  <a:cubicBezTo>
                    <a:pt x="881" y="1130"/>
                    <a:pt x="879" y="1126"/>
                    <a:pt x="878" y="1122"/>
                  </a:cubicBezTo>
                  <a:cubicBezTo>
                    <a:pt x="876" y="1123"/>
                    <a:pt x="875" y="1123"/>
                    <a:pt x="874" y="1124"/>
                  </a:cubicBezTo>
                  <a:close/>
                  <a:moveTo>
                    <a:pt x="1430" y="722"/>
                  </a:moveTo>
                  <a:cubicBezTo>
                    <a:pt x="1428" y="719"/>
                    <a:pt x="1425" y="716"/>
                    <a:pt x="1422" y="713"/>
                  </a:cubicBezTo>
                  <a:cubicBezTo>
                    <a:pt x="1420" y="715"/>
                    <a:pt x="1417" y="718"/>
                    <a:pt x="1414" y="721"/>
                  </a:cubicBezTo>
                  <a:cubicBezTo>
                    <a:pt x="1417" y="724"/>
                    <a:pt x="1420" y="727"/>
                    <a:pt x="1422" y="730"/>
                  </a:cubicBezTo>
                  <a:cubicBezTo>
                    <a:pt x="1425" y="727"/>
                    <a:pt x="1428" y="724"/>
                    <a:pt x="1430" y="722"/>
                  </a:cubicBezTo>
                  <a:close/>
                  <a:moveTo>
                    <a:pt x="1016" y="1055"/>
                  </a:moveTo>
                  <a:cubicBezTo>
                    <a:pt x="1014" y="1051"/>
                    <a:pt x="1012" y="1047"/>
                    <a:pt x="1010" y="1044"/>
                  </a:cubicBezTo>
                  <a:cubicBezTo>
                    <a:pt x="1007" y="1046"/>
                    <a:pt x="1004" y="1047"/>
                    <a:pt x="1002" y="1049"/>
                  </a:cubicBezTo>
                  <a:cubicBezTo>
                    <a:pt x="1004" y="1053"/>
                    <a:pt x="1005" y="1056"/>
                    <a:pt x="1007" y="1060"/>
                  </a:cubicBezTo>
                  <a:cubicBezTo>
                    <a:pt x="1010" y="1058"/>
                    <a:pt x="1013" y="1056"/>
                    <a:pt x="1016" y="1055"/>
                  </a:cubicBezTo>
                  <a:close/>
                  <a:moveTo>
                    <a:pt x="1543" y="604"/>
                  </a:moveTo>
                  <a:cubicBezTo>
                    <a:pt x="1545" y="602"/>
                    <a:pt x="1547" y="599"/>
                    <a:pt x="1549" y="596"/>
                  </a:cubicBezTo>
                  <a:cubicBezTo>
                    <a:pt x="1547" y="594"/>
                    <a:pt x="1544" y="591"/>
                    <a:pt x="1541" y="588"/>
                  </a:cubicBezTo>
                  <a:cubicBezTo>
                    <a:pt x="1539" y="591"/>
                    <a:pt x="1536" y="593"/>
                    <a:pt x="1534" y="596"/>
                  </a:cubicBezTo>
                  <a:cubicBezTo>
                    <a:pt x="1537" y="599"/>
                    <a:pt x="1540" y="601"/>
                    <a:pt x="1543" y="604"/>
                  </a:cubicBezTo>
                  <a:close/>
                  <a:moveTo>
                    <a:pt x="483" y="1130"/>
                  </a:moveTo>
                  <a:cubicBezTo>
                    <a:pt x="479" y="1130"/>
                    <a:pt x="475" y="1131"/>
                    <a:pt x="471" y="1132"/>
                  </a:cubicBezTo>
                  <a:cubicBezTo>
                    <a:pt x="471" y="1135"/>
                    <a:pt x="472" y="1139"/>
                    <a:pt x="472" y="1142"/>
                  </a:cubicBezTo>
                  <a:cubicBezTo>
                    <a:pt x="476" y="1141"/>
                    <a:pt x="480" y="1140"/>
                    <a:pt x="484" y="1139"/>
                  </a:cubicBezTo>
                  <a:cubicBezTo>
                    <a:pt x="484" y="1136"/>
                    <a:pt x="483" y="1133"/>
                    <a:pt x="483" y="1130"/>
                  </a:cubicBezTo>
                  <a:close/>
                  <a:moveTo>
                    <a:pt x="1709" y="358"/>
                  </a:moveTo>
                  <a:cubicBezTo>
                    <a:pt x="1705" y="356"/>
                    <a:pt x="1701" y="355"/>
                    <a:pt x="1697" y="354"/>
                  </a:cubicBezTo>
                  <a:cubicBezTo>
                    <a:pt x="1696" y="357"/>
                    <a:pt x="1695" y="361"/>
                    <a:pt x="1693" y="364"/>
                  </a:cubicBezTo>
                  <a:cubicBezTo>
                    <a:pt x="1697" y="366"/>
                    <a:pt x="1701" y="367"/>
                    <a:pt x="1704" y="368"/>
                  </a:cubicBezTo>
                  <a:cubicBezTo>
                    <a:pt x="1706" y="365"/>
                    <a:pt x="1707" y="361"/>
                    <a:pt x="1709" y="358"/>
                  </a:cubicBezTo>
                  <a:close/>
                  <a:moveTo>
                    <a:pt x="721" y="1191"/>
                  </a:moveTo>
                  <a:cubicBezTo>
                    <a:pt x="718" y="1192"/>
                    <a:pt x="715" y="1193"/>
                    <a:pt x="712" y="1194"/>
                  </a:cubicBezTo>
                  <a:cubicBezTo>
                    <a:pt x="713" y="1198"/>
                    <a:pt x="714" y="1203"/>
                    <a:pt x="714" y="1207"/>
                  </a:cubicBezTo>
                  <a:cubicBezTo>
                    <a:pt x="718" y="1206"/>
                    <a:pt x="721" y="1205"/>
                    <a:pt x="724" y="1204"/>
                  </a:cubicBezTo>
                  <a:cubicBezTo>
                    <a:pt x="723" y="1199"/>
                    <a:pt x="722" y="1195"/>
                    <a:pt x="721" y="1191"/>
                  </a:cubicBezTo>
                  <a:close/>
                  <a:moveTo>
                    <a:pt x="1293" y="847"/>
                  </a:moveTo>
                  <a:cubicBezTo>
                    <a:pt x="1291" y="844"/>
                    <a:pt x="1288" y="840"/>
                    <a:pt x="1286" y="837"/>
                  </a:cubicBezTo>
                  <a:cubicBezTo>
                    <a:pt x="1283" y="840"/>
                    <a:pt x="1280" y="842"/>
                    <a:pt x="1277" y="845"/>
                  </a:cubicBezTo>
                  <a:cubicBezTo>
                    <a:pt x="1279" y="848"/>
                    <a:pt x="1282" y="851"/>
                    <a:pt x="1284" y="855"/>
                  </a:cubicBezTo>
                  <a:cubicBezTo>
                    <a:pt x="1287" y="852"/>
                    <a:pt x="1290" y="850"/>
                    <a:pt x="1293" y="847"/>
                  </a:cubicBezTo>
                  <a:close/>
                  <a:moveTo>
                    <a:pt x="1134" y="973"/>
                  </a:moveTo>
                  <a:cubicBezTo>
                    <a:pt x="1132" y="969"/>
                    <a:pt x="1130" y="966"/>
                    <a:pt x="1128" y="962"/>
                  </a:cubicBezTo>
                  <a:cubicBezTo>
                    <a:pt x="1125" y="964"/>
                    <a:pt x="1122" y="966"/>
                    <a:pt x="1120" y="968"/>
                  </a:cubicBezTo>
                  <a:cubicBezTo>
                    <a:pt x="1122" y="972"/>
                    <a:pt x="1124" y="975"/>
                    <a:pt x="1126" y="979"/>
                  </a:cubicBezTo>
                  <a:cubicBezTo>
                    <a:pt x="1129" y="977"/>
                    <a:pt x="1132" y="975"/>
                    <a:pt x="1134" y="973"/>
                  </a:cubicBezTo>
                  <a:close/>
                  <a:moveTo>
                    <a:pt x="1633" y="492"/>
                  </a:moveTo>
                  <a:cubicBezTo>
                    <a:pt x="1630" y="489"/>
                    <a:pt x="1627" y="487"/>
                    <a:pt x="1623" y="485"/>
                  </a:cubicBezTo>
                  <a:cubicBezTo>
                    <a:pt x="1622" y="487"/>
                    <a:pt x="1620" y="489"/>
                    <a:pt x="1618" y="492"/>
                  </a:cubicBezTo>
                  <a:cubicBezTo>
                    <a:pt x="1621" y="494"/>
                    <a:pt x="1625" y="496"/>
                    <a:pt x="1628" y="499"/>
                  </a:cubicBezTo>
                  <a:cubicBezTo>
                    <a:pt x="1629" y="497"/>
                    <a:pt x="1631" y="494"/>
                    <a:pt x="1633" y="492"/>
                  </a:cubicBezTo>
                  <a:close/>
                  <a:moveTo>
                    <a:pt x="565" y="1216"/>
                  </a:moveTo>
                  <a:cubicBezTo>
                    <a:pt x="562" y="1215"/>
                    <a:pt x="559" y="1215"/>
                    <a:pt x="556" y="1214"/>
                  </a:cubicBezTo>
                  <a:cubicBezTo>
                    <a:pt x="555" y="1219"/>
                    <a:pt x="554" y="1223"/>
                    <a:pt x="553" y="1227"/>
                  </a:cubicBezTo>
                  <a:cubicBezTo>
                    <a:pt x="556" y="1228"/>
                    <a:pt x="560" y="1228"/>
                    <a:pt x="563" y="1229"/>
                  </a:cubicBezTo>
                  <a:cubicBezTo>
                    <a:pt x="564" y="1224"/>
                    <a:pt x="565" y="1220"/>
                    <a:pt x="565" y="1216"/>
                  </a:cubicBezTo>
                  <a:close/>
                  <a:moveTo>
                    <a:pt x="1710" y="230"/>
                  </a:moveTo>
                  <a:cubicBezTo>
                    <a:pt x="1708" y="227"/>
                    <a:pt x="1706" y="224"/>
                    <a:pt x="1704" y="222"/>
                  </a:cubicBezTo>
                  <a:cubicBezTo>
                    <a:pt x="1701" y="225"/>
                    <a:pt x="1698" y="228"/>
                    <a:pt x="1694" y="231"/>
                  </a:cubicBezTo>
                  <a:cubicBezTo>
                    <a:pt x="1696" y="233"/>
                    <a:pt x="1698" y="235"/>
                    <a:pt x="1699" y="238"/>
                  </a:cubicBezTo>
                  <a:cubicBezTo>
                    <a:pt x="1703" y="235"/>
                    <a:pt x="1706" y="233"/>
                    <a:pt x="1710" y="230"/>
                  </a:cubicBezTo>
                  <a:close/>
                  <a:moveTo>
                    <a:pt x="859" y="1132"/>
                  </a:moveTo>
                  <a:cubicBezTo>
                    <a:pt x="856" y="1133"/>
                    <a:pt x="853" y="1135"/>
                    <a:pt x="849" y="1137"/>
                  </a:cubicBezTo>
                  <a:cubicBezTo>
                    <a:pt x="851" y="1141"/>
                    <a:pt x="852" y="1145"/>
                    <a:pt x="853" y="1148"/>
                  </a:cubicBezTo>
                  <a:cubicBezTo>
                    <a:pt x="857" y="1147"/>
                    <a:pt x="860" y="1145"/>
                    <a:pt x="864" y="1143"/>
                  </a:cubicBezTo>
                  <a:cubicBezTo>
                    <a:pt x="862" y="1139"/>
                    <a:pt x="861" y="1135"/>
                    <a:pt x="859" y="1132"/>
                  </a:cubicBezTo>
                  <a:close/>
                  <a:moveTo>
                    <a:pt x="1414" y="738"/>
                  </a:moveTo>
                  <a:cubicBezTo>
                    <a:pt x="1411" y="735"/>
                    <a:pt x="1409" y="731"/>
                    <a:pt x="1406" y="728"/>
                  </a:cubicBezTo>
                  <a:cubicBezTo>
                    <a:pt x="1404" y="731"/>
                    <a:pt x="1401" y="734"/>
                    <a:pt x="1398" y="736"/>
                  </a:cubicBezTo>
                  <a:cubicBezTo>
                    <a:pt x="1401" y="739"/>
                    <a:pt x="1403" y="742"/>
                    <a:pt x="1406" y="745"/>
                  </a:cubicBezTo>
                  <a:cubicBezTo>
                    <a:pt x="1408" y="743"/>
                    <a:pt x="1411" y="740"/>
                    <a:pt x="1414" y="738"/>
                  </a:cubicBezTo>
                  <a:close/>
                  <a:moveTo>
                    <a:pt x="1536" y="612"/>
                  </a:moveTo>
                  <a:cubicBezTo>
                    <a:pt x="1533" y="609"/>
                    <a:pt x="1530" y="606"/>
                    <a:pt x="1527" y="603"/>
                  </a:cubicBezTo>
                  <a:cubicBezTo>
                    <a:pt x="1525" y="606"/>
                    <a:pt x="1523" y="609"/>
                    <a:pt x="1520" y="611"/>
                  </a:cubicBezTo>
                  <a:cubicBezTo>
                    <a:pt x="1523" y="614"/>
                    <a:pt x="1526" y="617"/>
                    <a:pt x="1529" y="620"/>
                  </a:cubicBezTo>
                  <a:cubicBezTo>
                    <a:pt x="1531" y="617"/>
                    <a:pt x="1533" y="614"/>
                    <a:pt x="1536" y="612"/>
                  </a:cubicBezTo>
                  <a:close/>
                  <a:moveTo>
                    <a:pt x="470" y="1121"/>
                  </a:moveTo>
                  <a:cubicBezTo>
                    <a:pt x="474" y="1121"/>
                    <a:pt x="479" y="1120"/>
                    <a:pt x="483" y="1120"/>
                  </a:cubicBezTo>
                  <a:cubicBezTo>
                    <a:pt x="482" y="1116"/>
                    <a:pt x="482" y="1113"/>
                    <a:pt x="483" y="1109"/>
                  </a:cubicBezTo>
                  <a:cubicBezTo>
                    <a:pt x="479" y="1110"/>
                    <a:pt x="475" y="1110"/>
                    <a:pt x="471" y="1110"/>
                  </a:cubicBezTo>
                  <a:cubicBezTo>
                    <a:pt x="470" y="1114"/>
                    <a:pt x="470" y="1117"/>
                    <a:pt x="470" y="1121"/>
                  </a:cubicBezTo>
                  <a:close/>
                  <a:moveTo>
                    <a:pt x="1689" y="375"/>
                  </a:moveTo>
                  <a:cubicBezTo>
                    <a:pt x="1687" y="378"/>
                    <a:pt x="1686" y="381"/>
                    <a:pt x="1685" y="383"/>
                  </a:cubicBezTo>
                  <a:cubicBezTo>
                    <a:pt x="1684" y="384"/>
                    <a:pt x="1684" y="384"/>
                    <a:pt x="1684" y="385"/>
                  </a:cubicBezTo>
                  <a:cubicBezTo>
                    <a:pt x="1688" y="386"/>
                    <a:pt x="1691" y="388"/>
                    <a:pt x="1695" y="390"/>
                  </a:cubicBezTo>
                  <a:cubicBezTo>
                    <a:pt x="1695" y="389"/>
                    <a:pt x="1695" y="389"/>
                    <a:pt x="1695" y="389"/>
                  </a:cubicBezTo>
                  <a:cubicBezTo>
                    <a:pt x="1697" y="386"/>
                    <a:pt x="1698" y="383"/>
                    <a:pt x="1700" y="380"/>
                  </a:cubicBezTo>
                  <a:cubicBezTo>
                    <a:pt x="1696" y="378"/>
                    <a:pt x="1692" y="376"/>
                    <a:pt x="1689" y="375"/>
                  </a:cubicBezTo>
                  <a:close/>
                  <a:moveTo>
                    <a:pt x="696" y="1212"/>
                  </a:moveTo>
                  <a:cubicBezTo>
                    <a:pt x="699" y="1211"/>
                    <a:pt x="702" y="1210"/>
                    <a:pt x="705" y="1210"/>
                  </a:cubicBezTo>
                  <a:cubicBezTo>
                    <a:pt x="704" y="1205"/>
                    <a:pt x="704" y="1201"/>
                    <a:pt x="703" y="1197"/>
                  </a:cubicBezTo>
                  <a:cubicBezTo>
                    <a:pt x="700" y="1198"/>
                    <a:pt x="697" y="1199"/>
                    <a:pt x="694" y="1200"/>
                  </a:cubicBezTo>
                  <a:cubicBezTo>
                    <a:pt x="695" y="1204"/>
                    <a:pt x="695" y="1208"/>
                    <a:pt x="696" y="1212"/>
                  </a:cubicBezTo>
                  <a:close/>
                  <a:moveTo>
                    <a:pt x="1275" y="862"/>
                  </a:moveTo>
                  <a:cubicBezTo>
                    <a:pt x="1272" y="859"/>
                    <a:pt x="1270" y="856"/>
                    <a:pt x="1268" y="852"/>
                  </a:cubicBezTo>
                  <a:cubicBezTo>
                    <a:pt x="1265" y="855"/>
                    <a:pt x="1262" y="857"/>
                    <a:pt x="1259" y="860"/>
                  </a:cubicBezTo>
                  <a:cubicBezTo>
                    <a:pt x="1261" y="863"/>
                    <a:pt x="1263" y="866"/>
                    <a:pt x="1266" y="870"/>
                  </a:cubicBezTo>
                  <a:cubicBezTo>
                    <a:pt x="1269" y="867"/>
                    <a:pt x="1272" y="865"/>
                    <a:pt x="1275" y="862"/>
                  </a:cubicBezTo>
                  <a:close/>
                  <a:moveTo>
                    <a:pt x="1117" y="985"/>
                  </a:moveTo>
                  <a:cubicBezTo>
                    <a:pt x="1115" y="981"/>
                    <a:pt x="1113" y="978"/>
                    <a:pt x="1111" y="974"/>
                  </a:cubicBezTo>
                  <a:cubicBezTo>
                    <a:pt x="1108" y="976"/>
                    <a:pt x="1106" y="978"/>
                    <a:pt x="1103" y="980"/>
                  </a:cubicBezTo>
                  <a:cubicBezTo>
                    <a:pt x="1105" y="984"/>
                    <a:pt x="1107" y="987"/>
                    <a:pt x="1109" y="991"/>
                  </a:cubicBezTo>
                  <a:cubicBezTo>
                    <a:pt x="1112" y="989"/>
                    <a:pt x="1115" y="987"/>
                    <a:pt x="1117" y="985"/>
                  </a:cubicBezTo>
                  <a:close/>
                  <a:moveTo>
                    <a:pt x="1622" y="506"/>
                  </a:moveTo>
                  <a:cubicBezTo>
                    <a:pt x="1619" y="504"/>
                    <a:pt x="1616" y="501"/>
                    <a:pt x="1613" y="499"/>
                  </a:cubicBezTo>
                  <a:cubicBezTo>
                    <a:pt x="1611" y="501"/>
                    <a:pt x="1609" y="504"/>
                    <a:pt x="1608" y="506"/>
                  </a:cubicBezTo>
                  <a:cubicBezTo>
                    <a:pt x="1611" y="508"/>
                    <a:pt x="1614" y="511"/>
                    <a:pt x="1617" y="513"/>
                  </a:cubicBezTo>
                  <a:cubicBezTo>
                    <a:pt x="1619" y="511"/>
                    <a:pt x="1621" y="509"/>
                    <a:pt x="1622" y="506"/>
                  </a:cubicBezTo>
                  <a:close/>
                  <a:moveTo>
                    <a:pt x="540" y="1210"/>
                  </a:moveTo>
                  <a:cubicBezTo>
                    <a:pt x="538" y="1214"/>
                    <a:pt x="537" y="1218"/>
                    <a:pt x="535" y="1222"/>
                  </a:cubicBezTo>
                  <a:cubicBezTo>
                    <a:pt x="538" y="1223"/>
                    <a:pt x="541" y="1224"/>
                    <a:pt x="544" y="1225"/>
                  </a:cubicBezTo>
                  <a:cubicBezTo>
                    <a:pt x="545" y="1221"/>
                    <a:pt x="546" y="1217"/>
                    <a:pt x="548" y="1212"/>
                  </a:cubicBezTo>
                  <a:cubicBezTo>
                    <a:pt x="545" y="1212"/>
                    <a:pt x="542" y="1211"/>
                    <a:pt x="540" y="1210"/>
                  </a:cubicBezTo>
                  <a:close/>
                  <a:moveTo>
                    <a:pt x="1704" y="245"/>
                  </a:moveTo>
                  <a:cubicBezTo>
                    <a:pt x="1705" y="247"/>
                    <a:pt x="1706" y="250"/>
                    <a:pt x="1707" y="253"/>
                  </a:cubicBezTo>
                  <a:cubicBezTo>
                    <a:pt x="1711" y="251"/>
                    <a:pt x="1714" y="249"/>
                    <a:pt x="1718" y="247"/>
                  </a:cubicBezTo>
                  <a:cubicBezTo>
                    <a:pt x="1717" y="244"/>
                    <a:pt x="1716" y="241"/>
                    <a:pt x="1714" y="238"/>
                  </a:cubicBezTo>
                  <a:cubicBezTo>
                    <a:pt x="1711" y="241"/>
                    <a:pt x="1707" y="243"/>
                    <a:pt x="1704" y="245"/>
                  </a:cubicBezTo>
                  <a:close/>
                  <a:moveTo>
                    <a:pt x="843" y="1154"/>
                  </a:moveTo>
                  <a:cubicBezTo>
                    <a:pt x="842" y="1150"/>
                    <a:pt x="840" y="1146"/>
                    <a:pt x="839" y="1142"/>
                  </a:cubicBezTo>
                  <a:cubicBezTo>
                    <a:pt x="835" y="1144"/>
                    <a:pt x="832" y="1145"/>
                    <a:pt x="829" y="1147"/>
                  </a:cubicBezTo>
                  <a:cubicBezTo>
                    <a:pt x="830" y="1151"/>
                    <a:pt x="831" y="1155"/>
                    <a:pt x="833" y="1159"/>
                  </a:cubicBezTo>
                  <a:cubicBezTo>
                    <a:pt x="836" y="1157"/>
                    <a:pt x="840" y="1155"/>
                    <a:pt x="843" y="1154"/>
                  </a:cubicBezTo>
                  <a:close/>
                  <a:moveTo>
                    <a:pt x="1397" y="753"/>
                  </a:moveTo>
                  <a:cubicBezTo>
                    <a:pt x="1395" y="750"/>
                    <a:pt x="1392" y="747"/>
                    <a:pt x="1390" y="744"/>
                  </a:cubicBezTo>
                  <a:cubicBezTo>
                    <a:pt x="1387" y="747"/>
                    <a:pt x="1384" y="749"/>
                    <a:pt x="1382" y="752"/>
                  </a:cubicBezTo>
                  <a:cubicBezTo>
                    <a:pt x="1384" y="755"/>
                    <a:pt x="1387" y="758"/>
                    <a:pt x="1389" y="761"/>
                  </a:cubicBezTo>
                  <a:cubicBezTo>
                    <a:pt x="1392" y="759"/>
                    <a:pt x="1395" y="756"/>
                    <a:pt x="1397" y="753"/>
                  </a:cubicBezTo>
                  <a:close/>
                  <a:moveTo>
                    <a:pt x="1515" y="635"/>
                  </a:moveTo>
                  <a:cubicBezTo>
                    <a:pt x="1517" y="633"/>
                    <a:pt x="1519" y="630"/>
                    <a:pt x="1522" y="627"/>
                  </a:cubicBezTo>
                  <a:cubicBezTo>
                    <a:pt x="1519" y="625"/>
                    <a:pt x="1516" y="622"/>
                    <a:pt x="1513" y="619"/>
                  </a:cubicBezTo>
                  <a:cubicBezTo>
                    <a:pt x="1511" y="621"/>
                    <a:pt x="1509" y="624"/>
                    <a:pt x="1506" y="627"/>
                  </a:cubicBezTo>
                  <a:cubicBezTo>
                    <a:pt x="1509" y="629"/>
                    <a:pt x="1512" y="632"/>
                    <a:pt x="1515" y="635"/>
                  </a:cubicBezTo>
                  <a:close/>
                  <a:moveTo>
                    <a:pt x="484" y="1090"/>
                  </a:moveTo>
                  <a:cubicBezTo>
                    <a:pt x="480" y="1090"/>
                    <a:pt x="476" y="1090"/>
                    <a:pt x="472" y="1090"/>
                  </a:cubicBezTo>
                  <a:cubicBezTo>
                    <a:pt x="472" y="1093"/>
                    <a:pt x="471" y="1097"/>
                    <a:pt x="471" y="1100"/>
                  </a:cubicBezTo>
                  <a:cubicBezTo>
                    <a:pt x="475" y="1100"/>
                    <a:pt x="479" y="1100"/>
                    <a:pt x="483" y="1100"/>
                  </a:cubicBezTo>
                  <a:cubicBezTo>
                    <a:pt x="483" y="1097"/>
                    <a:pt x="484" y="1094"/>
                    <a:pt x="484" y="1090"/>
                  </a:cubicBezTo>
                  <a:close/>
                  <a:moveTo>
                    <a:pt x="1692" y="396"/>
                  </a:moveTo>
                  <a:cubicBezTo>
                    <a:pt x="1688" y="394"/>
                    <a:pt x="1685" y="393"/>
                    <a:pt x="1681" y="391"/>
                  </a:cubicBezTo>
                  <a:cubicBezTo>
                    <a:pt x="1680" y="393"/>
                    <a:pt x="1679" y="395"/>
                    <a:pt x="1678" y="397"/>
                  </a:cubicBezTo>
                  <a:cubicBezTo>
                    <a:pt x="1681" y="399"/>
                    <a:pt x="1685" y="401"/>
                    <a:pt x="1688" y="403"/>
                  </a:cubicBezTo>
                  <a:cubicBezTo>
                    <a:pt x="1689" y="400"/>
                    <a:pt x="1691" y="398"/>
                    <a:pt x="1692" y="396"/>
                  </a:cubicBezTo>
                  <a:close/>
                  <a:moveTo>
                    <a:pt x="676" y="1205"/>
                  </a:moveTo>
                  <a:cubicBezTo>
                    <a:pt x="677" y="1209"/>
                    <a:pt x="677" y="1213"/>
                    <a:pt x="678" y="1217"/>
                  </a:cubicBezTo>
                  <a:cubicBezTo>
                    <a:pt x="681" y="1216"/>
                    <a:pt x="684" y="1216"/>
                    <a:pt x="687" y="1215"/>
                  </a:cubicBezTo>
                  <a:cubicBezTo>
                    <a:pt x="686" y="1211"/>
                    <a:pt x="686" y="1206"/>
                    <a:pt x="685" y="1202"/>
                  </a:cubicBezTo>
                  <a:cubicBezTo>
                    <a:pt x="682" y="1203"/>
                    <a:pt x="679" y="1204"/>
                    <a:pt x="676" y="1205"/>
                  </a:cubicBezTo>
                  <a:close/>
                  <a:moveTo>
                    <a:pt x="1257" y="877"/>
                  </a:moveTo>
                  <a:cubicBezTo>
                    <a:pt x="1254" y="874"/>
                    <a:pt x="1252" y="871"/>
                    <a:pt x="1250" y="867"/>
                  </a:cubicBezTo>
                  <a:cubicBezTo>
                    <a:pt x="1247" y="870"/>
                    <a:pt x="1244" y="872"/>
                    <a:pt x="1241" y="875"/>
                  </a:cubicBezTo>
                  <a:cubicBezTo>
                    <a:pt x="1243" y="878"/>
                    <a:pt x="1245" y="882"/>
                    <a:pt x="1247" y="885"/>
                  </a:cubicBezTo>
                  <a:cubicBezTo>
                    <a:pt x="1251" y="882"/>
                    <a:pt x="1254" y="880"/>
                    <a:pt x="1257" y="877"/>
                  </a:cubicBezTo>
                  <a:close/>
                  <a:moveTo>
                    <a:pt x="1101" y="997"/>
                  </a:moveTo>
                  <a:cubicBezTo>
                    <a:pt x="1099" y="993"/>
                    <a:pt x="1096" y="990"/>
                    <a:pt x="1094" y="986"/>
                  </a:cubicBezTo>
                  <a:cubicBezTo>
                    <a:pt x="1092" y="988"/>
                    <a:pt x="1089" y="990"/>
                    <a:pt x="1086" y="992"/>
                  </a:cubicBezTo>
                  <a:cubicBezTo>
                    <a:pt x="1088" y="996"/>
                    <a:pt x="1090" y="999"/>
                    <a:pt x="1092" y="1003"/>
                  </a:cubicBezTo>
                  <a:cubicBezTo>
                    <a:pt x="1095" y="1001"/>
                    <a:pt x="1098" y="999"/>
                    <a:pt x="1101" y="997"/>
                  </a:cubicBezTo>
                  <a:close/>
                  <a:moveTo>
                    <a:pt x="1606" y="528"/>
                  </a:moveTo>
                  <a:cubicBezTo>
                    <a:pt x="1608" y="526"/>
                    <a:pt x="1609" y="523"/>
                    <a:pt x="1611" y="521"/>
                  </a:cubicBezTo>
                  <a:cubicBezTo>
                    <a:pt x="1608" y="518"/>
                    <a:pt x="1605" y="516"/>
                    <a:pt x="1602" y="513"/>
                  </a:cubicBezTo>
                  <a:cubicBezTo>
                    <a:pt x="1600" y="516"/>
                    <a:pt x="1598" y="518"/>
                    <a:pt x="1597" y="521"/>
                  </a:cubicBezTo>
                  <a:cubicBezTo>
                    <a:pt x="1600" y="523"/>
                    <a:pt x="1603" y="526"/>
                    <a:pt x="1606" y="528"/>
                  </a:cubicBezTo>
                  <a:close/>
                  <a:moveTo>
                    <a:pt x="526" y="1204"/>
                  </a:moveTo>
                  <a:cubicBezTo>
                    <a:pt x="523" y="1208"/>
                    <a:pt x="521" y="1211"/>
                    <a:pt x="519" y="1215"/>
                  </a:cubicBezTo>
                  <a:cubicBezTo>
                    <a:pt x="522" y="1217"/>
                    <a:pt x="524" y="1218"/>
                    <a:pt x="527" y="1219"/>
                  </a:cubicBezTo>
                  <a:cubicBezTo>
                    <a:pt x="529" y="1215"/>
                    <a:pt x="531" y="1211"/>
                    <a:pt x="532" y="1207"/>
                  </a:cubicBezTo>
                  <a:cubicBezTo>
                    <a:pt x="530" y="1206"/>
                    <a:pt x="528" y="1205"/>
                    <a:pt x="526" y="1204"/>
                  </a:cubicBezTo>
                  <a:close/>
                  <a:moveTo>
                    <a:pt x="1711" y="270"/>
                  </a:moveTo>
                  <a:cubicBezTo>
                    <a:pt x="1715" y="269"/>
                    <a:pt x="1719" y="268"/>
                    <a:pt x="1723" y="267"/>
                  </a:cubicBezTo>
                  <a:cubicBezTo>
                    <a:pt x="1723" y="263"/>
                    <a:pt x="1722" y="260"/>
                    <a:pt x="1721" y="257"/>
                  </a:cubicBezTo>
                  <a:cubicBezTo>
                    <a:pt x="1717" y="258"/>
                    <a:pt x="1713" y="259"/>
                    <a:pt x="1709" y="261"/>
                  </a:cubicBezTo>
                  <a:cubicBezTo>
                    <a:pt x="1710" y="264"/>
                    <a:pt x="1711" y="267"/>
                    <a:pt x="1711" y="270"/>
                  </a:cubicBezTo>
                  <a:close/>
                  <a:moveTo>
                    <a:pt x="823" y="1163"/>
                  </a:moveTo>
                  <a:cubicBezTo>
                    <a:pt x="821" y="1159"/>
                    <a:pt x="820" y="1156"/>
                    <a:pt x="819" y="1152"/>
                  </a:cubicBezTo>
                  <a:cubicBezTo>
                    <a:pt x="815" y="1153"/>
                    <a:pt x="812" y="1155"/>
                    <a:pt x="808" y="1156"/>
                  </a:cubicBezTo>
                  <a:cubicBezTo>
                    <a:pt x="810" y="1160"/>
                    <a:pt x="811" y="1164"/>
                    <a:pt x="812" y="1168"/>
                  </a:cubicBezTo>
                  <a:cubicBezTo>
                    <a:pt x="816" y="1167"/>
                    <a:pt x="819" y="1165"/>
                    <a:pt x="823" y="1163"/>
                  </a:cubicBezTo>
                  <a:close/>
                  <a:moveTo>
                    <a:pt x="1381" y="769"/>
                  </a:moveTo>
                  <a:cubicBezTo>
                    <a:pt x="1378" y="766"/>
                    <a:pt x="1376" y="763"/>
                    <a:pt x="1373" y="760"/>
                  </a:cubicBezTo>
                  <a:cubicBezTo>
                    <a:pt x="1370" y="762"/>
                    <a:pt x="1367" y="765"/>
                    <a:pt x="1365" y="767"/>
                  </a:cubicBezTo>
                  <a:cubicBezTo>
                    <a:pt x="1367" y="771"/>
                    <a:pt x="1370" y="774"/>
                    <a:pt x="1372" y="777"/>
                  </a:cubicBezTo>
                  <a:cubicBezTo>
                    <a:pt x="1375" y="774"/>
                    <a:pt x="1378" y="772"/>
                    <a:pt x="1381" y="769"/>
                  </a:cubicBezTo>
                  <a:close/>
                  <a:moveTo>
                    <a:pt x="965" y="1086"/>
                  </a:moveTo>
                  <a:cubicBezTo>
                    <a:pt x="964" y="1082"/>
                    <a:pt x="962" y="1079"/>
                    <a:pt x="960" y="1075"/>
                  </a:cubicBezTo>
                  <a:cubicBezTo>
                    <a:pt x="957" y="1077"/>
                    <a:pt x="954" y="1078"/>
                    <a:pt x="952" y="1080"/>
                  </a:cubicBezTo>
                  <a:cubicBezTo>
                    <a:pt x="953" y="1084"/>
                    <a:pt x="955" y="1087"/>
                    <a:pt x="957" y="1091"/>
                  </a:cubicBezTo>
                  <a:cubicBezTo>
                    <a:pt x="960" y="1090"/>
                    <a:pt x="962" y="1088"/>
                    <a:pt x="965" y="1086"/>
                  </a:cubicBezTo>
                  <a:close/>
                  <a:moveTo>
                    <a:pt x="1507" y="643"/>
                  </a:moveTo>
                  <a:cubicBezTo>
                    <a:pt x="1505" y="640"/>
                    <a:pt x="1502" y="637"/>
                    <a:pt x="1499" y="634"/>
                  </a:cubicBezTo>
                  <a:cubicBezTo>
                    <a:pt x="1497" y="637"/>
                    <a:pt x="1494" y="640"/>
                    <a:pt x="1492" y="642"/>
                  </a:cubicBezTo>
                  <a:cubicBezTo>
                    <a:pt x="1495" y="645"/>
                    <a:pt x="1497" y="648"/>
                    <a:pt x="1500" y="651"/>
                  </a:cubicBezTo>
                  <a:cubicBezTo>
                    <a:pt x="1503" y="648"/>
                    <a:pt x="1505" y="646"/>
                    <a:pt x="1507" y="643"/>
                  </a:cubicBezTo>
                  <a:close/>
                  <a:moveTo>
                    <a:pt x="487" y="1071"/>
                  </a:moveTo>
                  <a:cubicBezTo>
                    <a:pt x="483" y="1071"/>
                    <a:pt x="479" y="1070"/>
                    <a:pt x="475" y="1070"/>
                  </a:cubicBezTo>
                  <a:cubicBezTo>
                    <a:pt x="475" y="1073"/>
                    <a:pt x="474" y="1076"/>
                    <a:pt x="473" y="1080"/>
                  </a:cubicBezTo>
                  <a:cubicBezTo>
                    <a:pt x="477" y="1080"/>
                    <a:pt x="481" y="1081"/>
                    <a:pt x="485" y="1081"/>
                  </a:cubicBezTo>
                  <a:cubicBezTo>
                    <a:pt x="486" y="1078"/>
                    <a:pt x="486" y="1074"/>
                    <a:pt x="487" y="1071"/>
                  </a:cubicBezTo>
                  <a:close/>
                  <a:moveTo>
                    <a:pt x="1685" y="409"/>
                  </a:moveTo>
                  <a:cubicBezTo>
                    <a:pt x="1681" y="407"/>
                    <a:pt x="1678" y="405"/>
                    <a:pt x="1675" y="403"/>
                  </a:cubicBezTo>
                  <a:cubicBezTo>
                    <a:pt x="1673" y="406"/>
                    <a:pt x="1672" y="408"/>
                    <a:pt x="1671" y="410"/>
                  </a:cubicBezTo>
                  <a:cubicBezTo>
                    <a:pt x="1675" y="412"/>
                    <a:pt x="1678" y="414"/>
                    <a:pt x="1681" y="416"/>
                  </a:cubicBezTo>
                  <a:cubicBezTo>
                    <a:pt x="1683" y="413"/>
                    <a:pt x="1684" y="411"/>
                    <a:pt x="1685" y="409"/>
                  </a:cubicBezTo>
                  <a:close/>
                  <a:moveTo>
                    <a:pt x="667" y="1207"/>
                  </a:moveTo>
                  <a:cubicBezTo>
                    <a:pt x="665" y="1207"/>
                    <a:pt x="662" y="1208"/>
                    <a:pt x="659" y="1209"/>
                  </a:cubicBezTo>
                  <a:cubicBezTo>
                    <a:pt x="659" y="1213"/>
                    <a:pt x="660" y="1217"/>
                    <a:pt x="660" y="1221"/>
                  </a:cubicBezTo>
                  <a:cubicBezTo>
                    <a:pt x="663" y="1221"/>
                    <a:pt x="666" y="1220"/>
                    <a:pt x="669" y="1219"/>
                  </a:cubicBezTo>
                  <a:cubicBezTo>
                    <a:pt x="669" y="1215"/>
                    <a:pt x="668" y="1211"/>
                    <a:pt x="667" y="1207"/>
                  </a:cubicBezTo>
                  <a:close/>
                  <a:moveTo>
                    <a:pt x="1238" y="892"/>
                  </a:moveTo>
                  <a:cubicBezTo>
                    <a:pt x="1236" y="889"/>
                    <a:pt x="1234" y="886"/>
                    <a:pt x="1231" y="882"/>
                  </a:cubicBezTo>
                  <a:cubicBezTo>
                    <a:pt x="1228" y="885"/>
                    <a:pt x="1225" y="887"/>
                    <a:pt x="1222" y="890"/>
                  </a:cubicBezTo>
                  <a:cubicBezTo>
                    <a:pt x="1225" y="893"/>
                    <a:pt x="1227" y="896"/>
                    <a:pt x="1229" y="900"/>
                  </a:cubicBezTo>
                  <a:cubicBezTo>
                    <a:pt x="1232" y="897"/>
                    <a:pt x="1235" y="895"/>
                    <a:pt x="1238" y="892"/>
                  </a:cubicBezTo>
                  <a:close/>
                </a:path>
              </a:pathLst>
            </a:custGeom>
            <a:solidFill>
              <a:srgbClr val="000000"/>
            </a:solidFill>
            <a:ln w="9525">
              <a:noFill/>
              <a:round/>
              <a:headEnd/>
              <a:tailEnd/>
            </a:ln>
          </p:spPr>
          <p:txBody>
            <a:bodyPr/>
            <a:lstStyle/>
            <a:p>
              <a:pPr fontAlgn="auto">
                <a:spcBef>
                  <a:spcPts val="0"/>
                </a:spcBef>
                <a:spcAft>
                  <a:spcPts val="0"/>
                </a:spcAft>
                <a:defRPr/>
              </a:pPr>
              <a:endParaRPr lang="en-US" kern="0">
                <a:solidFill>
                  <a:sysClr val="windowText" lastClr="000000"/>
                </a:solidFill>
                <a:latin typeface="+mn-lt"/>
                <a:ea typeface="+mn-ea"/>
              </a:endParaRPr>
            </a:p>
          </p:txBody>
        </p:sp>
        <p:sp>
          <p:nvSpPr>
            <p:cNvPr id="16" name="Freeform 12"/>
            <p:cNvSpPr>
              <a:spLocks/>
            </p:cNvSpPr>
            <p:nvPr/>
          </p:nvSpPr>
          <p:spPr bwMode="auto">
            <a:xfrm>
              <a:off x="2115932" y="2936171"/>
              <a:ext cx="144573" cy="144542"/>
            </a:xfrm>
            <a:custGeom>
              <a:avLst/>
              <a:gdLst/>
              <a:ahLst/>
              <a:cxnLst>
                <a:cxn ang="0">
                  <a:pos x="55" y="90"/>
                </a:cxn>
                <a:cxn ang="0">
                  <a:pos x="53" y="93"/>
                </a:cxn>
                <a:cxn ang="0">
                  <a:pos x="52" y="98"/>
                </a:cxn>
                <a:cxn ang="0">
                  <a:pos x="61" y="96"/>
                </a:cxn>
                <a:cxn ang="0">
                  <a:pos x="64" y="92"/>
                </a:cxn>
                <a:cxn ang="0">
                  <a:pos x="78" y="94"/>
                </a:cxn>
                <a:cxn ang="0">
                  <a:pos x="75" y="96"/>
                </a:cxn>
                <a:cxn ang="0">
                  <a:pos x="75" y="102"/>
                </a:cxn>
                <a:cxn ang="0">
                  <a:pos x="82" y="101"/>
                </a:cxn>
                <a:cxn ang="0">
                  <a:pos x="87" y="95"/>
                </a:cxn>
                <a:cxn ang="0">
                  <a:pos x="112" y="96"/>
                </a:cxn>
                <a:cxn ang="0">
                  <a:pos x="114" y="92"/>
                </a:cxn>
                <a:cxn ang="0">
                  <a:pos x="113" y="89"/>
                </a:cxn>
                <a:cxn ang="0">
                  <a:pos x="105" y="86"/>
                </a:cxn>
                <a:cxn ang="0">
                  <a:pos x="79" y="78"/>
                </a:cxn>
                <a:cxn ang="0">
                  <a:pos x="59" y="69"/>
                </a:cxn>
                <a:cxn ang="0">
                  <a:pos x="62" y="62"/>
                </a:cxn>
                <a:cxn ang="0">
                  <a:pos x="84" y="37"/>
                </a:cxn>
                <a:cxn ang="0">
                  <a:pos x="93" y="38"/>
                </a:cxn>
                <a:cxn ang="0">
                  <a:pos x="103" y="39"/>
                </a:cxn>
                <a:cxn ang="0">
                  <a:pos x="108" y="36"/>
                </a:cxn>
                <a:cxn ang="0">
                  <a:pos x="110" y="33"/>
                </a:cxn>
                <a:cxn ang="0">
                  <a:pos x="90" y="23"/>
                </a:cxn>
                <a:cxn ang="0">
                  <a:pos x="81" y="4"/>
                </a:cxn>
                <a:cxn ang="0">
                  <a:pos x="78" y="6"/>
                </a:cxn>
                <a:cxn ang="0">
                  <a:pos x="74" y="11"/>
                </a:cxn>
                <a:cxn ang="0">
                  <a:pos x="75" y="21"/>
                </a:cxn>
                <a:cxn ang="0">
                  <a:pos x="77" y="30"/>
                </a:cxn>
                <a:cxn ang="0">
                  <a:pos x="59" y="45"/>
                </a:cxn>
                <a:cxn ang="0">
                  <a:pos x="48" y="55"/>
                </a:cxn>
                <a:cxn ang="0">
                  <a:pos x="45" y="55"/>
                </a:cxn>
                <a:cxn ang="0">
                  <a:pos x="36" y="35"/>
                </a:cxn>
                <a:cxn ang="0">
                  <a:pos x="27" y="10"/>
                </a:cxn>
                <a:cxn ang="0">
                  <a:pos x="25" y="1"/>
                </a:cxn>
                <a:cxn ang="0">
                  <a:pos x="21" y="0"/>
                </a:cxn>
                <a:cxn ang="0">
                  <a:pos x="18" y="2"/>
                </a:cxn>
                <a:cxn ang="0">
                  <a:pos x="19" y="27"/>
                </a:cxn>
                <a:cxn ang="0">
                  <a:pos x="13" y="33"/>
                </a:cxn>
                <a:cxn ang="0">
                  <a:pos x="12" y="39"/>
                </a:cxn>
                <a:cxn ang="0">
                  <a:pos x="17" y="39"/>
                </a:cxn>
                <a:cxn ang="0">
                  <a:pos x="20" y="36"/>
                </a:cxn>
                <a:cxn ang="0">
                  <a:pos x="22" y="50"/>
                </a:cxn>
                <a:cxn ang="0">
                  <a:pos x="18" y="54"/>
                </a:cxn>
                <a:cxn ang="0">
                  <a:pos x="16" y="62"/>
                </a:cxn>
                <a:cxn ang="0">
                  <a:pos x="21" y="62"/>
                </a:cxn>
                <a:cxn ang="0">
                  <a:pos x="24" y="59"/>
                </a:cxn>
                <a:cxn ang="0">
                  <a:pos x="25" y="79"/>
                </a:cxn>
                <a:cxn ang="0">
                  <a:pos x="14" y="91"/>
                </a:cxn>
                <a:cxn ang="0">
                  <a:pos x="3" y="112"/>
                </a:cxn>
                <a:cxn ang="0">
                  <a:pos x="13" y="109"/>
                </a:cxn>
                <a:cxn ang="0">
                  <a:pos x="23" y="101"/>
                </a:cxn>
                <a:cxn ang="0">
                  <a:pos x="35" y="89"/>
                </a:cxn>
                <a:cxn ang="0">
                  <a:pos x="55" y="90"/>
                </a:cxn>
              </a:cxnLst>
              <a:rect l="0" t="0" r="r" b="b"/>
              <a:pathLst>
                <a:path w="114" h="113">
                  <a:moveTo>
                    <a:pt x="55" y="90"/>
                  </a:moveTo>
                  <a:cubicBezTo>
                    <a:pt x="53" y="93"/>
                    <a:pt x="53" y="93"/>
                    <a:pt x="53" y="93"/>
                  </a:cubicBezTo>
                  <a:cubicBezTo>
                    <a:pt x="51" y="95"/>
                    <a:pt x="51" y="96"/>
                    <a:pt x="52" y="98"/>
                  </a:cubicBezTo>
                  <a:cubicBezTo>
                    <a:pt x="54" y="100"/>
                    <a:pt x="57" y="99"/>
                    <a:pt x="61" y="96"/>
                  </a:cubicBezTo>
                  <a:cubicBezTo>
                    <a:pt x="64" y="92"/>
                    <a:pt x="64" y="92"/>
                    <a:pt x="64" y="92"/>
                  </a:cubicBezTo>
                  <a:cubicBezTo>
                    <a:pt x="78" y="94"/>
                    <a:pt x="78" y="94"/>
                    <a:pt x="78" y="94"/>
                  </a:cubicBezTo>
                  <a:cubicBezTo>
                    <a:pt x="75" y="96"/>
                    <a:pt x="75" y="96"/>
                    <a:pt x="75" y="96"/>
                  </a:cubicBezTo>
                  <a:cubicBezTo>
                    <a:pt x="73" y="98"/>
                    <a:pt x="73" y="100"/>
                    <a:pt x="75" y="102"/>
                  </a:cubicBezTo>
                  <a:cubicBezTo>
                    <a:pt x="77" y="103"/>
                    <a:pt x="79" y="103"/>
                    <a:pt x="82" y="101"/>
                  </a:cubicBezTo>
                  <a:cubicBezTo>
                    <a:pt x="87" y="95"/>
                    <a:pt x="87" y="95"/>
                    <a:pt x="87" y="95"/>
                  </a:cubicBezTo>
                  <a:cubicBezTo>
                    <a:pt x="102" y="97"/>
                    <a:pt x="111" y="97"/>
                    <a:pt x="112" y="96"/>
                  </a:cubicBezTo>
                  <a:cubicBezTo>
                    <a:pt x="113" y="95"/>
                    <a:pt x="114" y="94"/>
                    <a:pt x="114" y="92"/>
                  </a:cubicBezTo>
                  <a:cubicBezTo>
                    <a:pt x="114" y="91"/>
                    <a:pt x="114" y="90"/>
                    <a:pt x="113" y="89"/>
                  </a:cubicBezTo>
                  <a:cubicBezTo>
                    <a:pt x="112" y="88"/>
                    <a:pt x="110" y="87"/>
                    <a:pt x="105" y="86"/>
                  </a:cubicBezTo>
                  <a:cubicBezTo>
                    <a:pt x="100" y="85"/>
                    <a:pt x="91" y="82"/>
                    <a:pt x="79" y="78"/>
                  </a:cubicBezTo>
                  <a:cubicBezTo>
                    <a:pt x="67" y="73"/>
                    <a:pt x="61" y="70"/>
                    <a:pt x="59" y="69"/>
                  </a:cubicBezTo>
                  <a:cubicBezTo>
                    <a:pt x="58" y="68"/>
                    <a:pt x="59" y="65"/>
                    <a:pt x="62" y="62"/>
                  </a:cubicBezTo>
                  <a:cubicBezTo>
                    <a:pt x="73" y="51"/>
                    <a:pt x="80" y="43"/>
                    <a:pt x="84" y="37"/>
                  </a:cubicBezTo>
                  <a:cubicBezTo>
                    <a:pt x="85" y="37"/>
                    <a:pt x="88" y="37"/>
                    <a:pt x="93" y="38"/>
                  </a:cubicBezTo>
                  <a:cubicBezTo>
                    <a:pt x="98" y="39"/>
                    <a:pt x="101" y="39"/>
                    <a:pt x="103" y="39"/>
                  </a:cubicBezTo>
                  <a:cubicBezTo>
                    <a:pt x="104" y="39"/>
                    <a:pt x="106" y="38"/>
                    <a:pt x="108" y="36"/>
                  </a:cubicBezTo>
                  <a:cubicBezTo>
                    <a:pt x="109" y="34"/>
                    <a:pt x="109" y="34"/>
                    <a:pt x="110" y="33"/>
                  </a:cubicBezTo>
                  <a:cubicBezTo>
                    <a:pt x="108" y="32"/>
                    <a:pt x="102" y="28"/>
                    <a:pt x="90" y="23"/>
                  </a:cubicBezTo>
                  <a:cubicBezTo>
                    <a:pt x="86" y="13"/>
                    <a:pt x="83" y="6"/>
                    <a:pt x="81" y="4"/>
                  </a:cubicBezTo>
                  <a:cubicBezTo>
                    <a:pt x="80" y="4"/>
                    <a:pt x="79" y="5"/>
                    <a:pt x="78" y="6"/>
                  </a:cubicBezTo>
                  <a:cubicBezTo>
                    <a:pt x="76" y="8"/>
                    <a:pt x="75" y="10"/>
                    <a:pt x="74" y="11"/>
                  </a:cubicBezTo>
                  <a:cubicBezTo>
                    <a:pt x="74" y="12"/>
                    <a:pt x="75" y="16"/>
                    <a:pt x="75" y="21"/>
                  </a:cubicBezTo>
                  <a:cubicBezTo>
                    <a:pt x="76" y="26"/>
                    <a:pt x="77" y="29"/>
                    <a:pt x="77" y="30"/>
                  </a:cubicBezTo>
                  <a:cubicBezTo>
                    <a:pt x="71" y="34"/>
                    <a:pt x="65" y="39"/>
                    <a:pt x="59" y="45"/>
                  </a:cubicBezTo>
                  <a:cubicBezTo>
                    <a:pt x="53" y="51"/>
                    <a:pt x="49" y="55"/>
                    <a:pt x="48" y="55"/>
                  </a:cubicBezTo>
                  <a:cubicBezTo>
                    <a:pt x="47" y="56"/>
                    <a:pt x="46" y="56"/>
                    <a:pt x="45" y="55"/>
                  </a:cubicBezTo>
                  <a:cubicBezTo>
                    <a:pt x="44" y="53"/>
                    <a:pt x="40" y="47"/>
                    <a:pt x="36" y="35"/>
                  </a:cubicBezTo>
                  <a:cubicBezTo>
                    <a:pt x="31" y="23"/>
                    <a:pt x="28" y="14"/>
                    <a:pt x="27" y="10"/>
                  </a:cubicBezTo>
                  <a:cubicBezTo>
                    <a:pt x="26" y="5"/>
                    <a:pt x="25" y="2"/>
                    <a:pt x="25" y="1"/>
                  </a:cubicBezTo>
                  <a:cubicBezTo>
                    <a:pt x="24" y="0"/>
                    <a:pt x="23" y="0"/>
                    <a:pt x="21" y="0"/>
                  </a:cubicBezTo>
                  <a:cubicBezTo>
                    <a:pt x="20" y="1"/>
                    <a:pt x="19" y="1"/>
                    <a:pt x="18" y="2"/>
                  </a:cubicBezTo>
                  <a:cubicBezTo>
                    <a:pt x="16" y="4"/>
                    <a:pt x="16" y="12"/>
                    <a:pt x="19" y="27"/>
                  </a:cubicBezTo>
                  <a:cubicBezTo>
                    <a:pt x="13" y="33"/>
                    <a:pt x="13" y="33"/>
                    <a:pt x="13" y="33"/>
                  </a:cubicBezTo>
                  <a:cubicBezTo>
                    <a:pt x="11" y="35"/>
                    <a:pt x="10" y="37"/>
                    <a:pt x="12" y="39"/>
                  </a:cubicBezTo>
                  <a:cubicBezTo>
                    <a:pt x="14" y="41"/>
                    <a:pt x="16" y="41"/>
                    <a:pt x="17" y="39"/>
                  </a:cubicBezTo>
                  <a:cubicBezTo>
                    <a:pt x="20" y="36"/>
                    <a:pt x="20" y="36"/>
                    <a:pt x="20" y="36"/>
                  </a:cubicBezTo>
                  <a:cubicBezTo>
                    <a:pt x="22" y="50"/>
                    <a:pt x="22" y="50"/>
                    <a:pt x="22" y="50"/>
                  </a:cubicBezTo>
                  <a:cubicBezTo>
                    <a:pt x="18" y="54"/>
                    <a:pt x="18" y="54"/>
                    <a:pt x="18" y="54"/>
                  </a:cubicBezTo>
                  <a:cubicBezTo>
                    <a:pt x="15" y="57"/>
                    <a:pt x="14" y="60"/>
                    <a:pt x="16" y="62"/>
                  </a:cubicBezTo>
                  <a:cubicBezTo>
                    <a:pt x="18" y="64"/>
                    <a:pt x="19" y="63"/>
                    <a:pt x="21" y="62"/>
                  </a:cubicBezTo>
                  <a:cubicBezTo>
                    <a:pt x="24" y="59"/>
                    <a:pt x="24" y="59"/>
                    <a:pt x="24" y="59"/>
                  </a:cubicBezTo>
                  <a:cubicBezTo>
                    <a:pt x="25" y="79"/>
                    <a:pt x="25" y="79"/>
                    <a:pt x="25" y="79"/>
                  </a:cubicBezTo>
                  <a:cubicBezTo>
                    <a:pt x="14" y="91"/>
                    <a:pt x="14" y="91"/>
                    <a:pt x="14" y="91"/>
                  </a:cubicBezTo>
                  <a:cubicBezTo>
                    <a:pt x="3" y="101"/>
                    <a:pt x="0" y="108"/>
                    <a:pt x="3" y="112"/>
                  </a:cubicBezTo>
                  <a:cubicBezTo>
                    <a:pt x="5" y="113"/>
                    <a:pt x="8" y="112"/>
                    <a:pt x="13" y="109"/>
                  </a:cubicBezTo>
                  <a:cubicBezTo>
                    <a:pt x="18" y="105"/>
                    <a:pt x="21" y="103"/>
                    <a:pt x="23" y="101"/>
                  </a:cubicBezTo>
                  <a:cubicBezTo>
                    <a:pt x="35" y="89"/>
                    <a:pt x="35" y="89"/>
                    <a:pt x="35" y="89"/>
                  </a:cubicBezTo>
                  <a:lnTo>
                    <a:pt x="55" y="90"/>
                  </a:lnTo>
                  <a:close/>
                </a:path>
              </a:pathLst>
            </a:custGeom>
            <a:gradFill rotWithShape="1">
              <a:gsLst>
                <a:gs pos="0">
                  <a:srgbClr val="CC0000"/>
                </a:gs>
                <a:gs pos="100000">
                  <a:srgbClr val="CC0000">
                    <a:gamma/>
                    <a:shade val="46275"/>
                    <a:invGamma/>
                  </a:srgbClr>
                </a:gs>
              </a:gsLst>
              <a:lin ang="5400000" scaled="1"/>
            </a:gradFill>
            <a:ln w="9525">
              <a:noFill/>
              <a:round/>
              <a:headEnd/>
              <a:tailEnd/>
            </a:ln>
          </p:spPr>
          <p:txBody>
            <a:bodyPr/>
            <a:lstStyle/>
            <a:p>
              <a:pPr fontAlgn="auto">
                <a:spcBef>
                  <a:spcPts val="0"/>
                </a:spcBef>
                <a:spcAft>
                  <a:spcPts val="0"/>
                </a:spcAft>
                <a:defRPr/>
              </a:pPr>
              <a:endParaRPr lang="en-US" kern="0">
                <a:solidFill>
                  <a:sysClr val="windowText" lastClr="000000"/>
                </a:solidFill>
                <a:latin typeface="+mn-lt"/>
                <a:ea typeface="+mn-ea"/>
              </a:endParaRPr>
            </a:p>
          </p:txBody>
        </p:sp>
        <p:sp>
          <p:nvSpPr>
            <p:cNvPr id="17" name="Freeform 13"/>
            <p:cNvSpPr>
              <a:spLocks/>
            </p:cNvSpPr>
            <p:nvPr/>
          </p:nvSpPr>
          <p:spPr bwMode="auto">
            <a:xfrm>
              <a:off x="623294" y="2841281"/>
              <a:ext cx="286388" cy="268672"/>
            </a:xfrm>
            <a:custGeom>
              <a:avLst/>
              <a:gdLst/>
              <a:ahLst/>
              <a:cxnLst>
                <a:cxn ang="0">
                  <a:pos x="59" y="103"/>
                </a:cxn>
                <a:cxn ang="0">
                  <a:pos x="54" y="99"/>
                </a:cxn>
                <a:cxn ang="0">
                  <a:pos x="44" y="101"/>
                </a:cxn>
                <a:cxn ang="0">
                  <a:pos x="52" y="115"/>
                </a:cxn>
                <a:cxn ang="0">
                  <a:pos x="60" y="120"/>
                </a:cxn>
                <a:cxn ang="0">
                  <a:pos x="62" y="145"/>
                </a:cxn>
                <a:cxn ang="0">
                  <a:pos x="56" y="141"/>
                </a:cxn>
                <a:cxn ang="0">
                  <a:pos x="46" y="143"/>
                </a:cxn>
                <a:cxn ang="0">
                  <a:pos x="50" y="154"/>
                </a:cxn>
                <a:cxn ang="0">
                  <a:pos x="62" y="162"/>
                </a:cxn>
                <a:cxn ang="0">
                  <a:pos x="70" y="208"/>
                </a:cxn>
                <a:cxn ang="0">
                  <a:pos x="77" y="210"/>
                </a:cxn>
                <a:cxn ang="0">
                  <a:pos x="83" y="207"/>
                </a:cxn>
                <a:cxn ang="0">
                  <a:pos x="85" y="191"/>
                </a:cxn>
                <a:cxn ang="0">
                  <a:pos x="90" y="142"/>
                </a:cxn>
                <a:cxn ang="0">
                  <a:pos x="100" y="102"/>
                </a:cxn>
                <a:cxn ang="0">
                  <a:pos x="113" y="105"/>
                </a:cxn>
                <a:cxn ang="0">
                  <a:pos x="166" y="135"/>
                </a:cxn>
                <a:cxn ang="0">
                  <a:pos x="167" y="152"/>
                </a:cxn>
                <a:cxn ang="0">
                  <a:pos x="169" y="170"/>
                </a:cxn>
                <a:cxn ang="0">
                  <a:pos x="178" y="178"/>
                </a:cxn>
                <a:cxn ang="0">
                  <a:pos x="183" y="180"/>
                </a:cxn>
                <a:cxn ang="0">
                  <a:pos x="193" y="141"/>
                </a:cxn>
                <a:cxn ang="0">
                  <a:pos x="224" y="117"/>
                </a:cxn>
                <a:cxn ang="0">
                  <a:pos x="220" y="113"/>
                </a:cxn>
                <a:cxn ang="0">
                  <a:pos x="210" y="108"/>
                </a:cxn>
                <a:cxn ang="0">
                  <a:pos x="192" y="114"/>
                </a:cxn>
                <a:cxn ang="0">
                  <a:pos x="176" y="119"/>
                </a:cxn>
                <a:cxn ang="0">
                  <a:pos x="142" y="93"/>
                </a:cxn>
                <a:cxn ang="0">
                  <a:pos x="120" y="77"/>
                </a:cxn>
                <a:cxn ang="0">
                  <a:pos x="119" y="72"/>
                </a:cxn>
                <a:cxn ang="0">
                  <a:pos x="152" y="47"/>
                </a:cxn>
                <a:cxn ang="0">
                  <a:pos x="195" y="22"/>
                </a:cxn>
                <a:cxn ang="0">
                  <a:pos x="209" y="14"/>
                </a:cxn>
                <a:cxn ang="0">
                  <a:pos x="209" y="8"/>
                </a:cxn>
                <a:cxn ang="0">
                  <a:pos x="205" y="2"/>
                </a:cxn>
                <a:cxn ang="0">
                  <a:pos x="160" y="13"/>
                </a:cxn>
                <a:cxn ang="0">
                  <a:pos x="148" y="5"/>
                </a:cxn>
                <a:cxn ang="0">
                  <a:pos x="135" y="6"/>
                </a:cxn>
                <a:cxn ang="0">
                  <a:pos x="138" y="16"/>
                </a:cxn>
                <a:cxn ang="0">
                  <a:pos x="144" y="20"/>
                </a:cxn>
                <a:cxn ang="0">
                  <a:pos x="120" y="28"/>
                </a:cxn>
                <a:cxn ang="0">
                  <a:pos x="112" y="23"/>
                </a:cxn>
                <a:cxn ang="0">
                  <a:pos x="96" y="21"/>
                </a:cxn>
                <a:cxn ang="0">
                  <a:pos x="99" y="31"/>
                </a:cxn>
                <a:cxn ang="0">
                  <a:pos x="104" y="34"/>
                </a:cxn>
                <a:cxn ang="0">
                  <a:pos x="68" y="45"/>
                </a:cxn>
                <a:cxn ang="0">
                  <a:pos x="42" y="28"/>
                </a:cxn>
                <a:cxn ang="0">
                  <a:pos x="1" y="17"/>
                </a:cxn>
                <a:cxn ang="0">
                  <a:pos x="10" y="33"/>
                </a:cxn>
                <a:cxn ang="0">
                  <a:pos x="28" y="49"/>
                </a:cxn>
                <a:cxn ang="0">
                  <a:pos x="54" y="66"/>
                </a:cxn>
                <a:cxn ang="0">
                  <a:pos x="59" y="103"/>
                </a:cxn>
              </a:cxnLst>
              <a:rect l="0" t="0" r="r" b="b"/>
              <a:pathLst>
                <a:path w="224" h="210">
                  <a:moveTo>
                    <a:pt x="59" y="103"/>
                  </a:moveTo>
                  <a:cubicBezTo>
                    <a:pt x="54" y="99"/>
                    <a:pt x="54" y="99"/>
                    <a:pt x="54" y="99"/>
                  </a:cubicBezTo>
                  <a:cubicBezTo>
                    <a:pt x="50" y="96"/>
                    <a:pt x="46" y="97"/>
                    <a:pt x="44" y="101"/>
                  </a:cubicBezTo>
                  <a:cubicBezTo>
                    <a:pt x="41" y="105"/>
                    <a:pt x="44" y="109"/>
                    <a:pt x="52" y="115"/>
                  </a:cubicBezTo>
                  <a:cubicBezTo>
                    <a:pt x="60" y="120"/>
                    <a:pt x="60" y="120"/>
                    <a:pt x="60" y="120"/>
                  </a:cubicBezTo>
                  <a:cubicBezTo>
                    <a:pt x="62" y="145"/>
                    <a:pt x="62" y="145"/>
                    <a:pt x="62" y="145"/>
                  </a:cubicBezTo>
                  <a:cubicBezTo>
                    <a:pt x="56" y="141"/>
                    <a:pt x="56" y="141"/>
                    <a:pt x="56" y="141"/>
                  </a:cubicBezTo>
                  <a:cubicBezTo>
                    <a:pt x="52" y="139"/>
                    <a:pt x="48" y="139"/>
                    <a:pt x="46" y="143"/>
                  </a:cubicBezTo>
                  <a:cubicBezTo>
                    <a:pt x="43" y="147"/>
                    <a:pt x="45" y="151"/>
                    <a:pt x="50" y="154"/>
                  </a:cubicBezTo>
                  <a:cubicBezTo>
                    <a:pt x="62" y="162"/>
                    <a:pt x="62" y="162"/>
                    <a:pt x="62" y="162"/>
                  </a:cubicBezTo>
                  <a:cubicBezTo>
                    <a:pt x="64" y="190"/>
                    <a:pt x="67" y="206"/>
                    <a:pt x="70" y="208"/>
                  </a:cubicBezTo>
                  <a:cubicBezTo>
                    <a:pt x="72" y="209"/>
                    <a:pt x="74" y="210"/>
                    <a:pt x="77" y="210"/>
                  </a:cubicBezTo>
                  <a:cubicBezTo>
                    <a:pt x="80" y="209"/>
                    <a:pt x="82" y="209"/>
                    <a:pt x="83" y="207"/>
                  </a:cubicBezTo>
                  <a:cubicBezTo>
                    <a:pt x="84" y="205"/>
                    <a:pt x="85" y="200"/>
                    <a:pt x="85" y="191"/>
                  </a:cubicBezTo>
                  <a:cubicBezTo>
                    <a:pt x="85" y="181"/>
                    <a:pt x="87" y="165"/>
                    <a:pt x="90" y="142"/>
                  </a:cubicBezTo>
                  <a:cubicBezTo>
                    <a:pt x="94" y="119"/>
                    <a:pt x="97" y="105"/>
                    <a:pt x="100" y="102"/>
                  </a:cubicBezTo>
                  <a:cubicBezTo>
                    <a:pt x="101" y="99"/>
                    <a:pt x="106" y="100"/>
                    <a:pt x="113" y="105"/>
                  </a:cubicBezTo>
                  <a:cubicBezTo>
                    <a:pt x="137" y="120"/>
                    <a:pt x="154" y="130"/>
                    <a:pt x="166" y="135"/>
                  </a:cubicBezTo>
                  <a:cubicBezTo>
                    <a:pt x="166" y="136"/>
                    <a:pt x="167" y="142"/>
                    <a:pt x="167" y="152"/>
                  </a:cubicBezTo>
                  <a:cubicBezTo>
                    <a:pt x="168" y="161"/>
                    <a:pt x="168" y="167"/>
                    <a:pt x="169" y="170"/>
                  </a:cubicBezTo>
                  <a:cubicBezTo>
                    <a:pt x="170" y="172"/>
                    <a:pt x="173" y="175"/>
                    <a:pt x="178" y="178"/>
                  </a:cubicBezTo>
                  <a:cubicBezTo>
                    <a:pt x="180" y="179"/>
                    <a:pt x="182" y="180"/>
                    <a:pt x="183" y="180"/>
                  </a:cubicBezTo>
                  <a:cubicBezTo>
                    <a:pt x="185" y="177"/>
                    <a:pt x="188" y="164"/>
                    <a:pt x="193" y="141"/>
                  </a:cubicBezTo>
                  <a:cubicBezTo>
                    <a:pt x="211" y="129"/>
                    <a:pt x="221" y="121"/>
                    <a:pt x="224" y="117"/>
                  </a:cubicBezTo>
                  <a:cubicBezTo>
                    <a:pt x="224" y="115"/>
                    <a:pt x="222" y="114"/>
                    <a:pt x="220" y="113"/>
                  </a:cubicBezTo>
                  <a:cubicBezTo>
                    <a:pt x="216" y="110"/>
                    <a:pt x="212" y="108"/>
                    <a:pt x="210" y="108"/>
                  </a:cubicBezTo>
                  <a:cubicBezTo>
                    <a:pt x="207" y="108"/>
                    <a:pt x="201" y="110"/>
                    <a:pt x="192" y="114"/>
                  </a:cubicBezTo>
                  <a:cubicBezTo>
                    <a:pt x="183" y="117"/>
                    <a:pt x="178" y="119"/>
                    <a:pt x="176" y="119"/>
                  </a:cubicBezTo>
                  <a:cubicBezTo>
                    <a:pt x="167" y="111"/>
                    <a:pt x="156" y="102"/>
                    <a:pt x="142" y="93"/>
                  </a:cubicBezTo>
                  <a:cubicBezTo>
                    <a:pt x="129" y="84"/>
                    <a:pt x="121" y="79"/>
                    <a:pt x="120" y="77"/>
                  </a:cubicBezTo>
                  <a:cubicBezTo>
                    <a:pt x="118" y="75"/>
                    <a:pt x="118" y="73"/>
                    <a:pt x="119" y="72"/>
                  </a:cubicBezTo>
                  <a:cubicBezTo>
                    <a:pt x="121" y="68"/>
                    <a:pt x="133" y="60"/>
                    <a:pt x="152" y="47"/>
                  </a:cubicBezTo>
                  <a:cubicBezTo>
                    <a:pt x="172" y="34"/>
                    <a:pt x="186" y="26"/>
                    <a:pt x="195" y="22"/>
                  </a:cubicBezTo>
                  <a:cubicBezTo>
                    <a:pt x="203" y="19"/>
                    <a:pt x="208" y="16"/>
                    <a:pt x="209" y="14"/>
                  </a:cubicBezTo>
                  <a:cubicBezTo>
                    <a:pt x="210" y="13"/>
                    <a:pt x="210" y="11"/>
                    <a:pt x="209" y="8"/>
                  </a:cubicBezTo>
                  <a:cubicBezTo>
                    <a:pt x="208" y="5"/>
                    <a:pt x="206" y="4"/>
                    <a:pt x="205" y="2"/>
                  </a:cubicBezTo>
                  <a:cubicBezTo>
                    <a:pt x="201" y="0"/>
                    <a:pt x="186" y="4"/>
                    <a:pt x="160" y="13"/>
                  </a:cubicBezTo>
                  <a:cubicBezTo>
                    <a:pt x="148" y="5"/>
                    <a:pt x="148" y="5"/>
                    <a:pt x="148" y="5"/>
                  </a:cubicBezTo>
                  <a:cubicBezTo>
                    <a:pt x="142" y="2"/>
                    <a:pt x="138" y="2"/>
                    <a:pt x="135" y="6"/>
                  </a:cubicBezTo>
                  <a:cubicBezTo>
                    <a:pt x="133" y="10"/>
                    <a:pt x="134" y="13"/>
                    <a:pt x="138" y="16"/>
                  </a:cubicBezTo>
                  <a:cubicBezTo>
                    <a:pt x="144" y="20"/>
                    <a:pt x="144" y="20"/>
                    <a:pt x="144" y="20"/>
                  </a:cubicBezTo>
                  <a:cubicBezTo>
                    <a:pt x="120" y="28"/>
                    <a:pt x="120" y="28"/>
                    <a:pt x="120" y="28"/>
                  </a:cubicBezTo>
                  <a:cubicBezTo>
                    <a:pt x="112" y="23"/>
                    <a:pt x="112" y="23"/>
                    <a:pt x="112" y="23"/>
                  </a:cubicBezTo>
                  <a:cubicBezTo>
                    <a:pt x="104" y="17"/>
                    <a:pt x="98" y="17"/>
                    <a:pt x="96" y="21"/>
                  </a:cubicBezTo>
                  <a:cubicBezTo>
                    <a:pt x="93" y="25"/>
                    <a:pt x="94" y="28"/>
                    <a:pt x="99" y="31"/>
                  </a:cubicBezTo>
                  <a:cubicBezTo>
                    <a:pt x="104" y="34"/>
                    <a:pt x="104" y="34"/>
                    <a:pt x="104" y="34"/>
                  </a:cubicBezTo>
                  <a:cubicBezTo>
                    <a:pt x="68" y="45"/>
                    <a:pt x="68" y="45"/>
                    <a:pt x="68" y="45"/>
                  </a:cubicBezTo>
                  <a:cubicBezTo>
                    <a:pt x="42" y="28"/>
                    <a:pt x="42" y="28"/>
                    <a:pt x="42" y="28"/>
                  </a:cubicBezTo>
                  <a:cubicBezTo>
                    <a:pt x="20" y="13"/>
                    <a:pt x="6" y="10"/>
                    <a:pt x="1" y="17"/>
                  </a:cubicBezTo>
                  <a:cubicBezTo>
                    <a:pt x="0" y="20"/>
                    <a:pt x="2" y="25"/>
                    <a:pt x="10" y="33"/>
                  </a:cubicBezTo>
                  <a:cubicBezTo>
                    <a:pt x="18" y="41"/>
                    <a:pt x="24" y="46"/>
                    <a:pt x="28" y="49"/>
                  </a:cubicBezTo>
                  <a:cubicBezTo>
                    <a:pt x="54" y="66"/>
                    <a:pt x="54" y="66"/>
                    <a:pt x="54" y="66"/>
                  </a:cubicBezTo>
                  <a:lnTo>
                    <a:pt x="59" y="103"/>
                  </a:lnTo>
                  <a:close/>
                </a:path>
              </a:pathLst>
            </a:custGeom>
            <a:gradFill rotWithShape="1">
              <a:gsLst>
                <a:gs pos="0">
                  <a:srgbClr val="CC0000"/>
                </a:gs>
                <a:gs pos="100000">
                  <a:srgbClr val="CC0000">
                    <a:gamma/>
                    <a:shade val="46275"/>
                    <a:invGamma/>
                  </a:srgbClr>
                </a:gs>
              </a:gsLst>
              <a:lin ang="5400000" scaled="1"/>
            </a:gradFill>
            <a:ln w="9525">
              <a:noFill/>
              <a:round/>
              <a:headEnd/>
              <a:tailEnd/>
            </a:ln>
          </p:spPr>
          <p:txBody>
            <a:bodyPr/>
            <a:lstStyle/>
            <a:p>
              <a:pPr fontAlgn="auto">
                <a:spcBef>
                  <a:spcPts val="0"/>
                </a:spcBef>
                <a:spcAft>
                  <a:spcPts val="0"/>
                </a:spcAft>
                <a:defRPr/>
              </a:pPr>
              <a:endParaRPr lang="en-US" kern="0">
                <a:solidFill>
                  <a:sysClr val="windowText" lastClr="000000"/>
                </a:solidFill>
                <a:latin typeface="+mn-lt"/>
                <a:ea typeface="+mn-ea"/>
              </a:endParaRPr>
            </a:p>
          </p:txBody>
        </p:sp>
        <p:sp>
          <p:nvSpPr>
            <p:cNvPr id="18" name="Freeform 14"/>
            <p:cNvSpPr>
              <a:spLocks/>
            </p:cNvSpPr>
            <p:nvPr/>
          </p:nvSpPr>
          <p:spPr bwMode="auto">
            <a:xfrm>
              <a:off x="998523" y="2125742"/>
              <a:ext cx="169957" cy="168816"/>
            </a:xfrm>
            <a:custGeom>
              <a:avLst/>
              <a:gdLst/>
              <a:ahLst/>
              <a:cxnLst>
                <a:cxn ang="0">
                  <a:pos x="49" y="49"/>
                </a:cxn>
                <a:cxn ang="0">
                  <a:pos x="49" y="46"/>
                </a:cxn>
                <a:cxn ang="0">
                  <a:pos x="46" y="41"/>
                </a:cxn>
                <a:cxn ang="0">
                  <a:pos x="41" y="49"/>
                </a:cxn>
                <a:cxn ang="0">
                  <a:pos x="40" y="54"/>
                </a:cxn>
                <a:cxn ang="0">
                  <a:pos x="29" y="61"/>
                </a:cxn>
                <a:cxn ang="0">
                  <a:pos x="29" y="57"/>
                </a:cxn>
                <a:cxn ang="0">
                  <a:pos x="26" y="53"/>
                </a:cxn>
                <a:cxn ang="0">
                  <a:pos x="21" y="58"/>
                </a:cxn>
                <a:cxn ang="0">
                  <a:pos x="21" y="66"/>
                </a:cxn>
                <a:cxn ang="0">
                  <a:pos x="1" y="81"/>
                </a:cxn>
                <a:cxn ang="0">
                  <a:pos x="1" y="84"/>
                </a:cxn>
                <a:cxn ang="0">
                  <a:pos x="4" y="87"/>
                </a:cxn>
                <a:cxn ang="0">
                  <a:pos x="12" y="83"/>
                </a:cxn>
                <a:cxn ang="0">
                  <a:pos x="37" y="74"/>
                </a:cxn>
                <a:cxn ang="0">
                  <a:pos x="59" y="69"/>
                </a:cxn>
                <a:cxn ang="0">
                  <a:pos x="61" y="76"/>
                </a:cxn>
                <a:cxn ang="0">
                  <a:pos x="59" y="109"/>
                </a:cxn>
                <a:cxn ang="0">
                  <a:pos x="52" y="114"/>
                </a:cxn>
                <a:cxn ang="0">
                  <a:pos x="43" y="119"/>
                </a:cxn>
                <a:cxn ang="0">
                  <a:pos x="42" y="125"/>
                </a:cxn>
                <a:cxn ang="0">
                  <a:pos x="42" y="128"/>
                </a:cxn>
                <a:cxn ang="0">
                  <a:pos x="63" y="123"/>
                </a:cxn>
                <a:cxn ang="0">
                  <a:pos x="82" y="132"/>
                </a:cxn>
                <a:cxn ang="0">
                  <a:pos x="83" y="129"/>
                </a:cxn>
                <a:cxn ang="0">
                  <a:pos x="83" y="123"/>
                </a:cxn>
                <a:cxn ang="0">
                  <a:pos x="76" y="116"/>
                </a:cxn>
                <a:cxn ang="0">
                  <a:pos x="69" y="110"/>
                </a:cxn>
                <a:cxn ang="0">
                  <a:pos x="74" y="87"/>
                </a:cxn>
                <a:cxn ang="0">
                  <a:pos x="76" y="72"/>
                </a:cxn>
                <a:cxn ang="0">
                  <a:pos x="78" y="71"/>
                </a:cxn>
                <a:cxn ang="0">
                  <a:pos x="98" y="81"/>
                </a:cxn>
                <a:cxn ang="0">
                  <a:pos x="121" y="95"/>
                </a:cxn>
                <a:cxn ang="0">
                  <a:pos x="128" y="100"/>
                </a:cxn>
                <a:cxn ang="0">
                  <a:pos x="131" y="98"/>
                </a:cxn>
                <a:cxn ang="0">
                  <a:pos x="133" y="95"/>
                </a:cxn>
                <a:cxn ang="0">
                  <a:pos x="116" y="76"/>
                </a:cxn>
                <a:cxn ang="0">
                  <a:pos x="117" y="68"/>
                </a:cxn>
                <a:cxn ang="0">
                  <a:pos x="114" y="62"/>
                </a:cxn>
                <a:cxn ang="0">
                  <a:pos x="110" y="66"/>
                </a:cxn>
                <a:cxn ang="0">
                  <a:pos x="109" y="70"/>
                </a:cxn>
                <a:cxn ang="0">
                  <a:pos x="100" y="60"/>
                </a:cxn>
                <a:cxn ang="0">
                  <a:pos x="100" y="55"/>
                </a:cxn>
                <a:cxn ang="0">
                  <a:pos x="97" y="47"/>
                </a:cxn>
                <a:cxn ang="0">
                  <a:pos x="93" y="51"/>
                </a:cxn>
                <a:cxn ang="0">
                  <a:pos x="93" y="54"/>
                </a:cxn>
                <a:cxn ang="0">
                  <a:pos x="79" y="39"/>
                </a:cxn>
                <a:cxn ang="0">
                  <a:pos x="80" y="23"/>
                </a:cxn>
                <a:cxn ang="0">
                  <a:pos x="76" y="0"/>
                </a:cxn>
                <a:cxn ang="0">
                  <a:pos x="70" y="9"/>
                </a:cxn>
                <a:cxn ang="0">
                  <a:pos x="67" y="21"/>
                </a:cxn>
                <a:cxn ang="0">
                  <a:pos x="65" y="38"/>
                </a:cxn>
                <a:cxn ang="0">
                  <a:pos x="49" y="49"/>
                </a:cxn>
              </a:cxnLst>
              <a:rect l="0" t="0" r="r" b="b"/>
              <a:pathLst>
                <a:path w="133" h="132">
                  <a:moveTo>
                    <a:pt x="49" y="49"/>
                  </a:moveTo>
                  <a:cubicBezTo>
                    <a:pt x="49" y="46"/>
                    <a:pt x="49" y="46"/>
                    <a:pt x="49" y="46"/>
                  </a:cubicBezTo>
                  <a:cubicBezTo>
                    <a:pt x="49" y="43"/>
                    <a:pt x="48" y="42"/>
                    <a:pt x="46" y="41"/>
                  </a:cubicBezTo>
                  <a:cubicBezTo>
                    <a:pt x="43" y="41"/>
                    <a:pt x="41" y="44"/>
                    <a:pt x="41" y="49"/>
                  </a:cubicBezTo>
                  <a:cubicBezTo>
                    <a:pt x="40" y="54"/>
                    <a:pt x="40" y="54"/>
                    <a:pt x="40" y="54"/>
                  </a:cubicBezTo>
                  <a:cubicBezTo>
                    <a:pt x="29" y="61"/>
                    <a:pt x="29" y="61"/>
                    <a:pt x="29" y="61"/>
                  </a:cubicBezTo>
                  <a:cubicBezTo>
                    <a:pt x="29" y="57"/>
                    <a:pt x="29" y="57"/>
                    <a:pt x="29" y="57"/>
                  </a:cubicBezTo>
                  <a:cubicBezTo>
                    <a:pt x="29" y="55"/>
                    <a:pt x="28" y="53"/>
                    <a:pt x="26" y="53"/>
                  </a:cubicBezTo>
                  <a:cubicBezTo>
                    <a:pt x="23" y="53"/>
                    <a:pt x="22" y="54"/>
                    <a:pt x="21" y="58"/>
                  </a:cubicBezTo>
                  <a:cubicBezTo>
                    <a:pt x="21" y="66"/>
                    <a:pt x="21" y="66"/>
                    <a:pt x="21" y="66"/>
                  </a:cubicBezTo>
                  <a:cubicBezTo>
                    <a:pt x="7" y="73"/>
                    <a:pt x="1" y="78"/>
                    <a:pt x="1" y="81"/>
                  </a:cubicBezTo>
                  <a:cubicBezTo>
                    <a:pt x="0" y="82"/>
                    <a:pt x="1" y="83"/>
                    <a:pt x="1" y="84"/>
                  </a:cubicBezTo>
                  <a:cubicBezTo>
                    <a:pt x="2" y="86"/>
                    <a:pt x="3" y="87"/>
                    <a:pt x="4" y="87"/>
                  </a:cubicBezTo>
                  <a:cubicBezTo>
                    <a:pt x="5" y="87"/>
                    <a:pt x="8" y="86"/>
                    <a:pt x="12" y="83"/>
                  </a:cubicBezTo>
                  <a:cubicBezTo>
                    <a:pt x="17" y="81"/>
                    <a:pt x="25" y="78"/>
                    <a:pt x="37" y="74"/>
                  </a:cubicBezTo>
                  <a:cubicBezTo>
                    <a:pt x="49" y="70"/>
                    <a:pt x="57" y="68"/>
                    <a:pt x="59" y="69"/>
                  </a:cubicBezTo>
                  <a:cubicBezTo>
                    <a:pt x="61" y="69"/>
                    <a:pt x="61" y="71"/>
                    <a:pt x="61" y="76"/>
                  </a:cubicBezTo>
                  <a:cubicBezTo>
                    <a:pt x="59" y="91"/>
                    <a:pt x="59" y="102"/>
                    <a:pt x="59" y="109"/>
                  </a:cubicBezTo>
                  <a:cubicBezTo>
                    <a:pt x="59" y="109"/>
                    <a:pt x="56" y="111"/>
                    <a:pt x="52" y="114"/>
                  </a:cubicBezTo>
                  <a:cubicBezTo>
                    <a:pt x="47" y="116"/>
                    <a:pt x="44" y="118"/>
                    <a:pt x="43" y="119"/>
                  </a:cubicBezTo>
                  <a:cubicBezTo>
                    <a:pt x="42" y="120"/>
                    <a:pt x="42" y="122"/>
                    <a:pt x="42" y="125"/>
                  </a:cubicBezTo>
                  <a:cubicBezTo>
                    <a:pt x="41" y="126"/>
                    <a:pt x="41" y="127"/>
                    <a:pt x="42" y="128"/>
                  </a:cubicBezTo>
                  <a:cubicBezTo>
                    <a:pt x="44" y="128"/>
                    <a:pt x="51" y="127"/>
                    <a:pt x="63" y="123"/>
                  </a:cubicBezTo>
                  <a:cubicBezTo>
                    <a:pt x="73" y="129"/>
                    <a:pt x="80" y="132"/>
                    <a:pt x="82" y="132"/>
                  </a:cubicBezTo>
                  <a:cubicBezTo>
                    <a:pt x="83" y="132"/>
                    <a:pt x="83" y="131"/>
                    <a:pt x="83" y="129"/>
                  </a:cubicBezTo>
                  <a:cubicBezTo>
                    <a:pt x="84" y="126"/>
                    <a:pt x="84" y="124"/>
                    <a:pt x="83" y="123"/>
                  </a:cubicBezTo>
                  <a:cubicBezTo>
                    <a:pt x="82" y="122"/>
                    <a:pt x="80" y="120"/>
                    <a:pt x="76" y="116"/>
                  </a:cubicBezTo>
                  <a:cubicBezTo>
                    <a:pt x="72" y="113"/>
                    <a:pt x="70" y="111"/>
                    <a:pt x="69" y="110"/>
                  </a:cubicBezTo>
                  <a:cubicBezTo>
                    <a:pt x="71" y="103"/>
                    <a:pt x="73" y="96"/>
                    <a:pt x="74" y="87"/>
                  </a:cubicBezTo>
                  <a:cubicBezTo>
                    <a:pt x="75" y="78"/>
                    <a:pt x="76" y="73"/>
                    <a:pt x="76" y="72"/>
                  </a:cubicBezTo>
                  <a:cubicBezTo>
                    <a:pt x="77" y="71"/>
                    <a:pt x="77" y="71"/>
                    <a:pt x="78" y="71"/>
                  </a:cubicBezTo>
                  <a:cubicBezTo>
                    <a:pt x="81" y="71"/>
                    <a:pt x="87" y="74"/>
                    <a:pt x="98" y="81"/>
                  </a:cubicBezTo>
                  <a:cubicBezTo>
                    <a:pt x="109" y="87"/>
                    <a:pt x="117" y="92"/>
                    <a:pt x="121" y="95"/>
                  </a:cubicBezTo>
                  <a:cubicBezTo>
                    <a:pt x="125" y="98"/>
                    <a:pt x="127" y="100"/>
                    <a:pt x="128" y="100"/>
                  </a:cubicBezTo>
                  <a:cubicBezTo>
                    <a:pt x="129" y="100"/>
                    <a:pt x="130" y="99"/>
                    <a:pt x="131" y="98"/>
                  </a:cubicBezTo>
                  <a:cubicBezTo>
                    <a:pt x="132" y="97"/>
                    <a:pt x="133" y="96"/>
                    <a:pt x="133" y="95"/>
                  </a:cubicBezTo>
                  <a:cubicBezTo>
                    <a:pt x="133" y="92"/>
                    <a:pt x="128" y="86"/>
                    <a:pt x="116" y="76"/>
                  </a:cubicBezTo>
                  <a:cubicBezTo>
                    <a:pt x="117" y="68"/>
                    <a:pt x="117" y="68"/>
                    <a:pt x="117" y="68"/>
                  </a:cubicBezTo>
                  <a:cubicBezTo>
                    <a:pt x="118" y="64"/>
                    <a:pt x="117" y="63"/>
                    <a:pt x="114" y="62"/>
                  </a:cubicBezTo>
                  <a:cubicBezTo>
                    <a:pt x="111" y="62"/>
                    <a:pt x="110" y="63"/>
                    <a:pt x="110" y="66"/>
                  </a:cubicBezTo>
                  <a:cubicBezTo>
                    <a:pt x="109" y="70"/>
                    <a:pt x="109" y="70"/>
                    <a:pt x="109" y="70"/>
                  </a:cubicBezTo>
                  <a:cubicBezTo>
                    <a:pt x="100" y="60"/>
                    <a:pt x="100" y="60"/>
                    <a:pt x="100" y="60"/>
                  </a:cubicBezTo>
                  <a:cubicBezTo>
                    <a:pt x="100" y="55"/>
                    <a:pt x="100" y="55"/>
                    <a:pt x="100" y="55"/>
                  </a:cubicBezTo>
                  <a:cubicBezTo>
                    <a:pt x="101" y="50"/>
                    <a:pt x="100" y="47"/>
                    <a:pt x="97" y="47"/>
                  </a:cubicBezTo>
                  <a:cubicBezTo>
                    <a:pt x="95" y="47"/>
                    <a:pt x="93" y="48"/>
                    <a:pt x="93" y="51"/>
                  </a:cubicBezTo>
                  <a:cubicBezTo>
                    <a:pt x="93" y="54"/>
                    <a:pt x="93" y="54"/>
                    <a:pt x="93" y="54"/>
                  </a:cubicBezTo>
                  <a:cubicBezTo>
                    <a:pt x="79" y="39"/>
                    <a:pt x="79" y="39"/>
                    <a:pt x="79" y="39"/>
                  </a:cubicBezTo>
                  <a:cubicBezTo>
                    <a:pt x="80" y="23"/>
                    <a:pt x="80" y="23"/>
                    <a:pt x="80" y="23"/>
                  </a:cubicBezTo>
                  <a:cubicBezTo>
                    <a:pt x="82" y="8"/>
                    <a:pt x="80" y="1"/>
                    <a:pt x="76" y="0"/>
                  </a:cubicBezTo>
                  <a:cubicBezTo>
                    <a:pt x="74" y="0"/>
                    <a:pt x="72" y="3"/>
                    <a:pt x="70" y="9"/>
                  </a:cubicBezTo>
                  <a:cubicBezTo>
                    <a:pt x="68" y="14"/>
                    <a:pt x="67" y="18"/>
                    <a:pt x="67" y="21"/>
                  </a:cubicBezTo>
                  <a:cubicBezTo>
                    <a:pt x="65" y="38"/>
                    <a:pt x="65" y="38"/>
                    <a:pt x="65" y="38"/>
                  </a:cubicBezTo>
                  <a:lnTo>
                    <a:pt x="49" y="49"/>
                  </a:lnTo>
                  <a:close/>
                </a:path>
              </a:pathLst>
            </a:custGeom>
            <a:gradFill rotWithShape="1">
              <a:gsLst>
                <a:gs pos="0">
                  <a:srgbClr val="CC0000"/>
                </a:gs>
                <a:gs pos="100000">
                  <a:srgbClr val="CC0000">
                    <a:gamma/>
                    <a:shade val="46275"/>
                    <a:invGamma/>
                  </a:srgbClr>
                </a:gs>
              </a:gsLst>
              <a:lin ang="5400000" scaled="1"/>
            </a:gradFill>
            <a:ln w="9525">
              <a:noFill/>
              <a:round/>
              <a:headEnd/>
              <a:tailEnd/>
            </a:ln>
          </p:spPr>
          <p:txBody>
            <a:bodyPr/>
            <a:lstStyle/>
            <a:p>
              <a:pPr fontAlgn="auto">
                <a:spcBef>
                  <a:spcPts val="0"/>
                </a:spcBef>
                <a:spcAft>
                  <a:spcPts val="0"/>
                </a:spcAft>
                <a:defRPr/>
              </a:pPr>
              <a:endParaRPr lang="en-US" kern="0">
                <a:solidFill>
                  <a:sysClr val="windowText" lastClr="000000"/>
                </a:solidFill>
                <a:latin typeface="+mn-lt"/>
                <a:ea typeface="+mn-ea"/>
              </a:endParaRPr>
            </a:p>
          </p:txBody>
        </p:sp>
        <p:sp>
          <p:nvSpPr>
            <p:cNvPr id="19" name="Freeform 15"/>
            <p:cNvSpPr>
              <a:spLocks/>
            </p:cNvSpPr>
            <p:nvPr/>
          </p:nvSpPr>
          <p:spPr bwMode="auto">
            <a:xfrm>
              <a:off x="2654495" y="2535646"/>
              <a:ext cx="264867" cy="284671"/>
            </a:xfrm>
            <a:custGeom>
              <a:avLst/>
              <a:gdLst/>
              <a:ahLst/>
              <a:cxnLst>
                <a:cxn ang="0">
                  <a:pos x="107" y="58"/>
                </a:cxn>
                <a:cxn ang="0">
                  <a:pos x="110" y="53"/>
                </a:cxn>
                <a:cxn ang="0">
                  <a:pos x="109" y="43"/>
                </a:cxn>
                <a:cxn ang="0">
                  <a:pos x="95" y="51"/>
                </a:cxn>
                <a:cxn ang="0">
                  <a:pos x="89" y="59"/>
                </a:cxn>
                <a:cxn ang="0">
                  <a:pos x="64" y="60"/>
                </a:cxn>
                <a:cxn ang="0">
                  <a:pos x="68" y="54"/>
                </a:cxn>
                <a:cxn ang="0">
                  <a:pos x="67" y="45"/>
                </a:cxn>
                <a:cxn ang="0">
                  <a:pos x="55" y="49"/>
                </a:cxn>
                <a:cxn ang="0">
                  <a:pos x="47" y="61"/>
                </a:cxn>
                <a:cxn ang="0">
                  <a:pos x="1" y="68"/>
                </a:cxn>
                <a:cxn ang="0">
                  <a:pos x="0" y="75"/>
                </a:cxn>
                <a:cxn ang="0">
                  <a:pos x="2" y="81"/>
                </a:cxn>
                <a:cxn ang="0">
                  <a:pos x="18" y="83"/>
                </a:cxn>
                <a:cxn ang="0">
                  <a:pos x="67" y="89"/>
                </a:cxn>
                <a:cxn ang="0">
                  <a:pos x="107" y="99"/>
                </a:cxn>
                <a:cxn ang="0">
                  <a:pos x="104" y="112"/>
                </a:cxn>
                <a:cxn ang="0">
                  <a:pos x="73" y="165"/>
                </a:cxn>
                <a:cxn ang="0">
                  <a:pos x="56" y="166"/>
                </a:cxn>
                <a:cxn ang="0">
                  <a:pos x="38" y="168"/>
                </a:cxn>
                <a:cxn ang="0">
                  <a:pos x="30" y="176"/>
                </a:cxn>
                <a:cxn ang="0">
                  <a:pos x="28" y="181"/>
                </a:cxn>
                <a:cxn ang="0">
                  <a:pos x="66" y="192"/>
                </a:cxn>
                <a:cxn ang="0">
                  <a:pos x="90" y="223"/>
                </a:cxn>
                <a:cxn ang="0">
                  <a:pos x="94" y="219"/>
                </a:cxn>
                <a:cxn ang="0">
                  <a:pos x="99" y="209"/>
                </a:cxn>
                <a:cxn ang="0">
                  <a:pos x="94" y="191"/>
                </a:cxn>
                <a:cxn ang="0">
                  <a:pos x="88" y="175"/>
                </a:cxn>
                <a:cxn ang="0">
                  <a:pos x="115" y="142"/>
                </a:cxn>
                <a:cxn ang="0">
                  <a:pos x="132" y="120"/>
                </a:cxn>
                <a:cxn ang="0">
                  <a:pos x="137" y="119"/>
                </a:cxn>
                <a:cxn ang="0">
                  <a:pos x="161" y="153"/>
                </a:cxn>
                <a:cxn ang="0">
                  <a:pos x="185" y="195"/>
                </a:cxn>
                <a:cxn ang="0">
                  <a:pos x="193" y="210"/>
                </a:cxn>
                <a:cxn ang="0">
                  <a:pos x="199" y="210"/>
                </a:cxn>
                <a:cxn ang="0">
                  <a:pos x="205" y="206"/>
                </a:cxn>
                <a:cxn ang="0">
                  <a:pos x="194" y="161"/>
                </a:cxn>
                <a:cxn ang="0">
                  <a:pos x="203" y="149"/>
                </a:cxn>
                <a:cxn ang="0">
                  <a:pos x="202" y="136"/>
                </a:cxn>
                <a:cxn ang="0">
                  <a:pos x="192" y="138"/>
                </a:cxn>
                <a:cxn ang="0">
                  <a:pos x="188" y="144"/>
                </a:cxn>
                <a:cxn ang="0">
                  <a:pos x="180" y="121"/>
                </a:cxn>
                <a:cxn ang="0">
                  <a:pos x="186" y="112"/>
                </a:cxn>
                <a:cxn ang="0">
                  <a:pos x="188" y="96"/>
                </a:cxn>
                <a:cxn ang="0">
                  <a:pos x="178" y="99"/>
                </a:cxn>
                <a:cxn ang="0">
                  <a:pos x="175" y="104"/>
                </a:cxn>
                <a:cxn ang="0">
                  <a:pos x="164" y="68"/>
                </a:cxn>
                <a:cxn ang="0">
                  <a:pos x="182" y="43"/>
                </a:cxn>
                <a:cxn ang="0">
                  <a:pos x="193" y="2"/>
                </a:cxn>
                <a:cxn ang="0">
                  <a:pos x="177" y="11"/>
                </a:cxn>
                <a:cxn ang="0">
                  <a:pos x="161" y="29"/>
                </a:cxn>
                <a:cxn ang="0">
                  <a:pos x="144" y="54"/>
                </a:cxn>
                <a:cxn ang="0">
                  <a:pos x="107" y="58"/>
                </a:cxn>
              </a:cxnLst>
              <a:rect l="0" t="0" r="r" b="b"/>
              <a:pathLst>
                <a:path w="207" h="223">
                  <a:moveTo>
                    <a:pt x="107" y="58"/>
                  </a:moveTo>
                  <a:cubicBezTo>
                    <a:pt x="110" y="53"/>
                    <a:pt x="110" y="53"/>
                    <a:pt x="110" y="53"/>
                  </a:cubicBezTo>
                  <a:cubicBezTo>
                    <a:pt x="113" y="49"/>
                    <a:pt x="113" y="46"/>
                    <a:pt x="109" y="43"/>
                  </a:cubicBezTo>
                  <a:cubicBezTo>
                    <a:pt x="105" y="40"/>
                    <a:pt x="100" y="43"/>
                    <a:pt x="95" y="51"/>
                  </a:cubicBezTo>
                  <a:cubicBezTo>
                    <a:pt x="89" y="59"/>
                    <a:pt x="89" y="59"/>
                    <a:pt x="89" y="59"/>
                  </a:cubicBezTo>
                  <a:cubicBezTo>
                    <a:pt x="64" y="60"/>
                    <a:pt x="64" y="60"/>
                    <a:pt x="64" y="60"/>
                  </a:cubicBezTo>
                  <a:cubicBezTo>
                    <a:pt x="68" y="54"/>
                    <a:pt x="68" y="54"/>
                    <a:pt x="68" y="54"/>
                  </a:cubicBezTo>
                  <a:cubicBezTo>
                    <a:pt x="71" y="51"/>
                    <a:pt x="70" y="47"/>
                    <a:pt x="67" y="45"/>
                  </a:cubicBezTo>
                  <a:cubicBezTo>
                    <a:pt x="63" y="42"/>
                    <a:pt x="59" y="43"/>
                    <a:pt x="55" y="49"/>
                  </a:cubicBezTo>
                  <a:cubicBezTo>
                    <a:pt x="47" y="61"/>
                    <a:pt x="47" y="61"/>
                    <a:pt x="47" y="61"/>
                  </a:cubicBezTo>
                  <a:cubicBezTo>
                    <a:pt x="19" y="62"/>
                    <a:pt x="4" y="65"/>
                    <a:pt x="1" y="68"/>
                  </a:cubicBezTo>
                  <a:cubicBezTo>
                    <a:pt x="0" y="70"/>
                    <a:pt x="0" y="72"/>
                    <a:pt x="0" y="75"/>
                  </a:cubicBezTo>
                  <a:cubicBezTo>
                    <a:pt x="0" y="78"/>
                    <a:pt x="0" y="80"/>
                    <a:pt x="2" y="81"/>
                  </a:cubicBezTo>
                  <a:cubicBezTo>
                    <a:pt x="4" y="82"/>
                    <a:pt x="9" y="83"/>
                    <a:pt x="18" y="83"/>
                  </a:cubicBezTo>
                  <a:cubicBezTo>
                    <a:pt x="28" y="83"/>
                    <a:pt x="44" y="85"/>
                    <a:pt x="67" y="89"/>
                  </a:cubicBezTo>
                  <a:cubicBezTo>
                    <a:pt x="90" y="93"/>
                    <a:pt x="103" y="96"/>
                    <a:pt x="107" y="99"/>
                  </a:cubicBezTo>
                  <a:cubicBezTo>
                    <a:pt x="109" y="101"/>
                    <a:pt x="108" y="105"/>
                    <a:pt x="104" y="112"/>
                  </a:cubicBezTo>
                  <a:cubicBezTo>
                    <a:pt x="88" y="136"/>
                    <a:pt x="78" y="153"/>
                    <a:pt x="73" y="165"/>
                  </a:cubicBezTo>
                  <a:cubicBezTo>
                    <a:pt x="71" y="165"/>
                    <a:pt x="66" y="166"/>
                    <a:pt x="56" y="166"/>
                  </a:cubicBezTo>
                  <a:cubicBezTo>
                    <a:pt x="46" y="166"/>
                    <a:pt x="40" y="167"/>
                    <a:pt x="38" y="168"/>
                  </a:cubicBezTo>
                  <a:cubicBezTo>
                    <a:pt x="36" y="169"/>
                    <a:pt x="33" y="171"/>
                    <a:pt x="30" y="176"/>
                  </a:cubicBezTo>
                  <a:cubicBezTo>
                    <a:pt x="28" y="178"/>
                    <a:pt x="27" y="180"/>
                    <a:pt x="28" y="181"/>
                  </a:cubicBezTo>
                  <a:cubicBezTo>
                    <a:pt x="31" y="183"/>
                    <a:pt x="43" y="187"/>
                    <a:pt x="66" y="192"/>
                  </a:cubicBezTo>
                  <a:cubicBezTo>
                    <a:pt x="77" y="210"/>
                    <a:pt x="86" y="220"/>
                    <a:pt x="90" y="223"/>
                  </a:cubicBezTo>
                  <a:cubicBezTo>
                    <a:pt x="91" y="223"/>
                    <a:pt x="93" y="222"/>
                    <a:pt x="94" y="219"/>
                  </a:cubicBezTo>
                  <a:cubicBezTo>
                    <a:pt x="97" y="215"/>
                    <a:pt x="99" y="211"/>
                    <a:pt x="99" y="209"/>
                  </a:cubicBezTo>
                  <a:cubicBezTo>
                    <a:pt x="99" y="206"/>
                    <a:pt x="97" y="201"/>
                    <a:pt x="94" y="191"/>
                  </a:cubicBezTo>
                  <a:cubicBezTo>
                    <a:pt x="90" y="182"/>
                    <a:pt x="88" y="177"/>
                    <a:pt x="88" y="175"/>
                  </a:cubicBezTo>
                  <a:cubicBezTo>
                    <a:pt x="97" y="166"/>
                    <a:pt x="106" y="155"/>
                    <a:pt x="115" y="142"/>
                  </a:cubicBezTo>
                  <a:cubicBezTo>
                    <a:pt x="124" y="129"/>
                    <a:pt x="130" y="121"/>
                    <a:pt x="132" y="120"/>
                  </a:cubicBezTo>
                  <a:cubicBezTo>
                    <a:pt x="134" y="118"/>
                    <a:pt x="135" y="118"/>
                    <a:pt x="137" y="119"/>
                  </a:cubicBezTo>
                  <a:cubicBezTo>
                    <a:pt x="140" y="121"/>
                    <a:pt x="148" y="133"/>
                    <a:pt x="161" y="153"/>
                  </a:cubicBezTo>
                  <a:cubicBezTo>
                    <a:pt x="173" y="173"/>
                    <a:pt x="181" y="187"/>
                    <a:pt x="185" y="195"/>
                  </a:cubicBezTo>
                  <a:cubicBezTo>
                    <a:pt x="188" y="204"/>
                    <a:pt x="191" y="209"/>
                    <a:pt x="193" y="210"/>
                  </a:cubicBezTo>
                  <a:cubicBezTo>
                    <a:pt x="194" y="211"/>
                    <a:pt x="196" y="211"/>
                    <a:pt x="199" y="210"/>
                  </a:cubicBezTo>
                  <a:cubicBezTo>
                    <a:pt x="202" y="209"/>
                    <a:pt x="203" y="207"/>
                    <a:pt x="205" y="206"/>
                  </a:cubicBezTo>
                  <a:cubicBezTo>
                    <a:pt x="207" y="202"/>
                    <a:pt x="204" y="187"/>
                    <a:pt x="194" y="161"/>
                  </a:cubicBezTo>
                  <a:cubicBezTo>
                    <a:pt x="203" y="149"/>
                    <a:pt x="203" y="149"/>
                    <a:pt x="203" y="149"/>
                  </a:cubicBezTo>
                  <a:cubicBezTo>
                    <a:pt x="206" y="143"/>
                    <a:pt x="206" y="139"/>
                    <a:pt x="202" y="136"/>
                  </a:cubicBezTo>
                  <a:cubicBezTo>
                    <a:pt x="198" y="134"/>
                    <a:pt x="195" y="134"/>
                    <a:pt x="192" y="138"/>
                  </a:cubicBezTo>
                  <a:cubicBezTo>
                    <a:pt x="188" y="144"/>
                    <a:pt x="188" y="144"/>
                    <a:pt x="188" y="144"/>
                  </a:cubicBezTo>
                  <a:cubicBezTo>
                    <a:pt x="180" y="121"/>
                    <a:pt x="180" y="121"/>
                    <a:pt x="180" y="121"/>
                  </a:cubicBezTo>
                  <a:cubicBezTo>
                    <a:pt x="186" y="112"/>
                    <a:pt x="186" y="112"/>
                    <a:pt x="186" y="112"/>
                  </a:cubicBezTo>
                  <a:cubicBezTo>
                    <a:pt x="191" y="105"/>
                    <a:pt x="192" y="99"/>
                    <a:pt x="188" y="96"/>
                  </a:cubicBezTo>
                  <a:cubicBezTo>
                    <a:pt x="184" y="94"/>
                    <a:pt x="181" y="95"/>
                    <a:pt x="178" y="99"/>
                  </a:cubicBezTo>
                  <a:cubicBezTo>
                    <a:pt x="175" y="104"/>
                    <a:pt x="175" y="104"/>
                    <a:pt x="175" y="104"/>
                  </a:cubicBezTo>
                  <a:cubicBezTo>
                    <a:pt x="164" y="68"/>
                    <a:pt x="164" y="68"/>
                    <a:pt x="164" y="68"/>
                  </a:cubicBezTo>
                  <a:cubicBezTo>
                    <a:pt x="182" y="43"/>
                    <a:pt x="182" y="43"/>
                    <a:pt x="182" y="43"/>
                  </a:cubicBezTo>
                  <a:cubicBezTo>
                    <a:pt x="197" y="21"/>
                    <a:pt x="201" y="7"/>
                    <a:pt x="193" y="2"/>
                  </a:cubicBezTo>
                  <a:cubicBezTo>
                    <a:pt x="190" y="0"/>
                    <a:pt x="185" y="3"/>
                    <a:pt x="177" y="11"/>
                  </a:cubicBezTo>
                  <a:cubicBezTo>
                    <a:pt x="169" y="18"/>
                    <a:pt x="164" y="24"/>
                    <a:pt x="161" y="29"/>
                  </a:cubicBezTo>
                  <a:cubicBezTo>
                    <a:pt x="144" y="54"/>
                    <a:pt x="144" y="54"/>
                    <a:pt x="144" y="54"/>
                  </a:cubicBezTo>
                  <a:lnTo>
                    <a:pt x="107" y="58"/>
                  </a:lnTo>
                  <a:close/>
                </a:path>
              </a:pathLst>
            </a:custGeom>
            <a:gradFill rotWithShape="1">
              <a:gsLst>
                <a:gs pos="0">
                  <a:srgbClr val="CC0000"/>
                </a:gs>
                <a:gs pos="100000">
                  <a:srgbClr val="CC0000">
                    <a:gamma/>
                    <a:shade val="46275"/>
                    <a:invGamma/>
                  </a:srgbClr>
                </a:gs>
              </a:gsLst>
              <a:lin ang="5400000" scaled="1"/>
            </a:gradFill>
            <a:ln w="9525">
              <a:noFill/>
              <a:round/>
              <a:headEnd/>
              <a:tailEnd/>
            </a:ln>
          </p:spPr>
          <p:txBody>
            <a:bodyPr/>
            <a:lstStyle/>
            <a:p>
              <a:pPr fontAlgn="auto">
                <a:spcBef>
                  <a:spcPts val="0"/>
                </a:spcBef>
                <a:spcAft>
                  <a:spcPts val="0"/>
                </a:spcAft>
                <a:defRPr/>
              </a:pPr>
              <a:endParaRPr lang="en-US" kern="0">
                <a:solidFill>
                  <a:sysClr val="windowText" lastClr="000000"/>
                </a:solidFill>
                <a:latin typeface="+mn-lt"/>
                <a:ea typeface="+mn-ea"/>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4294967295"/>
          </p:nvPr>
        </p:nvSpPr>
        <p:spPr>
          <a:xfrm>
            <a:off x="899492" y="1292225"/>
            <a:ext cx="7200900" cy="4521200"/>
          </a:xfrm>
          <a:prstGeom prst="rect">
            <a:avLst/>
          </a:prstGeom>
        </p:spPr>
        <p:txBody>
          <a:bodyPr/>
          <a:lstStyle/>
          <a:p>
            <a:pPr marL="342779" indent="-342779" algn="just">
              <a:lnSpc>
                <a:spcPct val="100000"/>
              </a:lnSpc>
              <a:defRPr/>
            </a:pPr>
            <a:r>
              <a:rPr lang="zh-CN" altLang="en-US" b="1" dirty="0" smtClean="0">
                <a:latin typeface="+mn-ea"/>
              </a:rPr>
              <a:t>合作基础：</a:t>
            </a:r>
            <a:r>
              <a:rPr lang="zh-CN" altLang="en-US" dirty="0" smtClean="0">
                <a:latin typeface="+mn-ea"/>
              </a:rPr>
              <a:t>我校与世界上</a:t>
            </a:r>
            <a:r>
              <a:rPr lang="en-US" altLang="zh-CN" dirty="0" smtClean="0">
                <a:latin typeface="+mn-ea"/>
              </a:rPr>
              <a:t>280</a:t>
            </a:r>
            <a:r>
              <a:rPr lang="zh-CN" altLang="en-US" dirty="0" smtClean="0">
                <a:latin typeface="+mn-ea"/>
              </a:rPr>
              <a:t>所高校和研究机构建立了学术交流关系，其中近</a:t>
            </a:r>
            <a:r>
              <a:rPr lang="en-US" altLang="zh-CN" dirty="0" smtClean="0">
                <a:latin typeface="+mn-ea"/>
              </a:rPr>
              <a:t>150</a:t>
            </a:r>
            <a:r>
              <a:rPr lang="zh-CN" altLang="en-US" dirty="0" smtClean="0">
                <a:latin typeface="+mn-ea"/>
              </a:rPr>
              <a:t>所有高层次实质性合作，与近</a:t>
            </a:r>
            <a:r>
              <a:rPr lang="en-US" altLang="zh-CN" dirty="0" smtClean="0">
                <a:latin typeface="+mn-ea"/>
              </a:rPr>
              <a:t>60</a:t>
            </a:r>
            <a:r>
              <a:rPr lang="zh-CN" altLang="en-US" dirty="0" smtClean="0">
                <a:latin typeface="+mn-ea"/>
              </a:rPr>
              <a:t>世界一流大学和高层次大学开展紧密合作。</a:t>
            </a:r>
          </a:p>
          <a:p>
            <a:pPr marL="342779" indent="-342779" algn="just">
              <a:lnSpc>
                <a:spcPct val="100000"/>
              </a:lnSpc>
              <a:defRPr/>
            </a:pPr>
            <a:r>
              <a:rPr lang="zh-CN" altLang="en-US" b="1" dirty="0" smtClean="0">
                <a:latin typeface="+mn-ea"/>
              </a:rPr>
              <a:t>合作目标：</a:t>
            </a:r>
            <a:r>
              <a:rPr lang="zh-CN" altLang="en-US" dirty="0" smtClean="0">
                <a:latin typeface="+mn-ea"/>
              </a:rPr>
              <a:t>与世界一流大学、科研机构和国际大学组织开展高水平实质性深层次国际合作与交流并建立</a:t>
            </a:r>
            <a:r>
              <a:rPr lang="zh-CN" altLang="en-US" b="1" dirty="0" smtClean="0">
                <a:latin typeface="+mn-ea"/>
              </a:rPr>
              <a:t>国际战略合作伙伴关系和紧密合作伙伴关系</a:t>
            </a:r>
            <a:r>
              <a:rPr lang="zh-CN" altLang="en-US" dirty="0" smtClean="0">
                <a:latin typeface="+mn-ea"/>
              </a:rPr>
              <a:t>，加强与世界高水平大学合作。</a:t>
            </a:r>
            <a:r>
              <a:rPr lang="en-US" altLang="zh-CN" dirty="0" smtClean="0">
                <a:latin typeface="+mn-ea"/>
              </a:rPr>
              <a:t>2016</a:t>
            </a:r>
            <a:r>
              <a:rPr lang="zh-CN" altLang="en-US" dirty="0" smtClean="0">
                <a:latin typeface="+mn-ea"/>
              </a:rPr>
              <a:t>年确认和发展</a:t>
            </a:r>
            <a:r>
              <a:rPr lang="en-US" altLang="zh-CN" dirty="0" smtClean="0">
                <a:latin typeface="+mn-ea"/>
              </a:rPr>
              <a:t>10</a:t>
            </a:r>
            <a:r>
              <a:rPr lang="zh-CN" altLang="en-US" dirty="0" smtClean="0">
                <a:latin typeface="+mn-ea"/>
              </a:rPr>
              <a:t>所高校为战略合作伙伴</a:t>
            </a:r>
            <a:r>
              <a:rPr lang="en-US" altLang="zh-CN" dirty="0" smtClean="0">
                <a:latin typeface="+mn-ea"/>
              </a:rPr>
              <a:t>(SPIC)</a:t>
            </a:r>
            <a:r>
              <a:rPr lang="zh-CN" altLang="en-US" dirty="0" smtClean="0">
                <a:latin typeface="+mn-ea"/>
              </a:rPr>
              <a:t>，</a:t>
            </a:r>
            <a:r>
              <a:rPr lang="en-US" altLang="zh-CN" dirty="0" smtClean="0">
                <a:latin typeface="+mn-ea"/>
              </a:rPr>
              <a:t>2020</a:t>
            </a:r>
            <a:r>
              <a:rPr lang="zh-CN" altLang="en-US" dirty="0" smtClean="0">
                <a:latin typeface="+mn-ea"/>
              </a:rPr>
              <a:t>年前共发展</a:t>
            </a:r>
            <a:r>
              <a:rPr lang="en-US" altLang="zh-CN" dirty="0" smtClean="0">
                <a:latin typeface="+mn-ea"/>
              </a:rPr>
              <a:t>20</a:t>
            </a:r>
            <a:r>
              <a:rPr lang="zh-CN" altLang="en-US" dirty="0" smtClean="0">
                <a:latin typeface="+mn-ea"/>
              </a:rPr>
              <a:t>所战略合作伙伴高校。</a:t>
            </a:r>
            <a:r>
              <a:rPr lang="en-US" altLang="zh-CN" dirty="0" smtClean="0">
                <a:latin typeface="+mn-ea"/>
              </a:rPr>
              <a:t>2016</a:t>
            </a:r>
            <a:r>
              <a:rPr lang="zh-CN" altLang="en-US" dirty="0" smtClean="0">
                <a:latin typeface="+mn-ea"/>
              </a:rPr>
              <a:t>年确认和发展</a:t>
            </a:r>
            <a:r>
              <a:rPr lang="en-US" altLang="zh-CN" dirty="0" smtClean="0">
                <a:latin typeface="+mn-ea"/>
              </a:rPr>
              <a:t>20</a:t>
            </a:r>
            <a:r>
              <a:rPr lang="zh-CN" altLang="en-US" dirty="0" smtClean="0">
                <a:latin typeface="+mn-ea"/>
              </a:rPr>
              <a:t>所高校为紧密合作伙伴</a:t>
            </a:r>
            <a:r>
              <a:rPr lang="en-US" altLang="zh-CN" dirty="0" smtClean="0">
                <a:latin typeface="+mn-ea"/>
              </a:rPr>
              <a:t>(CPIC)</a:t>
            </a:r>
            <a:r>
              <a:rPr lang="zh-CN" altLang="en-US" dirty="0" smtClean="0">
                <a:latin typeface="+mn-ea"/>
              </a:rPr>
              <a:t>，</a:t>
            </a:r>
            <a:r>
              <a:rPr lang="en-US" altLang="zh-CN" dirty="0" smtClean="0">
                <a:latin typeface="+mn-ea"/>
              </a:rPr>
              <a:t>2020</a:t>
            </a:r>
            <a:r>
              <a:rPr lang="zh-CN" altLang="en-US" dirty="0" smtClean="0">
                <a:latin typeface="+mn-ea"/>
              </a:rPr>
              <a:t>年前共发展</a:t>
            </a:r>
            <a:r>
              <a:rPr lang="en-US" altLang="zh-CN" dirty="0" smtClean="0">
                <a:latin typeface="+mn-ea"/>
              </a:rPr>
              <a:t>50</a:t>
            </a:r>
            <a:r>
              <a:rPr lang="zh-CN" altLang="en-US" dirty="0" smtClean="0">
                <a:latin typeface="+mn-ea"/>
              </a:rPr>
              <a:t>所高校为紧密合作伙伴。</a:t>
            </a:r>
          </a:p>
          <a:p>
            <a:pPr marL="342779" indent="-342779" algn="just">
              <a:lnSpc>
                <a:spcPct val="100000"/>
              </a:lnSpc>
              <a:defRPr/>
            </a:pPr>
            <a:r>
              <a:rPr lang="zh-CN" altLang="en-US" b="1" dirty="0" smtClean="0">
                <a:latin typeface="+mn-ea"/>
              </a:rPr>
              <a:t>选择标准：</a:t>
            </a:r>
            <a:endParaRPr lang="en-US" altLang="zh-CN" b="1" dirty="0" smtClean="0">
              <a:latin typeface="+mn-ea"/>
            </a:endParaRPr>
          </a:p>
          <a:p>
            <a:pPr marL="342779" indent="-342779" algn="just">
              <a:lnSpc>
                <a:spcPct val="100000"/>
              </a:lnSpc>
              <a:defRPr/>
            </a:pPr>
            <a:r>
              <a:rPr lang="en-US" altLang="zh-CN" dirty="0" smtClean="0">
                <a:latin typeface="+mn-ea"/>
              </a:rPr>
              <a:t>1</a:t>
            </a:r>
            <a:r>
              <a:rPr lang="zh-CN" altLang="en-US" dirty="0" smtClean="0">
                <a:latin typeface="+mn-ea"/>
              </a:rPr>
              <a:t>、世界一流高校：</a:t>
            </a:r>
            <a:r>
              <a:rPr lang="en-US" altLang="zh-CN" dirty="0" smtClean="0">
                <a:latin typeface="+mn-ea"/>
              </a:rPr>
              <a:t>QS2015</a:t>
            </a:r>
            <a:r>
              <a:rPr lang="zh-CN" altLang="en-US" dirty="0" smtClean="0">
                <a:latin typeface="+mn-ea"/>
              </a:rPr>
              <a:t>年世界大学排名前</a:t>
            </a:r>
            <a:r>
              <a:rPr lang="en-US" altLang="zh-CN" dirty="0" smtClean="0">
                <a:latin typeface="+mn-ea"/>
              </a:rPr>
              <a:t>100</a:t>
            </a:r>
            <a:r>
              <a:rPr lang="zh-CN" altLang="en-US" dirty="0" smtClean="0">
                <a:latin typeface="+mn-ea"/>
              </a:rPr>
              <a:t>；</a:t>
            </a:r>
            <a:endParaRPr lang="en-US" altLang="zh-CN" dirty="0" smtClean="0">
              <a:latin typeface="+mn-ea"/>
            </a:endParaRPr>
          </a:p>
          <a:p>
            <a:pPr marL="342779" indent="-342779" algn="just">
              <a:lnSpc>
                <a:spcPct val="100000"/>
              </a:lnSpc>
              <a:defRPr/>
            </a:pPr>
            <a:r>
              <a:rPr lang="en-US" altLang="zh-CN" dirty="0" smtClean="0">
                <a:latin typeface="+mn-ea"/>
              </a:rPr>
              <a:t>2</a:t>
            </a:r>
            <a:r>
              <a:rPr lang="zh-CN" altLang="en-US" dirty="0" smtClean="0">
                <a:latin typeface="+mn-ea"/>
              </a:rPr>
              <a:t>、世界高水平高校：</a:t>
            </a:r>
            <a:r>
              <a:rPr lang="en-US" altLang="zh-CN" dirty="0" smtClean="0">
                <a:latin typeface="+mn-ea"/>
              </a:rPr>
              <a:t>QS2015</a:t>
            </a:r>
            <a:r>
              <a:rPr lang="zh-CN" altLang="en-US" dirty="0" smtClean="0">
                <a:latin typeface="+mn-ea"/>
              </a:rPr>
              <a:t>年世界大学排名前</a:t>
            </a:r>
            <a:r>
              <a:rPr lang="en-US" altLang="zh-CN" dirty="0" smtClean="0">
                <a:latin typeface="+mn-ea"/>
              </a:rPr>
              <a:t>200</a:t>
            </a:r>
            <a:r>
              <a:rPr lang="zh-CN" altLang="en-US" dirty="0" smtClean="0">
                <a:latin typeface="+mn-ea"/>
              </a:rPr>
              <a:t>和学科专业排名前</a:t>
            </a:r>
            <a:r>
              <a:rPr lang="en-US" altLang="zh-CN" dirty="0" smtClean="0">
                <a:latin typeface="+mn-ea"/>
              </a:rPr>
              <a:t>100</a:t>
            </a:r>
            <a:r>
              <a:rPr lang="zh-CN" altLang="en-US" dirty="0" smtClean="0">
                <a:latin typeface="+mn-ea"/>
              </a:rPr>
              <a:t>；</a:t>
            </a:r>
            <a:r>
              <a:rPr lang="en-US" altLang="zh-CN" dirty="0" smtClean="0">
                <a:latin typeface="+mn-ea"/>
              </a:rPr>
              <a:t>3</a:t>
            </a:r>
            <a:r>
              <a:rPr lang="zh-CN" altLang="en-US" dirty="0" smtClean="0">
                <a:latin typeface="+mn-ea"/>
              </a:rPr>
              <a:t>、长期合作伙伴，合作基础深厚的高校：已经开展了实质性合作的高校，同时在学生交流、教师交流、科研合作平台合作拓展上具有基础或现实可能性；</a:t>
            </a:r>
            <a:endParaRPr lang="en-US" altLang="zh-CN" dirty="0" smtClean="0">
              <a:latin typeface="+mn-ea"/>
            </a:endParaRPr>
          </a:p>
          <a:p>
            <a:pPr marL="342779" indent="-342779" algn="just">
              <a:lnSpc>
                <a:spcPct val="100000"/>
              </a:lnSpc>
              <a:defRPr/>
            </a:pPr>
            <a:r>
              <a:rPr lang="en-US" altLang="zh-CN" dirty="0" smtClean="0">
                <a:latin typeface="+mn-ea"/>
              </a:rPr>
              <a:t>4</a:t>
            </a:r>
            <a:r>
              <a:rPr lang="zh-CN" altLang="en-US" dirty="0" smtClean="0">
                <a:latin typeface="+mn-ea"/>
              </a:rPr>
              <a:t>、学校第十次党代会报告和国际化办学“十三五”规划等确定的学校重点国际交流工作。</a:t>
            </a:r>
          </a:p>
          <a:p>
            <a:pPr marL="342779" indent="-342779" algn="just">
              <a:lnSpc>
                <a:spcPct val="100000"/>
              </a:lnSpc>
              <a:defRPr/>
            </a:pPr>
            <a:endParaRPr lang="zh-CN" altLang="en-US" b="1" dirty="0" smtClean="0">
              <a:latin typeface="黑体" pitchFamily="2" charset="-122"/>
              <a:ea typeface="黑体" pitchFamily="2" charset="-122"/>
            </a:endParaRPr>
          </a:p>
        </p:txBody>
      </p:sp>
      <p:sp>
        <p:nvSpPr>
          <p:cNvPr id="16387" name="灯片编号占位符 3"/>
          <p:cNvSpPr txBox="1">
            <a:spLocks noGrp="1" noChangeArrowheads="1"/>
          </p:cNvSpPr>
          <p:nvPr/>
        </p:nvSpPr>
        <p:spPr bwMode="auto">
          <a:xfrm>
            <a:off x="7999413" y="6289675"/>
            <a:ext cx="688975" cy="222250"/>
          </a:xfrm>
          <a:prstGeom prst="rect">
            <a:avLst/>
          </a:prstGeom>
          <a:noFill/>
          <a:ln w="9525">
            <a:noFill/>
            <a:miter lim="800000"/>
            <a:headEnd/>
            <a:tailEnd/>
          </a:ln>
        </p:spPr>
        <p:txBody>
          <a:bodyPr anchor="ctr"/>
          <a:lstStyle/>
          <a:p>
            <a:pPr algn="r"/>
            <a:fld id="{3799DDB3-8F54-4634-A387-0B72FD0B5FA3}" type="slidenum">
              <a:rPr lang="en-US" altLang="zh-CN" sz="800">
                <a:solidFill>
                  <a:srgbClr val="959795"/>
                </a:solidFill>
                <a:latin typeface="黑体" pitchFamily="49" charset="-122"/>
                <a:ea typeface="黑体" pitchFamily="49" charset="-122"/>
              </a:rPr>
              <a:pPr algn="r"/>
              <a:t>13</a:t>
            </a:fld>
            <a:endParaRPr lang="zh-CN" altLang="en-US" sz="800">
              <a:solidFill>
                <a:srgbClr val="959795"/>
              </a:solidFill>
              <a:latin typeface="黑体" pitchFamily="49" charset="-122"/>
              <a:ea typeface="黑体" pitchFamily="49" charset="-122"/>
            </a:endParaRPr>
          </a:p>
        </p:txBody>
      </p:sp>
      <p:sp>
        <p:nvSpPr>
          <p:cNvPr id="5" name="TextBox 4"/>
          <p:cNvSpPr txBox="1"/>
          <p:nvPr/>
        </p:nvSpPr>
        <p:spPr>
          <a:xfrm>
            <a:off x="1619672" y="715557"/>
            <a:ext cx="6192688" cy="461665"/>
          </a:xfrm>
          <a:prstGeom prst="rect">
            <a:avLst/>
          </a:prstGeom>
          <a:noFill/>
        </p:spPr>
        <p:txBody>
          <a:bodyPr>
            <a:spAutoFit/>
          </a:bodyPr>
          <a:lstStyle/>
          <a:p>
            <a:pPr algn="ctr" fontAlgn="auto">
              <a:spcBef>
                <a:spcPts val="0"/>
              </a:spcBef>
              <a:spcAft>
                <a:spcPts val="0"/>
              </a:spcAft>
              <a:defRPr/>
            </a:pPr>
            <a:r>
              <a:rPr lang="zh-CN" altLang="zh-CN" sz="2400" dirty="0">
                <a:latin typeface="+mn-lt"/>
                <a:ea typeface="+mn-ea"/>
              </a:rPr>
              <a:t>国际合作伙伴</a:t>
            </a:r>
            <a:r>
              <a:rPr lang="zh-CN" altLang="en-US" sz="2400" dirty="0">
                <a:latin typeface="+mn-lt"/>
                <a:ea typeface="+mn-ea"/>
              </a:rPr>
              <a:t>推进计划</a:t>
            </a:r>
            <a:r>
              <a:rPr lang="zh-CN" altLang="zh-CN" sz="2400" dirty="0">
                <a:latin typeface="+mn-lt"/>
                <a:ea typeface="+mn-ea"/>
              </a:rPr>
              <a:t>（</a:t>
            </a:r>
            <a:r>
              <a:rPr lang="en-US" altLang="zh-CN" sz="2400" dirty="0">
                <a:latin typeface="+mn-lt"/>
                <a:ea typeface="+mn-ea"/>
              </a:rPr>
              <a:t>SPIC</a:t>
            </a:r>
            <a:r>
              <a:rPr lang="zh-CN" altLang="zh-CN" sz="2400" dirty="0">
                <a:latin typeface="+mn-lt"/>
                <a:ea typeface="+mn-ea"/>
              </a:rPr>
              <a:t>）</a:t>
            </a:r>
            <a:endParaRPr lang="zh-CN" altLang="en-US" sz="2400" dirty="0">
              <a:gradFill flip="none" rotWithShape="1">
                <a:gsLst>
                  <a:gs pos="15000">
                    <a:schemeClr val="bg2">
                      <a:lumMod val="25000"/>
                    </a:schemeClr>
                  </a:gs>
                  <a:gs pos="33750">
                    <a:schemeClr val="bg2">
                      <a:lumMod val="10000"/>
                    </a:schemeClr>
                  </a:gs>
                  <a:gs pos="45833">
                    <a:schemeClr val="bg2">
                      <a:lumMod val="10000"/>
                    </a:schemeClr>
                  </a:gs>
                  <a:gs pos="85000">
                    <a:schemeClr val="bg2">
                      <a:lumMod val="10000"/>
                    </a:schemeClr>
                  </a:gs>
                </a:gsLst>
                <a:lin ang="5400000" scaled="1"/>
                <a:tileRect/>
              </a:gradFill>
              <a:latin typeface="+mn-ea"/>
              <a:ea typeface="+mn-ea"/>
              <a:cs typeface="经典繁仿黑" pitchFamily="49" charset="-122"/>
            </a:endParaRPr>
          </a:p>
        </p:txBody>
      </p:sp>
      <p:cxnSp>
        <p:nvCxnSpPr>
          <p:cNvPr id="6" name="直接连接符 5"/>
          <p:cNvCxnSpPr/>
          <p:nvPr/>
        </p:nvCxnSpPr>
        <p:spPr>
          <a:xfrm>
            <a:off x="207214" y="1195388"/>
            <a:ext cx="8757274" cy="0"/>
          </a:xfrm>
          <a:prstGeom prst="line">
            <a:avLst/>
          </a:prstGeom>
          <a:ln>
            <a:gradFill flip="none" rotWithShape="1">
              <a:gsLst>
                <a:gs pos="0">
                  <a:schemeClr val="accent1">
                    <a:tint val="66000"/>
                    <a:satMod val="160000"/>
                    <a:alpha val="0"/>
                  </a:schemeClr>
                </a:gs>
                <a:gs pos="50000">
                  <a:schemeClr val="bg2">
                    <a:lumMod val="25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idx="4294967295"/>
          </p:nvPr>
        </p:nvSpPr>
        <p:spPr>
          <a:xfrm>
            <a:off x="8567738" y="1557338"/>
            <a:ext cx="576262" cy="3527425"/>
          </a:xfrm>
          <a:prstGeom prst="rect">
            <a:avLst/>
          </a:prstGeom>
        </p:spPr>
        <p:txBody>
          <a:bodyPr/>
          <a:lstStyle/>
          <a:p>
            <a:pPr>
              <a:defRPr/>
            </a:pPr>
            <a:r>
              <a:rPr lang="zh-CN" altLang="en-US" sz="2000" b="0" dirty="0" smtClean="0">
                <a:latin typeface="+mn-ea"/>
              </a:rPr>
              <a:t>部分院系国际合作网络</a:t>
            </a:r>
          </a:p>
        </p:txBody>
      </p:sp>
      <p:sp>
        <p:nvSpPr>
          <p:cNvPr id="17411" name="灯片编号占位符 3"/>
          <p:cNvSpPr txBox="1">
            <a:spLocks noGrp="1" noChangeArrowheads="1"/>
          </p:cNvSpPr>
          <p:nvPr/>
        </p:nvSpPr>
        <p:spPr bwMode="auto">
          <a:xfrm>
            <a:off x="7999413" y="6289675"/>
            <a:ext cx="688975" cy="222250"/>
          </a:xfrm>
          <a:prstGeom prst="rect">
            <a:avLst/>
          </a:prstGeom>
          <a:noFill/>
          <a:ln w="9525">
            <a:noFill/>
            <a:miter lim="800000"/>
            <a:headEnd/>
            <a:tailEnd/>
          </a:ln>
        </p:spPr>
        <p:txBody>
          <a:bodyPr anchor="ctr"/>
          <a:lstStyle/>
          <a:p>
            <a:pPr algn="r"/>
            <a:fld id="{2081ECA2-D489-4C51-8094-FA33665FA5A6}" type="slidenum">
              <a:rPr lang="en-US" altLang="zh-CN" sz="800">
                <a:solidFill>
                  <a:srgbClr val="959795"/>
                </a:solidFill>
                <a:latin typeface="黑体" pitchFamily="49" charset="-122"/>
                <a:ea typeface="黑体" pitchFamily="49" charset="-122"/>
              </a:rPr>
              <a:pPr algn="r"/>
              <a:t>14</a:t>
            </a:fld>
            <a:endParaRPr lang="zh-CN" altLang="en-US" sz="800">
              <a:solidFill>
                <a:srgbClr val="959795"/>
              </a:solidFill>
              <a:latin typeface="黑体" pitchFamily="49" charset="-122"/>
              <a:ea typeface="黑体" pitchFamily="49" charset="-122"/>
            </a:endParaRPr>
          </a:p>
        </p:txBody>
      </p:sp>
      <p:graphicFrame>
        <p:nvGraphicFramePr>
          <p:cNvPr id="6" name="表格 5"/>
          <p:cNvGraphicFramePr>
            <a:graphicFrameLocks noGrp="1"/>
          </p:cNvGraphicFramePr>
          <p:nvPr/>
        </p:nvGraphicFramePr>
        <p:xfrm>
          <a:off x="755576" y="579438"/>
          <a:ext cx="7704856" cy="5798052"/>
        </p:xfrm>
        <a:graphic>
          <a:graphicData uri="http://schemas.openxmlformats.org/drawingml/2006/table">
            <a:tbl>
              <a:tblPr firstRow="1" bandRow="1">
                <a:tableStyleId>{5C22544A-7EE6-4342-B048-85BDC9FD1C3A}</a:tableStyleId>
              </a:tblPr>
              <a:tblGrid>
                <a:gridCol w="430484"/>
                <a:gridCol w="2382788"/>
                <a:gridCol w="4891584"/>
              </a:tblGrid>
              <a:tr h="322114">
                <a:tc>
                  <a:txBody>
                    <a:bodyPr/>
                    <a:lstStyle/>
                    <a:p>
                      <a:pPr algn="just">
                        <a:lnSpc>
                          <a:spcPts val="2000"/>
                        </a:lnSpc>
                        <a:spcAft>
                          <a:spcPts val="0"/>
                        </a:spcAft>
                      </a:pP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南京大学院系</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国外高水平大学</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1</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文学院</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a:latin typeface="+mn-ea"/>
                          <a:ea typeface="+mn-ea"/>
                          <a:cs typeface="Times New Roman"/>
                        </a:rPr>
                        <a:t>哈佛大学</a:t>
                      </a:r>
                      <a:endParaRPr lang="zh-CN" sz="1100" kern="10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2</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历史学院</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哈佛大学、牛津大学、墨尔本大学</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3</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外国语学院</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宾夕法尼亚大学、哥廷根大学、东京大学、延世大学</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4</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社会学院</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澳大利亚国立大学</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5</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a:latin typeface="+mn-ea"/>
                          <a:ea typeface="+mn-ea"/>
                          <a:cs typeface="Times New Roman"/>
                        </a:rPr>
                        <a:t>数学学院</a:t>
                      </a:r>
                      <a:endParaRPr lang="zh-CN" sz="1100" kern="10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威斯康星</a:t>
                      </a:r>
                      <a:r>
                        <a:rPr lang="en-US" sz="1400" kern="100" dirty="0">
                          <a:latin typeface="+mn-ea"/>
                          <a:ea typeface="+mn-ea"/>
                          <a:cs typeface="Times New Roman"/>
                        </a:rPr>
                        <a:t>-</a:t>
                      </a:r>
                      <a:r>
                        <a:rPr lang="zh-CN" sz="1400" kern="100" dirty="0">
                          <a:latin typeface="+mn-ea"/>
                          <a:ea typeface="+mn-ea"/>
                          <a:cs typeface="Times New Roman"/>
                        </a:rPr>
                        <a:t>麦迪逊大学、名古屋大学</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6</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a:latin typeface="+mn-ea"/>
                          <a:ea typeface="+mn-ea"/>
                          <a:cs typeface="Times New Roman"/>
                        </a:rPr>
                        <a:t>物理学院</a:t>
                      </a:r>
                      <a:endParaRPr lang="zh-CN" sz="1100" kern="10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加州大学伯克利分校</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7</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天文与空间科学学院</a:t>
                      </a:r>
                      <a:r>
                        <a:rPr lang="en-US" sz="1400" kern="100" dirty="0">
                          <a:latin typeface="+mn-ea"/>
                          <a:ea typeface="+mn-ea"/>
                          <a:cs typeface="Times New Roman"/>
                        </a:rPr>
                        <a:t> </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加州大学洛杉矶分校、加州大学圣克鲁斯分校</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8</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化学化工学院</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悉尼大学</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9</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a:latin typeface="+mn-ea"/>
                          <a:ea typeface="+mn-ea"/>
                          <a:cs typeface="Times New Roman"/>
                        </a:rPr>
                        <a:t>电子科学与工程学院</a:t>
                      </a:r>
                      <a:endParaRPr lang="zh-CN" sz="1100" kern="10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剑桥大学、谢菲尔德大学、帝国理工学院</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10</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环境学院</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哥伦比亚大学、苏黎世瑞士联邦理工学院、爱默蕾大学</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11</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地球科学与工程学院</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斯坦福大学、奥尔良大学</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12</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a:latin typeface="+mn-ea"/>
                          <a:ea typeface="+mn-ea"/>
                          <a:cs typeface="Times New Roman"/>
                        </a:rPr>
                        <a:t>地理与海洋科学学院</a:t>
                      </a:r>
                      <a:endParaRPr lang="zh-CN" sz="1100" kern="10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滑铁卢大学、柏林自由大学</a:t>
                      </a:r>
                      <a:endParaRPr lang="zh-CN" sz="1100" kern="100" dirty="0">
                        <a:latin typeface="+mn-ea"/>
                        <a:ea typeface="+mn-ea"/>
                        <a:cs typeface="Times New Roman"/>
                      </a:endParaRPr>
                    </a:p>
                  </a:txBody>
                  <a:tcPr marL="68580" marR="68580" marT="0" marB="0"/>
                </a:tc>
              </a:tr>
              <a:tr h="322114">
                <a:tc>
                  <a:txBody>
                    <a:bodyPr/>
                    <a:lstStyle/>
                    <a:p>
                      <a:pPr algn="l">
                        <a:lnSpc>
                          <a:spcPts val="2000"/>
                        </a:lnSpc>
                        <a:spcAft>
                          <a:spcPts val="0"/>
                        </a:spcAft>
                      </a:pPr>
                      <a:r>
                        <a:rPr lang="en-US" altLang="zh-CN" sz="1400" kern="100" dirty="0" smtClean="0">
                          <a:latin typeface="+mn-ea"/>
                          <a:ea typeface="+mn-ea"/>
                          <a:cs typeface="Times New Roman"/>
                        </a:rPr>
                        <a:t>13</a:t>
                      </a:r>
                      <a:endParaRPr lang="zh-CN" sz="1400" kern="100" dirty="0">
                        <a:latin typeface="+mn-ea"/>
                        <a:ea typeface="+mn-ea"/>
                        <a:cs typeface="Times New Roman"/>
                      </a:endParaRPr>
                    </a:p>
                  </a:txBody>
                  <a:tcPr marL="68580" marR="68580" marT="0" marB="0"/>
                </a:tc>
                <a:tc>
                  <a:txBody>
                    <a:bodyPr/>
                    <a:lstStyle/>
                    <a:p>
                      <a:pPr algn="l">
                        <a:lnSpc>
                          <a:spcPts val="2000"/>
                        </a:lnSpc>
                        <a:spcAft>
                          <a:spcPts val="0"/>
                        </a:spcAft>
                      </a:pPr>
                      <a:r>
                        <a:rPr lang="zh-CN" sz="1400" kern="100" dirty="0">
                          <a:latin typeface="+mn-ea"/>
                          <a:ea typeface="+mn-ea"/>
                          <a:cs typeface="Times New Roman"/>
                        </a:rPr>
                        <a:t>大气科学学院</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赫尔辛基大学</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14</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建筑与城市规划学院</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a:latin typeface="+mn-ea"/>
                          <a:ea typeface="+mn-ea"/>
                          <a:cs typeface="Times New Roman"/>
                        </a:rPr>
                        <a:t>剑桥大学、雪城大学、墨尔本大学</a:t>
                      </a:r>
                      <a:endParaRPr lang="zh-CN" sz="1100" kern="10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15</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工程管理学院</a:t>
                      </a:r>
                      <a:endParaRPr lang="zh-CN" sz="11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latin typeface="+mn-ea"/>
                          <a:ea typeface="+mn-ea"/>
                          <a:cs typeface="Times New Roman"/>
                        </a:rPr>
                        <a:t>斯坦福大学、牛津大学、普渡大学、滑铁卢大学</a:t>
                      </a:r>
                      <a:endParaRPr lang="zh-CN" sz="1100" kern="100" dirty="0">
                        <a:latin typeface="+mn-ea"/>
                        <a:ea typeface="+mn-ea"/>
                        <a:cs typeface="Times New Roman"/>
                      </a:endParaRP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16</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solidFill>
                            <a:schemeClr val="dk1"/>
                          </a:solidFill>
                          <a:latin typeface="+mn-ea"/>
                          <a:ea typeface="+mn-ea"/>
                          <a:cs typeface="Times New Roman"/>
                        </a:rPr>
                        <a:t>医学院</a:t>
                      </a:r>
                    </a:p>
                  </a:txBody>
                  <a:tcPr marL="68580" marR="68580" marT="0" marB="0"/>
                </a:tc>
                <a:tc>
                  <a:txBody>
                    <a:bodyPr/>
                    <a:lstStyle/>
                    <a:p>
                      <a:pPr algn="just">
                        <a:lnSpc>
                          <a:spcPts val="2000"/>
                        </a:lnSpc>
                        <a:spcAft>
                          <a:spcPts val="0"/>
                        </a:spcAft>
                      </a:pPr>
                      <a:r>
                        <a:rPr lang="zh-CN" sz="1400" kern="100">
                          <a:solidFill>
                            <a:schemeClr val="dk1"/>
                          </a:solidFill>
                          <a:latin typeface="+mn-ea"/>
                          <a:ea typeface="+mn-ea"/>
                          <a:cs typeface="Times New Roman"/>
                        </a:rPr>
                        <a:t>霍普金斯大学</a:t>
                      </a:r>
                    </a:p>
                  </a:txBody>
                  <a:tcPr marL="68580" marR="68580" marT="0" marB="0"/>
                </a:tc>
              </a:tr>
              <a:tr h="322114">
                <a:tc>
                  <a:txBody>
                    <a:bodyPr/>
                    <a:lstStyle/>
                    <a:p>
                      <a:pPr algn="just">
                        <a:lnSpc>
                          <a:spcPts val="2000"/>
                        </a:lnSpc>
                        <a:spcAft>
                          <a:spcPts val="0"/>
                        </a:spcAft>
                      </a:pPr>
                      <a:r>
                        <a:rPr lang="en-US" altLang="zh-CN" sz="1400" kern="100" dirty="0" smtClean="0">
                          <a:latin typeface="+mn-ea"/>
                          <a:ea typeface="+mn-ea"/>
                          <a:cs typeface="Times New Roman"/>
                        </a:rPr>
                        <a:t>17</a:t>
                      </a:r>
                      <a:endParaRPr lang="zh-CN" sz="1400" kern="100" dirty="0">
                        <a:latin typeface="+mn-ea"/>
                        <a:ea typeface="+mn-ea"/>
                        <a:cs typeface="Times New Roman"/>
                      </a:endParaRPr>
                    </a:p>
                  </a:txBody>
                  <a:tcPr marL="68580" marR="68580" marT="0" marB="0"/>
                </a:tc>
                <a:tc>
                  <a:txBody>
                    <a:bodyPr/>
                    <a:lstStyle/>
                    <a:p>
                      <a:pPr algn="just">
                        <a:lnSpc>
                          <a:spcPts val="2000"/>
                        </a:lnSpc>
                        <a:spcAft>
                          <a:spcPts val="0"/>
                        </a:spcAft>
                      </a:pPr>
                      <a:r>
                        <a:rPr lang="zh-CN" sz="1400" kern="100" dirty="0">
                          <a:solidFill>
                            <a:schemeClr val="dk1"/>
                          </a:solidFill>
                          <a:latin typeface="+mn-ea"/>
                          <a:ea typeface="+mn-ea"/>
                          <a:cs typeface="Times New Roman"/>
                        </a:rPr>
                        <a:t>现代工程与应用科学学院</a:t>
                      </a:r>
                    </a:p>
                  </a:txBody>
                  <a:tcPr marL="68580" marR="68580" marT="0" marB="0"/>
                </a:tc>
                <a:tc>
                  <a:txBody>
                    <a:bodyPr/>
                    <a:lstStyle/>
                    <a:p>
                      <a:pPr algn="just">
                        <a:lnSpc>
                          <a:spcPts val="2000"/>
                        </a:lnSpc>
                        <a:spcAft>
                          <a:spcPts val="0"/>
                        </a:spcAft>
                      </a:pPr>
                      <a:r>
                        <a:rPr lang="zh-CN" sz="1400" kern="100" dirty="0">
                          <a:solidFill>
                            <a:schemeClr val="dk1"/>
                          </a:solidFill>
                          <a:latin typeface="+mn-ea"/>
                          <a:ea typeface="+mn-ea"/>
                          <a:cs typeface="Times New Roman"/>
                        </a:rPr>
                        <a:t>弗莱堡大学</a:t>
                      </a:r>
                    </a:p>
                  </a:txBody>
                  <a:tcPr marL="68580" marR="68580" marT="0" marB="0"/>
                </a:tc>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900113" y="692150"/>
            <a:ext cx="7200900" cy="649288"/>
          </a:xfrm>
          <a:prstGeom prst="rect">
            <a:avLst/>
          </a:prstGeom>
        </p:spPr>
        <p:txBody>
          <a:bodyPr/>
          <a:lstStyle/>
          <a:p>
            <a:pPr>
              <a:defRPr/>
            </a:pPr>
            <a:r>
              <a:rPr lang="zh-CN" altLang="en-US" sz="2400" dirty="0">
                <a:latin typeface="+mj-ea"/>
                <a:ea typeface="+mj-ea"/>
                <a:cs typeface="+mj-cs"/>
              </a:rPr>
              <a:t>部分高水平国际合作平台</a:t>
            </a:r>
          </a:p>
        </p:txBody>
      </p:sp>
      <p:graphicFrame>
        <p:nvGraphicFramePr>
          <p:cNvPr id="3" name="表格 2"/>
          <p:cNvGraphicFramePr>
            <a:graphicFrameLocks noGrp="1"/>
          </p:cNvGraphicFramePr>
          <p:nvPr/>
        </p:nvGraphicFramePr>
        <p:xfrm>
          <a:off x="683568" y="1412875"/>
          <a:ext cx="7776220" cy="4375150"/>
        </p:xfrm>
        <a:graphic>
          <a:graphicData uri="http://schemas.openxmlformats.org/drawingml/2006/table">
            <a:tbl>
              <a:tblPr/>
              <a:tblGrid>
                <a:gridCol w="503882"/>
                <a:gridCol w="2606675"/>
                <a:gridCol w="2073275"/>
                <a:gridCol w="1038225"/>
                <a:gridCol w="1554163"/>
              </a:tblGrid>
              <a:tr h="371475">
                <a:tc>
                  <a:txBody>
                    <a:bodyPr/>
                    <a:lstStyle/>
                    <a:p>
                      <a:pPr marL="0" marR="0" lvl="0" indent="0" algn="ctr" defTabSz="912813" rtl="0" eaLnBrk="1" fontAlgn="base" latinLnBrk="0" hangingPunct="1">
                        <a:lnSpc>
                          <a:spcPts val="2200"/>
                        </a:lnSpc>
                        <a:spcBef>
                          <a:spcPct val="0"/>
                        </a:spcBef>
                        <a:spcAft>
                          <a:spcPct val="0"/>
                        </a:spcAft>
                        <a:buClrTx/>
                        <a:buSzTx/>
                        <a:buFontTx/>
                        <a:buNone/>
                        <a:tabLst/>
                      </a:pPr>
                      <a:r>
                        <a:rPr kumimoji="0" lang="zh-CN" sz="1400" b="1" i="0" u="none" strike="noStrike" cap="none" normalizeH="0" baseline="0" dirty="0" smtClean="0">
                          <a:ln>
                            <a:noFill/>
                          </a:ln>
                          <a:solidFill>
                            <a:srgbClr val="FFFFFF"/>
                          </a:solidFill>
                          <a:effectLst/>
                          <a:latin typeface="+mn-ea"/>
                          <a:ea typeface="+mn-ea"/>
                        </a:rPr>
                        <a:t>序号</a:t>
                      </a:r>
                      <a:r>
                        <a:rPr kumimoji="0" lang="en-US" altLang="zh-CN" sz="1400" b="1" i="0" u="none" strike="noStrike" cap="none" normalizeH="0" baseline="0" dirty="0" smtClean="0">
                          <a:ln>
                            <a:noFill/>
                          </a:ln>
                          <a:solidFill>
                            <a:srgbClr val="FFFFFF"/>
                          </a:solidFill>
                          <a:effectLst/>
                          <a:latin typeface="+mn-ea"/>
                          <a:ea typeface="+mn-ea"/>
                        </a:rPr>
                        <a:t>  </a:t>
                      </a:r>
                      <a:endParaRPr kumimoji="0" lang="zh-CN" sz="1000" b="1" i="0" u="none" strike="noStrike" cap="none" normalizeH="0" baseline="0" dirty="0" smtClean="0">
                        <a:ln>
                          <a:noFill/>
                        </a:ln>
                        <a:solidFill>
                          <a:srgbClr val="FFFFFF"/>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2813" rtl="0" eaLnBrk="1" fontAlgn="base" latinLnBrk="0" hangingPunct="1">
                        <a:lnSpc>
                          <a:spcPts val="2200"/>
                        </a:lnSpc>
                        <a:spcBef>
                          <a:spcPct val="0"/>
                        </a:spcBef>
                        <a:spcAft>
                          <a:spcPct val="0"/>
                        </a:spcAft>
                        <a:buClrTx/>
                        <a:buSzTx/>
                        <a:buFontTx/>
                        <a:buNone/>
                        <a:tabLst/>
                      </a:pPr>
                      <a:r>
                        <a:rPr kumimoji="0" lang="zh-CN" sz="1400" b="1" i="0" u="none" strike="noStrike" cap="none" normalizeH="0" baseline="0" smtClean="0">
                          <a:ln>
                            <a:noFill/>
                          </a:ln>
                          <a:solidFill>
                            <a:srgbClr val="FFFFFF"/>
                          </a:solidFill>
                          <a:effectLst/>
                          <a:latin typeface="+mn-ea"/>
                          <a:ea typeface="+mn-ea"/>
                        </a:rPr>
                        <a:t>平台名称</a:t>
                      </a:r>
                      <a:endParaRPr kumimoji="0" lang="zh-CN" sz="1000" b="1" i="0" u="none" strike="noStrike" cap="none" normalizeH="0" baseline="0" smtClean="0">
                        <a:ln>
                          <a:noFill/>
                        </a:ln>
                        <a:solidFill>
                          <a:srgbClr val="FFFFFF"/>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2813" rtl="0" eaLnBrk="1" fontAlgn="base" latinLnBrk="0" hangingPunct="1">
                        <a:lnSpc>
                          <a:spcPts val="2200"/>
                        </a:lnSpc>
                        <a:spcBef>
                          <a:spcPct val="0"/>
                        </a:spcBef>
                        <a:spcAft>
                          <a:spcPct val="0"/>
                        </a:spcAft>
                        <a:buClrTx/>
                        <a:buSzTx/>
                        <a:buFontTx/>
                        <a:buNone/>
                        <a:tabLst/>
                      </a:pPr>
                      <a:r>
                        <a:rPr kumimoji="0" lang="zh-CN" sz="1400" b="1" i="0" u="none" strike="noStrike" cap="none" normalizeH="0" baseline="0" smtClean="0">
                          <a:ln>
                            <a:noFill/>
                          </a:ln>
                          <a:solidFill>
                            <a:srgbClr val="FFFFFF"/>
                          </a:solidFill>
                          <a:effectLst/>
                          <a:latin typeface="+mn-ea"/>
                          <a:ea typeface="+mn-ea"/>
                        </a:rPr>
                        <a:t>外方合作机构</a:t>
                      </a:r>
                      <a:endParaRPr kumimoji="0" lang="zh-CN" sz="1000" b="1" i="0" u="none" strike="noStrike" cap="none" normalizeH="0" baseline="0" smtClean="0">
                        <a:ln>
                          <a:noFill/>
                        </a:ln>
                        <a:solidFill>
                          <a:srgbClr val="FFFFFF"/>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2813" rtl="0" eaLnBrk="1" fontAlgn="base" latinLnBrk="0" hangingPunct="1">
                        <a:lnSpc>
                          <a:spcPts val="2200"/>
                        </a:lnSpc>
                        <a:spcBef>
                          <a:spcPct val="0"/>
                        </a:spcBef>
                        <a:spcAft>
                          <a:spcPct val="0"/>
                        </a:spcAft>
                        <a:buClrTx/>
                        <a:buSzTx/>
                        <a:buFontTx/>
                        <a:buNone/>
                        <a:tabLst/>
                      </a:pPr>
                      <a:r>
                        <a:rPr kumimoji="0" lang="zh-CN" sz="1400" b="1" i="0" u="none" strike="noStrike" cap="none" normalizeH="0" baseline="0" smtClean="0">
                          <a:ln>
                            <a:noFill/>
                          </a:ln>
                          <a:solidFill>
                            <a:srgbClr val="FFFFFF"/>
                          </a:solidFill>
                          <a:effectLst/>
                          <a:latin typeface="+mn-ea"/>
                          <a:ea typeface="+mn-ea"/>
                        </a:rPr>
                        <a:t>建立时间</a:t>
                      </a:r>
                      <a:endParaRPr kumimoji="0" lang="zh-CN" sz="1000" b="1" i="0" u="none" strike="noStrike" cap="none" normalizeH="0" baseline="0" smtClean="0">
                        <a:ln>
                          <a:noFill/>
                        </a:ln>
                        <a:solidFill>
                          <a:srgbClr val="FFFFFF"/>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2813" rtl="0" eaLnBrk="1" fontAlgn="base" latinLnBrk="0" hangingPunct="1">
                        <a:lnSpc>
                          <a:spcPts val="2200"/>
                        </a:lnSpc>
                        <a:spcBef>
                          <a:spcPct val="0"/>
                        </a:spcBef>
                        <a:spcAft>
                          <a:spcPct val="0"/>
                        </a:spcAft>
                        <a:buClrTx/>
                        <a:buSzTx/>
                        <a:buFontTx/>
                        <a:buNone/>
                        <a:tabLst/>
                      </a:pPr>
                      <a:r>
                        <a:rPr kumimoji="0" lang="zh-CN" sz="1400" b="1" i="0" u="none" strike="noStrike" cap="none" normalizeH="0" baseline="0" smtClean="0">
                          <a:ln>
                            <a:noFill/>
                          </a:ln>
                          <a:solidFill>
                            <a:srgbClr val="FFFFFF"/>
                          </a:solidFill>
                          <a:effectLst/>
                          <a:latin typeface="+mn-ea"/>
                          <a:ea typeface="+mn-ea"/>
                        </a:rPr>
                        <a:t>所属院系</a:t>
                      </a:r>
                      <a:endParaRPr kumimoji="0" lang="zh-CN" sz="1000" b="1" i="0" u="none" strike="noStrike" cap="none" normalizeH="0" baseline="0" smtClean="0">
                        <a:ln>
                          <a:noFill/>
                        </a:ln>
                        <a:solidFill>
                          <a:srgbClr val="FFFFFF"/>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1</a:t>
                      </a:r>
                      <a:endParaRPr kumimoji="0" lang="zh-CN" alt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南京大学</a:t>
                      </a:r>
                      <a:r>
                        <a:rPr kumimoji="0" lang="en-US" altLang="zh-CN" sz="1400" b="0" i="0" u="none" strike="noStrike" cap="none" normalizeH="0" baseline="0" smtClean="0">
                          <a:ln>
                            <a:noFill/>
                          </a:ln>
                          <a:solidFill>
                            <a:srgbClr val="000000"/>
                          </a:solidFill>
                          <a:effectLst/>
                          <a:latin typeface="+mn-ea"/>
                          <a:ea typeface="+mn-ea"/>
                        </a:rPr>
                        <a:t>-</a:t>
                      </a:r>
                      <a:r>
                        <a:rPr kumimoji="0" lang="zh-CN" sz="1400" b="0" i="0" u="none" strike="noStrike" cap="none" normalizeH="0" baseline="0" smtClean="0">
                          <a:ln>
                            <a:noFill/>
                          </a:ln>
                          <a:solidFill>
                            <a:srgbClr val="000000"/>
                          </a:solidFill>
                          <a:effectLst/>
                          <a:latin typeface="+mn-ea"/>
                          <a:ea typeface="+mn-ea"/>
                        </a:rPr>
                        <a:t>牛津</a:t>
                      </a:r>
                      <a:r>
                        <a:rPr kumimoji="0" lang="en-US" altLang="zh-CN" sz="1400" b="0" i="0" u="none" strike="noStrike" cap="none" normalizeH="0" baseline="0" smtClean="0">
                          <a:ln>
                            <a:noFill/>
                          </a:ln>
                          <a:solidFill>
                            <a:srgbClr val="000000"/>
                          </a:solidFill>
                          <a:effectLst/>
                          <a:latin typeface="+mn-ea"/>
                          <a:ea typeface="+mn-ea"/>
                        </a:rPr>
                        <a:t>FDT</a:t>
                      </a:r>
                      <a:r>
                        <a:rPr kumimoji="0" lang="zh-CN" sz="1400" b="0" i="0" u="none" strike="noStrike" cap="none" normalizeH="0" baseline="0" smtClean="0">
                          <a:ln>
                            <a:noFill/>
                          </a:ln>
                          <a:solidFill>
                            <a:srgbClr val="000000"/>
                          </a:solidFill>
                          <a:effectLst/>
                          <a:latin typeface="+mn-ea"/>
                          <a:ea typeface="+mn-ea"/>
                        </a:rPr>
                        <a:t>金融创新研究院</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香港金融数据技术有限公司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2016</a:t>
                      </a:r>
                      <a:r>
                        <a:rPr kumimoji="0" lang="zh-CN" altLang="en-US" sz="1400" b="0" i="0" u="none" strike="noStrike" cap="none" normalizeH="0" baseline="0" smtClean="0">
                          <a:ln>
                            <a:noFill/>
                          </a:ln>
                          <a:solidFill>
                            <a:srgbClr val="000000"/>
                          </a:solidFill>
                          <a:effectLst/>
                          <a:latin typeface="+mn-ea"/>
                          <a:ea typeface="+mn-ea"/>
                        </a:rPr>
                        <a:t>年</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工程管理学院</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2</a:t>
                      </a:r>
                      <a:endParaRPr kumimoji="0" lang="zh-CN" alt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mn-ea"/>
                          <a:ea typeface="+mn-ea"/>
                        </a:rPr>
                        <a:t>南京大学国际环境研究中心</a:t>
                      </a:r>
                      <a:endParaRPr kumimoji="0" lang="zh-CN" sz="1000" b="0" i="0" u="none" strike="noStrike" cap="none" normalizeH="0" baseline="0" dirty="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美国霍普金斯大学、加拿大</a:t>
                      </a:r>
                      <a:r>
                        <a:rPr kumimoji="0" lang="en-US" altLang="zh-CN" sz="1400" b="0" i="0" u="none" strike="noStrike" cap="none" normalizeH="0" baseline="0" smtClean="0">
                          <a:ln>
                            <a:noFill/>
                          </a:ln>
                          <a:solidFill>
                            <a:srgbClr val="000000"/>
                          </a:solidFill>
                          <a:effectLst/>
                          <a:latin typeface="+mn-ea"/>
                          <a:ea typeface="+mn-ea"/>
                        </a:rPr>
                        <a:t>Trent</a:t>
                      </a:r>
                      <a:r>
                        <a:rPr kumimoji="0" lang="zh-CN" sz="1400" b="0" i="0" u="none" strike="noStrike" cap="none" normalizeH="0" baseline="0" smtClean="0">
                          <a:ln>
                            <a:noFill/>
                          </a:ln>
                          <a:solidFill>
                            <a:srgbClr val="000000"/>
                          </a:solidFill>
                          <a:effectLst/>
                          <a:latin typeface="+mn-ea"/>
                          <a:ea typeface="+mn-ea"/>
                        </a:rPr>
                        <a:t>大学、芬兰东芬兰大学等</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2015</a:t>
                      </a:r>
                      <a:r>
                        <a:rPr kumimoji="0" lang="zh-CN" sz="1400" b="0" i="0" u="none" strike="noStrike" cap="none" normalizeH="0" baseline="0" smtClean="0">
                          <a:ln>
                            <a:noFill/>
                          </a:ln>
                          <a:solidFill>
                            <a:srgbClr val="000000"/>
                          </a:solidFill>
                          <a:effectLst/>
                          <a:latin typeface="+mn-ea"/>
                          <a:ea typeface="+mn-ea"/>
                        </a:rPr>
                        <a:t>年</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环境科学与工程学院</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3</a:t>
                      </a:r>
                      <a:endParaRPr kumimoji="0" lang="zh-CN" alt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中国犹太文化研究联盟</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以色列主要大学、美国</a:t>
                      </a:r>
                      <a:r>
                        <a:rPr kumimoji="0" lang="en-US" altLang="zh-CN" sz="1400" b="0" i="0" u="none" strike="noStrike" cap="none" normalizeH="0" baseline="0" smtClean="0">
                          <a:ln>
                            <a:noFill/>
                          </a:ln>
                          <a:solidFill>
                            <a:srgbClr val="000000"/>
                          </a:solidFill>
                          <a:effectLst/>
                          <a:latin typeface="+mn-ea"/>
                          <a:ea typeface="+mn-ea"/>
                        </a:rPr>
                        <a:t>UCLA</a:t>
                      </a:r>
                      <a:r>
                        <a:rPr kumimoji="0" lang="zh-CN" sz="1400" b="0" i="0" u="none" strike="noStrike" cap="none" normalizeH="0" baseline="0" smtClean="0">
                          <a:ln>
                            <a:noFill/>
                          </a:ln>
                          <a:solidFill>
                            <a:srgbClr val="000000"/>
                          </a:solidFill>
                          <a:effectLst/>
                          <a:latin typeface="+mn-ea"/>
                          <a:ea typeface="+mn-ea"/>
                        </a:rPr>
                        <a:t>等</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2015</a:t>
                      </a:r>
                      <a:r>
                        <a:rPr kumimoji="0" lang="zh-CN" sz="1400" b="0" i="0" u="none" strike="noStrike" cap="none" normalizeH="0" baseline="0" smtClean="0">
                          <a:ln>
                            <a:noFill/>
                          </a:ln>
                          <a:solidFill>
                            <a:srgbClr val="000000"/>
                          </a:solidFill>
                          <a:effectLst/>
                          <a:latin typeface="+mn-ea"/>
                          <a:ea typeface="+mn-ea"/>
                        </a:rPr>
                        <a:t>年</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南京大学牵头成立，设立秘书处</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4</a:t>
                      </a:r>
                      <a:endParaRPr kumimoji="0" lang="zh-CN" altLang="zh-CN" sz="1400" b="0" i="0" u="none" strike="noStrike" cap="none" normalizeH="0" baseline="0" smtClean="0">
                        <a:ln>
                          <a:noFill/>
                        </a:ln>
                        <a:solidFill>
                          <a:srgbClr val="000000"/>
                        </a:solidFill>
                        <a:effectLst/>
                        <a:latin typeface="+mn-ea"/>
                        <a:ea typeface="+mn-ea"/>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南京大学中法文化研究中心</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诺贝尔文学奖得主勒克莱齐奥出任主任</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2013</a:t>
                      </a:r>
                      <a:r>
                        <a:rPr kumimoji="0" lang="zh-CN" sz="1400" b="0" i="0" u="none" strike="noStrike" cap="none" normalizeH="0" baseline="0" smtClean="0">
                          <a:ln>
                            <a:noFill/>
                          </a:ln>
                          <a:solidFill>
                            <a:srgbClr val="000000"/>
                          </a:solidFill>
                          <a:effectLst/>
                          <a:latin typeface="+mn-ea"/>
                          <a:ea typeface="+mn-ea"/>
                        </a:rPr>
                        <a:t>年</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外国语学院</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5</a:t>
                      </a:r>
                      <a:endParaRPr kumimoji="0" lang="zh-CN" altLang="en-US" sz="1400" b="0" i="0" u="none" strike="noStrike" cap="none" normalizeH="0" baseline="0" smtClean="0">
                        <a:ln>
                          <a:noFill/>
                        </a:ln>
                        <a:solidFill>
                          <a:srgbClr val="000000"/>
                        </a:solidFill>
                        <a:effectLst/>
                        <a:latin typeface="+mn-ea"/>
                        <a:ea typeface="+mn-ea"/>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altLang="zh-CN" sz="1400" b="0" i="0" u="none" strike="noStrike" cap="none" normalizeH="0" baseline="0" smtClean="0">
                          <a:ln>
                            <a:noFill/>
                          </a:ln>
                          <a:solidFill>
                            <a:srgbClr val="000000"/>
                          </a:solidFill>
                          <a:effectLst/>
                          <a:latin typeface="+mn-ea"/>
                          <a:ea typeface="+mn-ea"/>
                        </a:rPr>
                        <a:t>“</a:t>
                      </a:r>
                      <a:r>
                        <a:rPr kumimoji="0" lang="zh-CN" sz="1400" b="0" i="0" u="none" strike="noStrike" cap="none" normalizeH="0" baseline="0" smtClean="0">
                          <a:ln>
                            <a:noFill/>
                          </a:ln>
                          <a:solidFill>
                            <a:srgbClr val="000000"/>
                          </a:solidFill>
                          <a:effectLst/>
                          <a:latin typeface="+mn-ea"/>
                          <a:ea typeface="+mn-ea"/>
                        </a:rPr>
                        <a:t>南大</a:t>
                      </a:r>
                      <a:r>
                        <a:rPr kumimoji="0" lang="en-US" altLang="zh-CN" sz="1400" b="0" i="0" u="none" strike="noStrike" cap="none" normalizeH="0" baseline="0" smtClean="0">
                          <a:ln>
                            <a:noFill/>
                          </a:ln>
                          <a:solidFill>
                            <a:srgbClr val="000000"/>
                          </a:solidFill>
                          <a:effectLst/>
                          <a:latin typeface="+mn-ea"/>
                          <a:ea typeface="+mn-ea"/>
                        </a:rPr>
                        <a:t>-</a:t>
                      </a:r>
                      <a:r>
                        <a:rPr kumimoji="0" lang="zh-CN" sz="1400" b="0" i="0" u="none" strike="noStrike" cap="none" normalizeH="0" baseline="0" smtClean="0">
                          <a:ln>
                            <a:noFill/>
                          </a:ln>
                          <a:solidFill>
                            <a:srgbClr val="000000"/>
                          </a:solidFill>
                          <a:effectLst/>
                          <a:latin typeface="+mn-ea"/>
                          <a:ea typeface="+mn-ea"/>
                        </a:rPr>
                        <a:t>布朗论坛”、“南大</a:t>
                      </a:r>
                      <a:r>
                        <a:rPr kumimoji="0" lang="en-US" altLang="zh-CN" sz="1400" b="0" i="0" u="none" strike="noStrike" cap="none" normalizeH="0" baseline="0" smtClean="0">
                          <a:ln>
                            <a:noFill/>
                          </a:ln>
                          <a:solidFill>
                            <a:srgbClr val="000000"/>
                          </a:solidFill>
                          <a:effectLst/>
                          <a:latin typeface="+mn-ea"/>
                          <a:ea typeface="+mn-ea"/>
                        </a:rPr>
                        <a:t>-</a:t>
                      </a:r>
                      <a:r>
                        <a:rPr kumimoji="0" lang="zh-CN" sz="1400" b="0" i="0" u="none" strike="noStrike" cap="none" normalizeH="0" baseline="0" smtClean="0">
                          <a:ln>
                            <a:noFill/>
                          </a:ln>
                          <a:solidFill>
                            <a:srgbClr val="000000"/>
                          </a:solidFill>
                          <a:effectLst/>
                          <a:latin typeface="+mn-ea"/>
                          <a:ea typeface="+mn-ea"/>
                        </a:rPr>
                        <a:t>布朗性别与人文研究中心”</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美国布朗大学</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2012</a:t>
                      </a:r>
                      <a:r>
                        <a:rPr kumimoji="0" lang="zh-CN" sz="1400" b="0" i="0" u="none" strike="noStrike" cap="none" normalizeH="0" baseline="0" smtClean="0">
                          <a:ln>
                            <a:noFill/>
                          </a:ln>
                          <a:solidFill>
                            <a:srgbClr val="000000"/>
                          </a:solidFill>
                          <a:effectLst/>
                          <a:latin typeface="+mn-ea"/>
                          <a:ea typeface="+mn-ea"/>
                        </a:rPr>
                        <a:t>年</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人文与社会科学高级研究院</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6</a:t>
                      </a:r>
                      <a:endParaRPr kumimoji="0" lang="zh-CN" altLang="en-US" sz="1400" b="0" i="0" u="none" strike="noStrike" cap="none" normalizeH="0" baseline="0" smtClean="0">
                        <a:ln>
                          <a:noFill/>
                        </a:ln>
                        <a:solidFill>
                          <a:srgbClr val="000000"/>
                        </a:solidFill>
                        <a:effectLst/>
                        <a:latin typeface="+mn-ea"/>
                        <a:ea typeface="+mn-ea"/>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南京大学</a:t>
                      </a:r>
                      <a:r>
                        <a:rPr kumimoji="0" lang="en-US" altLang="zh-CN" sz="1400" b="0" i="0" u="none" strike="noStrike" cap="none" normalizeH="0" baseline="0" smtClean="0">
                          <a:ln>
                            <a:noFill/>
                          </a:ln>
                          <a:solidFill>
                            <a:srgbClr val="000000"/>
                          </a:solidFill>
                          <a:effectLst/>
                          <a:latin typeface="+mn-ea"/>
                          <a:ea typeface="+mn-ea"/>
                        </a:rPr>
                        <a:t>-</a:t>
                      </a:r>
                      <a:r>
                        <a:rPr kumimoji="0" lang="zh-CN" sz="1400" b="0" i="0" u="none" strike="noStrike" cap="none" normalizeH="0" baseline="0" smtClean="0">
                          <a:ln>
                            <a:noFill/>
                          </a:ln>
                          <a:solidFill>
                            <a:srgbClr val="000000"/>
                          </a:solidFill>
                          <a:effectLst/>
                          <a:latin typeface="+mn-ea"/>
                          <a:ea typeface="+mn-ea"/>
                        </a:rPr>
                        <a:t>剑桥大学城市建筑研究中心</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smtClean="0">
                          <a:ln>
                            <a:noFill/>
                          </a:ln>
                          <a:solidFill>
                            <a:srgbClr val="000000"/>
                          </a:solidFill>
                          <a:effectLst/>
                          <a:latin typeface="+mn-ea"/>
                          <a:ea typeface="+mn-ea"/>
                        </a:rPr>
                        <a:t>英国剑桥大学</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n-ea"/>
                          <a:ea typeface="+mn-ea"/>
                        </a:rPr>
                        <a:t>2012</a:t>
                      </a:r>
                      <a:r>
                        <a:rPr kumimoji="0" lang="zh-CN" sz="1400" b="0" i="0" u="none" strike="noStrike" cap="none" normalizeH="0" baseline="0" smtClean="0">
                          <a:ln>
                            <a:noFill/>
                          </a:ln>
                          <a:solidFill>
                            <a:srgbClr val="000000"/>
                          </a:solidFill>
                          <a:effectLst/>
                          <a:latin typeface="+mn-ea"/>
                          <a:ea typeface="+mn-ea"/>
                        </a:rPr>
                        <a:t>年</a:t>
                      </a:r>
                      <a:endParaRPr kumimoji="0" lang="zh-CN" sz="1000" b="0" i="0" u="none" strike="noStrike" cap="none" normalizeH="0" baseline="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mn-ea"/>
                          <a:ea typeface="+mn-ea"/>
                        </a:rPr>
                        <a:t>建筑与城市规划学院</a:t>
                      </a:r>
                      <a:endParaRPr kumimoji="0" lang="zh-CN" sz="1000" b="0" i="0" u="none" strike="noStrike" cap="none" normalizeH="0" baseline="0" dirty="0" smtClean="0">
                        <a:ln>
                          <a:noFill/>
                        </a:ln>
                        <a:solidFill>
                          <a:srgbClr val="000000"/>
                        </a:solidFill>
                        <a:effectLst/>
                        <a:latin typeface="+mn-ea"/>
                        <a:ea typeface="+mn-ea"/>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912813" rtl="0" eaLnBrk="1" fontAlgn="base" latinLnBrk="0" hangingPunct="1">
                        <a:lnSpc>
                          <a:spcPts val="2200"/>
                        </a:lnSpc>
                        <a:spcBef>
                          <a:spcPct val="0"/>
                        </a:spcBef>
                        <a:spcAft>
                          <a:spcPct val="0"/>
                        </a:spcAft>
                        <a:buClrTx/>
                        <a:buSzTx/>
                        <a:buFontTx/>
                        <a:buNone/>
                        <a:tabLst/>
                      </a:pPr>
                      <a:endParaRPr kumimoji="0" lang="zh-CN" altLang="en-US" sz="1400" b="0" i="0" u="none" strike="noStrike" cap="none" normalizeH="0" baseline="0" smtClean="0">
                        <a:ln>
                          <a:noFill/>
                        </a:ln>
                        <a:solidFill>
                          <a:srgbClr val="000000"/>
                        </a:solidFill>
                        <a:effectLst/>
                        <a:latin typeface="微软雅黑" pitchFamily="34" charset="-122"/>
                        <a:ea typeface="宋体"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r>
                        <a:rPr kumimoji="0" lang="zh-CN" altLang="en-US" sz="1000" b="0" i="0" u="none" strike="noStrike" cap="none" normalizeH="0" baseline="0" smtClean="0">
                          <a:ln>
                            <a:noFill/>
                          </a:ln>
                          <a:solidFill>
                            <a:srgbClr val="000000"/>
                          </a:solidFill>
                          <a:effectLst/>
                          <a:latin typeface="微软雅黑" pitchFamily="34" charset="-122"/>
                          <a:ea typeface="微软雅黑" pitchFamily="34" charset="-122"/>
                          <a:cs typeface="Times New Roman" pitchFamily="18" charset="0"/>
                        </a:rPr>
                        <a:t>。。。。。</a:t>
                      </a:r>
                      <a:endParaRPr kumimoji="0" lang="zh-CN" sz="1000" b="0" i="0" u="none" strike="noStrike" cap="none" normalizeH="0" baseline="0" smtClean="0">
                        <a:ln>
                          <a:noFill/>
                        </a:ln>
                        <a:solidFill>
                          <a:srgbClr val="000000"/>
                        </a:solidFill>
                        <a:effectLst/>
                        <a:latin typeface="微软雅黑" pitchFamily="34" charset="-122"/>
                        <a:ea typeface="微软雅黑" pitchFamily="34"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endParaRPr kumimoji="0" lang="zh-CN" altLang="zh-CN" sz="1000" b="0" i="0" u="none" strike="noStrike" cap="none" normalizeH="0" baseline="0" smtClean="0">
                        <a:ln>
                          <a:noFill/>
                        </a:ln>
                        <a:solidFill>
                          <a:srgbClr val="000000"/>
                        </a:solidFill>
                        <a:effectLst/>
                        <a:latin typeface="微软雅黑" pitchFamily="34" charset="-122"/>
                        <a:ea typeface="微软雅黑" pitchFamily="34"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endParaRPr kumimoji="0" lang="zh-CN" altLang="zh-CN" sz="1000" b="0" i="0" u="none" strike="noStrike" cap="none" normalizeH="0" baseline="0" smtClean="0">
                        <a:ln>
                          <a:noFill/>
                        </a:ln>
                        <a:solidFill>
                          <a:srgbClr val="000000"/>
                        </a:solidFill>
                        <a:effectLst/>
                        <a:latin typeface="微软雅黑" pitchFamily="34" charset="-122"/>
                        <a:ea typeface="微软雅黑" pitchFamily="34"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2813" rtl="0" eaLnBrk="1" fontAlgn="base" latinLnBrk="0" hangingPunct="1">
                        <a:lnSpc>
                          <a:spcPts val="2200"/>
                        </a:lnSpc>
                        <a:spcBef>
                          <a:spcPct val="0"/>
                        </a:spcBef>
                        <a:spcAft>
                          <a:spcPct val="0"/>
                        </a:spcAft>
                        <a:buClrTx/>
                        <a:buSzTx/>
                        <a:buFontTx/>
                        <a:buNone/>
                        <a:tabLst/>
                      </a:pPr>
                      <a:endParaRPr kumimoji="0" lang="zh-CN" altLang="zh-CN" sz="1000" b="0" i="0" u="none" strike="noStrike" cap="none" normalizeH="0" baseline="0" smtClean="0">
                        <a:ln>
                          <a:noFill/>
                        </a:ln>
                        <a:solidFill>
                          <a:srgbClr val="000000"/>
                        </a:solidFill>
                        <a:effectLst/>
                        <a:latin typeface="微软雅黑" pitchFamily="34" charset="-122"/>
                        <a:ea typeface="微软雅黑" pitchFamily="34"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4"/>
          <p:cNvSpPr>
            <a:spLocks noGrp="1"/>
          </p:cNvSpPr>
          <p:nvPr>
            <p:ph type="title" idx="4294967295"/>
          </p:nvPr>
        </p:nvSpPr>
        <p:spPr bwMode="auto">
          <a:xfrm>
            <a:off x="0" y="692150"/>
            <a:ext cx="7200900" cy="490538"/>
          </a:xfrm>
          <a:prstGeom prst="rect">
            <a:avLst/>
          </a:prstGeom>
          <a:noFill/>
          <a:ln>
            <a:miter lim="800000"/>
            <a:headEnd/>
            <a:tailEnd/>
          </a:ln>
        </p:spPr>
        <p:txBody>
          <a:bodyPr/>
          <a:lstStyle/>
          <a:p>
            <a:r>
              <a:rPr lang="zh-CN" altLang="en-US" sz="2400" b="0" smtClean="0"/>
              <a:t>部分国外著名大学与南大院系合作关系图</a:t>
            </a:r>
            <a:r>
              <a:rPr lang="zh-CN" altLang="en-US" smtClean="0"/>
              <a:t/>
            </a:r>
            <a:br>
              <a:rPr lang="zh-CN" altLang="en-US" smtClean="0"/>
            </a:br>
            <a:endParaRPr lang="zh-CN" altLang="en-US" smtClean="0"/>
          </a:p>
        </p:txBody>
      </p:sp>
      <p:pic>
        <p:nvPicPr>
          <p:cNvPr id="19460" name="内容占位符 3"/>
          <p:cNvPicPr>
            <a:picLocks noGrp="1" noChangeArrowheads="1"/>
          </p:cNvPicPr>
          <p:nvPr>
            <p:ph sz="half" idx="4294967295"/>
          </p:nvPr>
        </p:nvPicPr>
        <p:blipFill>
          <a:blip r:embed="rId2" cstate="print"/>
          <a:srcRect/>
          <a:stretch>
            <a:fillRect/>
          </a:stretch>
        </p:blipFill>
        <p:spPr bwMode="auto">
          <a:xfrm>
            <a:off x="1835696" y="3356992"/>
            <a:ext cx="3024336" cy="2304256"/>
          </a:xfrm>
          <a:prstGeom prst="rect">
            <a:avLst/>
          </a:prstGeom>
          <a:noFill/>
          <a:ln>
            <a:miter lim="800000"/>
            <a:headEnd/>
            <a:tailEnd/>
          </a:ln>
        </p:spPr>
      </p:pic>
      <p:pic>
        <p:nvPicPr>
          <p:cNvPr id="19461" name="内容占位符 3"/>
          <p:cNvPicPr>
            <a:picLocks noGrp="1" noChangeArrowheads="1"/>
          </p:cNvPicPr>
          <p:nvPr>
            <p:ph sz="half" idx="4294967295"/>
          </p:nvPr>
        </p:nvPicPr>
        <p:blipFill>
          <a:blip r:embed="rId3" cstate="print"/>
          <a:srcRect/>
          <a:stretch>
            <a:fillRect/>
          </a:stretch>
        </p:blipFill>
        <p:spPr bwMode="auto">
          <a:xfrm>
            <a:off x="3491880" y="1052736"/>
            <a:ext cx="3456384" cy="2592288"/>
          </a:xfrm>
          <a:prstGeom prst="rect">
            <a:avLst/>
          </a:prstGeom>
          <a:noFill/>
          <a:ln>
            <a:miter lim="800000"/>
            <a:headEnd/>
            <a:tailEnd/>
          </a:ln>
        </p:spPr>
      </p:pic>
      <p:sp>
        <p:nvSpPr>
          <p:cNvPr id="19459" name="灯片编号占位符 3"/>
          <p:cNvSpPr txBox="1">
            <a:spLocks noGrp="1" noChangeArrowheads="1"/>
          </p:cNvSpPr>
          <p:nvPr/>
        </p:nvSpPr>
        <p:spPr bwMode="auto">
          <a:xfrm>
            <a:off x="7999413" y="6289675"/>
            <a:ext cx="688975" cy="222250"/>
          </a:xfrm>
          <a:prstGeom prst="rect">
            <a:avLst/>
          </a:prstGeom>
          <a:noFill/>
          <a:ln w="9525">
            <a:noFill/>
            <a:miter lim="800000"/>
            <a:headEnd/>
            <a:tailEnd/>
          </a:ln>
        </p:spPr>
        <p:txBody>
          <a:bodyPr anchor="ctr"/>
          <a:lstStyle/>
          <a:p>
            <a:pPr algn="r"/>
            <a:fld id="{6CCB4B1E-9BCC-4257-B622-BA0DCB22CFBE}" type="slidenum">
              <a:rPr lang="en-US" altLang="zh-CN" sz="800">
                <a:solidFill>
                  <a:srgbClr val="959795"/>
                </a:solidFill>
                <a:latin typeface="Verdana" pitchFamily="34" charset="0"/>
                <a:ea typeface="Microsoft YaHei UI"/>
                <a:cs typeface="Microsoft YaHei UI"/>
              </a:rPr>
              <a:pPr algn="r"/>
              <a:t>16</a:t>
            </a:fld>
            <a:endParaRPr lang="en-US" altLang="zh-CN" sz="800">
              <a:solidFill>
                <a:srgbClr val="959795"/>
              </a:solidFill>
              <a:latin typeface="Verdana" pitchFamily="34" charset="0"/>
              <a:ea typeface="Microsoft YaHei UI"/>
              <a:cs typeface="Microsoft YaHei UI"/>
            </a:endParaRPr>
          </a:p>
        </p:txBody>
      </p:sp>
      <p:pic>
        <p:nvPicPr>
          <p:cNvPr id="19462" name="内容占位符 3"/>
          <p:cNvPicPr>
            <a:picLocks noChangeArrowheads="1"/>
          </p:cNvPicPr>
          <p:nvPr/>
        </p:nvPicPr>
        <p:blipFill>
          <a:blip r:embed="rId4" cstate="print"/>
          <a:srcRect/>
          <a:stretch>
            <a:fillRect/>
          </a:stretch>
        </p:blipFill>
        <p:spPr bwMode="auto">
          <a:xfrm>
            <a:off x="755576" y="1268760"/>
            <a:ext cx="3096344" cy="2448272"/>
          </a:xfrm>
          <a:prstGeom prst="rect">
            <a:avLst/>
          </a:prstGeom>
          <a:noFill/>
          <a:ln w="9525">
            <a:noFill/>
            <a:miter lim="800000"/>
            <a:headEnd/>
            <a:tailEnd/>
          </a:ln>
        </p:spPr>
      </p:pic>
      <p:pic>
        <p:nvPicPr>
          <p:cNvPr id="19463" name="内容占位符 3"/>
          <p:cNvPicPr>
            <a:picLocks noChangeArrowheads="1"/>
          </p:cNvPicPr>
          <p:nvPr/>
        </p:nvPicPr>
        <p:blipFill>
          <a:blip r:embed="rId5" cstate="print"/>
          <a:srcRect/>
          <a:stretch>
            <a:fillRect/>
          </a:stretch>
        </p:blipFill>
        <p:spPr bwMode="auto">
          <a:xfrm>
            <a:off x="5220072" y="3284984"/>
            <a:ext cx="3095897" cy="2447825"/>
          </a:xfrm>
          <a:prstGeom prst="rect">
            <a:avLst/>
          </a:prstGeom>
          <a:noFill/>
          <a:ln w="9525">
            <a:noFill/>
            <a:miter lim="800000"/>
            <a:headEnd/>
            <a:tailEnd/>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1"/>
          <p:cNvSpPr txBox="1">
            <a:spLocks noChangeArrowheads="1"/>
          </p:cNvSpPr>
          <p:nvPr/>
        </p:nvSpPr>
        <p:spPr bwMode="auto">
          <a:xfrm>
            <a:off x="3419475" y="2398713"/>
            <a:ext cx="5475288" cy="585787"/>
          </a:xfrm>
          <a:prstGeom prst="rect">
            <a:avLst/>
          </a:prstGeom>
          <a:noFill/>
          <a:ln w="9525">
            <a:noFill/>
            <a:miter lim="800000"/>
            <a:headEnd/>
            <a:tailEnd/>
          </a:ln>
        </p:spPr>
        <p:txBody>
          <a:bodyPr>
            <a:spAutoFit/>
          </a:bodyPr>
          <a:lstStyle/>
          <a:p>
            <a:r>
              <a:rPr lang="zh-CN" altLang="zh-CN" sz="1600">
                <a:latin typeface="+mn-ea"/>
                <a:ea typeface="+mn-ea"/>
              </a:rPr>
              <a:t>积极申请国家外专局、教育部国际化示范学院项目，并成功获批</a:t>
            </a:r>
            <a:r>
              <a:rPr lang="zh-CN" altLang="en-US" sz="1600">
                <a:latin typeface="+mn-ea"/>
                <a:ea typeface="+mn-ea"/>
              </a:rPr>
              <a:t>，成为江苏唯一入选单位</a:t>
            </a:r>
            <a:endParaRPr lang="zh-CN" altLang="en-US">
              <a:latin typeface="+mn-ea"/>
              <a:ea typeface="+mn-ea"/>
            </a:endParaRPr>
          </a:p>
        </p:txBody>
      </p:sp>
      <p:cxnSp>
        <p:nvCxnSpPr>
          <p:cNvPr id="6" name="直接连接符 5"/>
          <p:cNvCxnSpPr/>
          <p:nvPr/>
        </p:nvCxnSpPr>
        <p:spPr>
          <a:xfrm>
            <a:off x="207214" y="1073150"/>
            <a:ext cx="8757274" cy="0"/>
          </a:xfrm>
          <a:prstGeom prst="line">
            <a:avLst/>
          </a:prstGeom>
          <a:ln>
            <a:gradFill flip="none" rotWithShape="1">
              <a:gsLst>
                <a:gs pos="0">
                  <a:schemeClr val="accent1">
                    <a:tint val="66000"/>
                    <a:satMod val="160000"/>
                    <a:alpha val="0"/>
                  </a:schemeClr>
                </a:gs>
                <a:gs pos="50000">
                  <a:schemeClr val="bg2">
                    <a:lumMod val="25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0484" name="Group 15"/>
          <p:cNvGrpSpPr>
            <a:grpSpLocks/>
          </p:cNvGrpSpPr>
          <p:nvPr/>
        </p:nvGrpSpPr>
        <p:grpSpPr bwMode="auto">
          <a:xfrm>
            <a:off x="2268538" y="3284538"/>
            <a:ext cx="935037" cy="920750"/>
            <a:chOff x="2924" y="2115"/>
            <a:chExt cx="614" cy="702"/>
          </a:xfrm>
        </p:grpSpPr>
        <p:sp>
          <p:nvSpPr>
            <p:cNvPr id="8" name="Oval 16"/>
            <p:cNvSpPr>
              <a:spLocks noChangeArrowheads="1"/>
            </p:cNvSpPr>
            <p:nvPr/>
          </p:nvSpPr>
          <p:spPr bwMode="auto">
            <a:xfrm>
              <a:off x="2924" y="2612"/>
              <a:ext cx="590" cy="205"/>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20528" name="Group 17"/>
            <p:cNvGrpSpPr>
              <a:grpSpLocks/>
            </p:cNvGrpSpPr>
            <p:nvPr/>
          </p:nvGrpSpPr>
          <p:grpSpPr bwMode="auto">
            <a:xfrm>
              <a:off x="2925" y="2115"/>
              <a:ext cx="613" cy="613"/>
              <a:chOff x="1157" y="1798"/>
              <a:chExt cx="613" cy="613"/>
            </a:xfrm>
          </p:grpSpPr>
          <p:grpSp>
            <p:nvGrpSpPr>
              <p:cNvPr id="20529" name="Group 18"/>
              <p:cNvGrpSpPr>
                <a:grpSpLocks/>
              </p:cNvGrpSpPr>
              <p:nvPr/>
            </p:nvGrpSpPr>
            <p:grpSpPr bwMode="auto">
              <a:xfrm>
                <a:off x="1157" y="1798"/>
                <a:ext cx="613" cy="613"/>
                <a:chOff x="2335" y="1140"/>
                <a:chExt cx="1089" cy="1089"/>
              </a:xfrm>
            </p:grpSpPr>
            <p:sp>
              <p:nvSpPr>
                <p:cNvPr id="20531" name="Oval 19"/>
                <p:cNvSpPr>
                  <a:spLocks noChangeArrowheads="1"/>
                </p:cNvSpPr>
                <p:nvPr/>
              </p:nvSpPr>
              <p:spPr bwMode="auto">
                <a:xfrm>
                  <a:off x="2335" y="1140"/>
                  <a:ext cx="1089" cy="1089"/>
                </a:xfrm>
                <a:prstGeom prst="ellipse">
                  <a:avLst/>
                </a:prstGeom>
                <a:gradFill rotWithShape="1">
                  <a:gsLst>
                    <a:gs pos="0">
                      <a:srgbClr val="D60000"/>
                    </a:gs>
                    <a:gs pos="100000">
                      <a:srgbClr val="A20000"/>
                    </a:gs>
                  </a:gsLst>
                  <a:lin ang="5400000" scaled="1"/>
                </a:gradFill>
                <a:ln w="9525">
                  <a:noFill/>
                  <a:round/>
                  <a:headEnd/>
                  <a:tailEnd/>
                </a:ln>
              </p:spPr>
              <p:txBody>
                <a:bodyPr wrap="none" anchor="ctr"/>
                <a:lstStyle/>
                <a:p>
                  <a:endParaRPr lang="zh-CN" altLang="en-US">
                    <a:latin typeface="+mn-ea"/>
                    <a:ea typeface="+mn-ea"/>
                  </a:endParaRPr>
                </a:p>
              </p:txBody>
            </p:sp>
            <p:grpSp>
              <p:nvGrpSpPr>
                <p:cNvPr id="20532" name="Group 20"/>
                <p:cNvGrpSpPr>
                  <a:grpSpLocks/>
                </p:cNvGrpSpPr>
                <p:nvPr/>
              </p:nvGrpSpPr>
              <p:grpSpPr bwMode="auto">
                <a:xfrm>
                  <a:off x="2426" y="1169"/>
                  <a:ext cx="908" cy="296"/>
                  <a:chOff x="1431" y="1843"/>
                  <a:chExt cx="907" cy="295"/>
                </a:xfrm>
              </p:grpSpPr>
              <p:sp>
                <p:nvSpPr>
                  <p:cNvPr id="14" name="Freeform 21"/>
                  <p:cNvSpPr>
                    <a:spLocks/>
                  </p:cNvSpPr>
                  <p:nvPr/>
                </p:nvSpPr>
                <p:spPr bwMode="auto">
                  <a:xfrm>
                    <a:off x="1431" y="1842"/>
                    <a:ext cx="906"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sp>
                <p:nvSpPr>
                  <p:cNvPr id="20534" name="Oval 2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n-ea"/>
                      <a:ea typeface="+mn-ea"/>
                    </a:endParaRPr>
                  </a:p>
                </p:txBody>
              </p:sp>
            </p:grpSp>
          </p:grpSp>
          <p:sp>
            <p:nvSpPr>
              <p:cNvPr id="20530" name="Text Box 23"/>
              <p:cNvSpPr txBox="1">
                <a:spLocks noChangeArrowheads="1"/>
              </p:cNvSpPr>
              <p:nvPr/>
            </p:nvSpPr>
            <p:spPr bwMode="auto">
              <a:xfrm>
                <a:off x="1348" y="1970"/>
                <a:ext cx="225" cy="305"/>
              </a:xfrm>
              <a:prstGeom prst="rect">
                <a:avLst/>
              </a:prstGeom>
              <a:noFill/>
              <a:ln w="9525">
                <a:noFill/>
                <a:miter lim="800000"/>
                <a:headEnd/>
                <a:tailEnd/>
              </a:ln>
            </p:spPr>
            <p:txBody>
              <a:bodyPr wrap="none">
                <a:spAutoFit/>
              </a:bodyPr>
              <a:lstStyle/>
              <a:p>
                <a:pPr algn="ctr"/>
                <a:r>
                  <a:rPr lang="en-US" altLang="zh-CN" sz="2000" b="1">
                    <a:solidFill>
                      <a:schemeClr val="bg1"/>
                    </a:solidFill>
                    <a:latin typeface="+mn-ea"/>
                    <a:ea typeface="+mn-ea"/>
                  </a:rPr>
                  <a:t>3</a:t>
                </a:r>
                <a:endParaRPr lang="en-US" altLang="ko-KR" sz="2000" b="1">
                  <a:solidFill>
                    <a:schemeClr val="bg1"/>
                  </a:solidFill>
                  <a:latin typeface="+mn-ea"/>
                  <a:ea typeface="+mn-ea"/>
                </a:endParaRPr>
              </a:p>
            </p:txBody>
          </p:sp>
        </p:grpSp>
      </p:grpSp>
      <p:sp>
        <p:nvSpPr>
          <p:cNvPr id="16" name="Oval 34"/>
          <p:cNvSpPr>
            <a:spLocks noChangeArrowheads="1"/>
          </p:cNvSpPr>
          <p:nvPr/>
        </p:nvSpPr>
        <p:spPr bwMode="auto">
          <a:xfrm>
            <a:off x="2112963" y="2020888"/>
            <a:ext cx="936625" cy="323850"/>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20486" name="Group 35"/>
          <p:cNvGrpSpPr>
            <a:grpSpLocks/>
          </p:cNvGrpSpPr>
          <p:nvPr/>
        </p:nvGrpSpPr>
        <p:grpSpPr bwMode="auto">
          <a:xfrm>
            <a:off x="2128838" y="1352550"/>
            <a:ext cx="858837" cy="876300"/>
            <a:chOff x="1157" y="1798"/>
            <a:chExt cx="613" cy="613"/>
          </a:xfrm>
        </p:grpSpPr>
        <p:grpSp>
          <p:nvGrpSpPr>
            <p:cNvPr id="20521" name="Group 36"/>
            <p:cNvGrpSpPr>
              <a:grpSpLocks/>
            </p:cNvGrpSpPr>
            <p:nvPr/>
          </p:nvGrpSpPr>
          <p:grpSpPr bwMode="auto">
            <a:xfrm>
              <a:off x="1157" y="1798"/>
              <a:ext cx="613" cy="613"/>
              <a:chOff x="2335" y="1139"/>
              <a:chExt cx="1089" cy="1089"/>
            </a:xfrm>
          </p:grpSpPr>
          <p:sp>
            <p:nvSpPr>
              <p:cNvPr id="20523" name="Oval 37"/>
              <p:cNvSpPr>
                <a:spLocks noChangeArrowheads="1"/>
              </p:cNvSpPr>
              <p:nvPr/>
            </p:nvSpPr>
            <p:spPr bwMode="auto">
              <a:xfrm>
                <a:off x="2335" y="1139"/>
                <a:ext cx="1089" cy="1089"/>
              </a:xfrm>
              <a:prstGeom prst="ellipse">
                <a:avLst/>
              </a:prstGeom>
              <a:gradFill rotWithShape="1">
                <a:gsLst>
                  <a:gs pos="0">
                    <a:srgbClr val="0070C0"/>
                  </a:gs>
                  <a:gs pos="100000">
                    <a:srgbClr val="002060"/>
                  </a:gs>
                </a:gsLst>
                <a:lin ang="5400000" scaled="1"/>
              </a:gradFill>
              <a:ln w="9525">
                <a:noFill/>
                <a:round/>
                <a:headEnd/>
                <a:tailEnd/>
              </a:ln>
            </p:spPr>
            <p:txBody>
              <a:bodyPr wrap="none" anchor="ctr"/>
              <a:lstStyle/>
              <a:p>
                <a:endParaRPr lang="zh-CN" altLang="en-US">
                  <a:latin typeface="+mn-ea"/>
                  <a:ea typeface="+mn-ea"/>
                </a:endParaRPr>
              </a:p>
            </p:txBody>
          </p:sp>
          <p:grpSp>
            <p:nvGrpSpPr>
              <p:cNvPr id="20524" name="Group 38"/>
              <p:cNvGrpSpPr>
                <a:grpSpLocks/>
              </p:cNvGrpSpPr>
              <p:nvPr/>
            </p:nvGrpSpPr>
            <p:grpSpPr bwMode="auto">
              <a:xfrm>
                <a:off x="2426" y="1169"/>
                <a:ext cx="908" cy="296"/>
                <a:chOff x="1431" y="1843"/>
                <a:chExt cx="907" cy="295"/>
              </a:xfrm>
            </p:grpSpPr>
            <p:sp>
              <p:nvSpPr>
                <p:cNvPr id="22" name="Freeform 39"/>
                <p:cNvSpPr>
                  <a:spLocks/>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sp>
              <p:nvSpPr>
                <p:cNvPr id="20526" name="Oval 40"/>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n-ea"/>
                    <a:ea typeface="+mn-ea"/>
                  </a:endParaRPr>
                </a:p>
              </p:txBody>
            </p:sp>
          </p:grpSp>
        </p:grpSp>
        <p:sp>
          <p:nvSpPr>
            <p:cNvPr id="19" name="Text Box 41"/>
            <p:cNvSpPr txBox="1">
              <a:spLocks noChangeArrowheads="1"/>
            </p:cNvSpPr>
            <p:nvPr/>
          </p:nvSpPr>
          <p:spPr bwMode="auto">
            <a:xfrm>
              <a:off x="1337" y="1970"/>
              <a:ext cx="245" cy="28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fontAlgn="auto">
                <a:spcBef>
                  <a:spcPts val="0"/>
                </a:spcBef>
                <a:spcAft>
                  <a:spcPts val="0"/>
                </a:spcAft>
                <a:defRPr/>
              </a:pPr>
              <a:r>
                <a:rPr lang="en-US" altLang="zh-CN" sz="2000" b="1" dirty="0">
                  <a:solidFill>
                    <a:schemeClr val="bg1"/>
                  </a:solidFill>
                  <a:latin typeface="+mn-ea"/>
                  <a:ea typeface="+mn-ea"/>
                </a:rPr>
                <a:t>1</a:t>
              </a:r>
              <a:endParaRPr lang="en-US" altLang="ko-KR" sz="2000" b="1" dirty="0">
                <a:solidFill>
                  <a:schemeClr val="bg1"/>
                </a:solidFill>
                <a:latin typeface="+mn-ea"/>
                <a:ea typeface="+mn-ea"/>
              </a:endParaRPr>
            </a:p>
          </p:txBody>
        </p:sp>
      </p:grpSp>
      <p:grpSp>
        <p:nvGrpSpPr>
          <p:cNvPr id="20487" name="Group 42"/>
          <p:cNvGrpSpPr>
            <a:grpSpLocks/>
          </p:cNvGrpSpPr>
          <p:nvPr/>
        </p:nvGrpSpPr>
        <p:grpSpPr bwMode="auto">
          <a:xfrm>
            <a:off x="2516188" y="2284413"/>
            <a:ext cx="831850" cy="928687"/>
            <a:chOff x="2924" y="2115"/>
            <a:chExt cx="614" cy="702"/>
          </a:xfrm>
        </p:grpSpPr>
        <p:sp>
          <p:nvSpPr>
            <p:cNvPr id="25" name="Oval 43"/>
            <p:cNvSpPr>
              <a:spLocks noChangeArrowheads="1"/>
            </p:cNvSpPr>
            <p:nvPr/>
          </p:nvSpPr>
          <p:spPr bwMode="auto">
            <a:xfrm>
              <a:off x="2924" y="2613"/>
              <a:ext cx="591" cy="204"/>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20514" name="Group 44"/>
            <p:cNvGrpSpPr>
              <a:grpSpLocks/>
            </p:cNvGrpSpPr>
            <p:nvPr/>
          </p:nvGrpSpPr>
          <p:grpSpPr bwMode="auto">
            <a:xfrm>
              <a:off x="2925" y="2115"/>
              <a:ext cx="613" cy="613"/>
              <a:chOff x="1157" y="1798"/>
              <a:chExt cx="613" cy="613"/>
            </a:xfrm>
          </p:grpSpPr>
          <p:grpSp>
            <p:nvGrpSpPr>
              <p:cNvPr id="20515" name="Group 45"/>
              <p:cNvGrpSpPr>
                <a:grpSpLocks/>
              </p:cNvGrpSpPr>
              <p:nvPr/>
            </p:nvGrpSpPr>
            <p:grpSpPr bwMode="auto">
              <a:xfrm>
                <a:off x="1157" y="1798"/>
                <a:ext cx="613" cy="613"/>
                <a:chOff x="2335" y="1139"/>
                <a:chExt cx="1089" cy="1089"/>
              </a:xfrm>
            </p:grpSpPr>
            <p:sp>
              <p:nvSpPr>
                <p:cNvPr id="20517" name="Oval 46"/>
                <p:cNvSpPr>
                  <a:spLocks noChangeArrowheads="1"/>
                </p:cNvSpPr>
                <p:nvPr/>
              </p:nvSpPr>
              <p:spPr bwMode="auto">
                <a:xfrm>
                  <a:off x="2335" y="1139"/>
                  <a:ext cx="1089" cy="1089"/>
                </a:xfrm>
                <a:prstGeom prst="ellipse">
                  <a:avLst/>
                </a:prstGeom>
                <a:solidFill>
                  <a:srgbClr val="9E9E9E"/>
                </a:solidFill>
                <a:ln w="9525">
                  <a:noFill/>
                  <a:round/>
                  <a:headEnd/>
                  <a:tailEnd/>
                </a:ln>
              </p:spPr>
              <p:txBody>
                <a:bodyPr wrap="none" anchor="ctr"/>
                <a:lstStyle/>
                <a:p>
                  <a:endParaRPr lang="zh-CN" altLang="en-US">
                    <a:latin typeface="+mn-ea"/>
                    <a:ea typeface="+mn-ea"/>
                  </a:endParaRPr>
                </a:p>
              </p:txBody>
            </p:sp>
            <p:grpSp>
              <p:nvGrpSpPr>
                <p:cNvPr id="20518" name="Group 47"/>
                <p:cNvGrpSpPr>
                  <a:grpSpLocks/>
                </p:cNvGrpSpPr>
                <p:nvPr/>
              </p:nvGrpSpPr>
              <p:grpSpPr bwMode="auto">
                <a:xfrm>
                  <a:off x="2426" y="1169"/>
                  <a:ext cx="908" cy="296"/>
                  <a:chOff x="1431" y="1843"/>
                  <a:chExt cx="907" cy="295"/>
                </a:xfrm>
              </p:grpSpPr>
              <p:sp>
                <p:nvSpPr>
                  <p:cNvPr id="31" name="Freeform 48"/>
                  <p:cNvSpPr>
                    <a:spLocks/>
                  </p:cNvSpPr>
                  <p:nvPr/>
                </p:nvSpPr>
                <p:spPr bwMode="auto">
                  <a:xfrm>
                    <a:off x="1432"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sp>
                <p:nvSpPr>
                  <p:cNvPr id="20520" name="Oval 49"/>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n-ea"/>
                      <a:ea typeface="+mn-ea"/>
                    </a:endParaRPr>
                  </a:p>
                </p:txBody>
              </p:sp>
            </p:grpSp>
          </p:grpSp>
          <p:sp>
            <p:nvSpPr>
              <p:cNvPr id="20516" name="Text Box 50"/>
              <p:cNvSpPr txBox="1">
                <a:spLocks noChangeArrowheads="1"/>
              </p:cNvSpPr>
              <p:nvPr/>
            </p:nvSpPr>
            <p:spPr bwMode="auto">
              <a:xfrm>
                <a:off x="1334" y="1970"/>
                <a:ext cx="253" cy="302"/>
              </a:xfrm>
              <a:prstGeom prst="rect">
                <a:avLst/>
              </a:prstGeom>
              <a:noFill/>
              <a:ln w="9525">
                <a:noFill/>
                <a:miter lim="800000"/>
                <a:headEnd/>
                <a:tailEnd/>
              </a:ln>
            </p:spPr>
            <p:txBody>
              <a:bodyPr wrap="none">
                <a:spAutoFit/>
              </a:bodyPr>
              <a:lstStyle/>
              <a:p>
                <a:pPr algn="ctr"/>
                <a:r>
                  <a:rPr lang="en-US" altLang="zh-CN" sz="2000" b="1">
                    <a:solidFill>
                      <a:schemeClr val="bg1"/>
                    </a:solidFill>
                    <a:latin typeface="+mn-ea"/>
                    <a:ea typeface="+mn-ea"/>
                  </a:rPr>
                  <a:t>2</a:t>
                </a:r>
                <a:endParaRPr lang="en-US" altLang="ko-KR" sz="2000" b="1">
                  <a:solidFill>
                    <a:schemeClr val="bg1"/>
                  </a:solidFill>
                  <a:latin typeface="+mn-ea"/>
                  <a:ea typeface="+mn-ea"/>
                </a:endParaRPr>
              </a:p>
            </p:txBody>
          </p:sp>
        </p:grpSp>
      </p:grpSp>
      <p:cxnSp>
        <p:nvCxnSpPr>
          <p:cNvPr id="33" name="直接箭头连接符 32"/>
          <p:cNvCxnSpPr/>
          <p:nvPr/>
        </p:nvCxnSpPr>
        <p:spPr>
          <a:xfrm flipH="1">
            <a:off x="1403648" y="1796076"/>
            <a:ext cx="787814" cy="384175"/>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flipV="1">
            <a:off x="1619672" y="2702574"/>
            <a:ext cx="963134" cy="1"/>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flipV="1">
            <a:off x="1503218" y="3166654"/>
            <a:ext cx="800470" cy="410142"/>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3528" y="2499742"/>
            <a:ext cx="1258003" cy="1200329"/>
          </a:xfrm>
          <a:prstGeom prst="rect">
            <a:avLst/>
          </a:prstGeom>
          <a:noFill/>
        </p:spPr>
        <p:txBody>
          <a:bodyPr>
            <a:spAutoFit/>
          </a:bodyPr>
          <a:lstStyle/>
          <a:p>
            <a:pPr fontAlgn="auto">
              <a:spcBef>
                <a:spcPts val="0"/>
              </a:spcBef>
              <a:spcAft>
                <a:spcPts val="0"/>
              </a:spcAft>
              <a:defRPr/>
            </a:pPr>
            <a:r>
              <a:rPr lang="zh-CN" altLang="en-US" sz="3600" b="1" spc="50" dirty="0">
                <a:ln w="11430">
                  <a:solidFill>
                    <a:schemeClr val="bg1"/>
                  </a:solidFill>
                </a:ln>
                <a:gradFill>
                  <a:gsLst>
                    <a:gs pos="50000">
                      <a:srgbClr val="007DDA"/>
                    </a:gs>
                    <a:gs pos="51000">
                      <a:srgbClr val="002060"/>
                    </a:gs>
                  </a:gsLst>
                  <a:lin ang="5400000"/>
                </a:gradFill>
                <a:effectLst>
                  <a:outerShdw blurRad="76200" dist="50800" dir="5400000" algn="tl" rotWithShape="0">
                    <a:srgbClr val="000000">
                      <a:alpha val="65000"/>
                    </a:srgbClr>
                  </a:outerShdw>
                </a:effectLst>
                <a:latin typeface="+mn-ea"/>
                <a:ea typeface="+mn-ea"/>
                <a:cs typeface="经典繁仿黑" pitchFamily="49" charset="-122"/>
              </a:rPr>
              <a:t>重点工作</a:t>
            </a:r>
          </a:p>
        </p:txBody>
      </p:sp>
      <p:cxnSp>
        <p:nvCxnSpPr>
          <p:cNvPr id="37" name="直接箭头连接符 36"/>
          <p:cNvCxnSpPr/>
          <p:nvPr/>
        </p:nvCxnSpPr>
        <p:spPr>
          <a:xfrm>
            <a:off x="3170238" y="2028825"/>
            <a:ext cx="43545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3490913" y="3035300"/>
            <a:ext cx="441166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3389313" y="3935413"/>
            <a:ext cx="4352925"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495" name="TextBox 39"/>
          <p:cNvSpPr txBox="1">
            <a:spLocks noChangeArrowheads="1"/>
          </p:cNvSpPr>
          <p:nvPr/>
        </p:nvSpPr>
        <p:spPr bwMode="auto">
          <a:xfrm>
            <a:off x="3287713" y="1447800"/>
            <a:ext cx="5387975" cy="584200"/>
          </a:xfrm>
          <a:prstGeom prst="rect">
            <a:avLst/>
          </a:prstGeom>
          <a:noFill/>
          <a:ln w="9525">
            <a:noFill/>
            <a:miter lim="800000"/>
            <a:headEnd/>
            <a:tailEnd/>
          </a:ln>
        </p:spPr>
        <p:txBody>
          <a:bodyPr>
            <a:spAutoFit/>
          </a:bodyPr>
          <a:lstStyle/>
          <a:p>
            <a:r>
              <a:rPr lang="zh-CN" altLang="zh-CN" sz="1600">
                <a:latin typeface="+mn-ea"/>
                <a:ea typeface="+mn-ea"/>
              </a:rPr>
              <a:t>进一步引进国外优秀智力，提升我校教学、科研国际化水平</a:t>
            </a:r>
            <a:endParaRPr lang="zh-CN" altLang="en-US">
              <a:latin typeface="+mn-ea"/>
              <a:ea typeface="+mn-ea"/>
            </a:endParaRPr>
          </a:p>
        </p:txBody>
      </p:sp>
      <p:sp>
        <p:nvSpPr>
          <p:cNvPr id="20496" name="TextBox 43"/>
          <p:cNvSpPr txBox="1">
            <a:spLocks noChangeArrowheads="1"/>
          </p:cNvSpPr>
          <p:nvPr/>
        </p:nvSpPr>
        <p:spPr bwMode="auto">
          <a:xfrm>
            <a:off x="3419475" y="3357563"/>
            <a:ext cx="4740275" cy="584200"/>
          </a:xfrm>
          <a:prstGeom prst="rect">
            <a:avLst/>
          </a:prstGeom>
          <a:noFill/>
          <a:ln w="9525">
            <a:noFill/>
            <a:miter lim="800000"/>
            <a:headEnd/>
            <a:tailEnd/>
          </a:ln>
        </p:spPr>
        <p:txBody>
          <a:bodyPr>
            <a:spAutoFit/>
          </a:bodyPr>
          <a:lstStyle/>
          <a:p>
            <a:r>
              <a:rPr lang="zh-CN" altLang="zh-CN" sz="1600">
                <a:latin typeface="+mn-ea"/>
                <a:ea typeface="+mn-ea"/>
              </a:rPr>
              <a:t>继续做好华英文教基金工作，恢复华英大师讲座项目申报</a:t>
            </a:r>
            <a:endParaRPr lang="zh-CN" altLang="en-US">
              <a:latin typeface="+mn-ea"/>
              <a:ea typeface="+mn-ea"/>
            </a:endParaRPr>
          </a:p>
        </p:txBody>
      </p:sp>
      <p:sp>
        <p:nvSpPr>
          <p:cNvPr id="46" name="空心弧 45"/>
          <p:cNvSpPr/>
          <p:nvPr/>
        </p:nvSpPr>
        <p:spPr>
          <a:xfrm rot="5400000">
            <a:off x="-2396331" y="699294"/>
            <a:ext cx="4430712" cy="4432300"/>
          </a:xfrm>
          <a:prstGeom prst="blockArc">
            <a:avLst>
              <a:gd name="adj1" fmla="val 10800000"/>
              <a:gd name="adj2" fmla="val 676337"/>
              <a:gd name="adj3" fmla="val 4038"/>
            </a:avLst>
          </a:prstGeom>
          <a:gradFill flip="none" rotWithShape="1">
            <a:gsLst>
              <a:gs pos="10000">
                <a:schemeClr val="accent1">
                  <a:tint val="66000"/>
                  <a:satMod val="160000"/>
                  <a:alpha val="0"/>
                </a:schemeClr>
              </a:gs>
              <a:gs pos="50000">
                <a:schemeClr val="bg2">
                  <a:lumMod val="25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7" name="空心弧 46"/>
          <p:cNvSpPr/>
          <p:nvPr/>
        </p:nvSpPr>
        <p:spPr>
          <a:xfrm rot="5400000">
            <a:off x="-2071687" y="881062"/>
            <a:ext cx="4432300" cy="4092575"/>
          </a:xfrm>
          <a:prstGeom prst="blockArc">
            <a:avLst>
              <a:gd name="adj1" fmla="val 11733845"/>
              <a:gd name="adj2" fmla="val 19970620"/>
              <a:gd name="adj3" fmla="val 2805"/>
            </a:avLst>
          </a:prstGeom>
          <a:gradFill flip="none" rotWithShape="1">
            <a:gsLst>
              <a:gs pos="10000">
                <a:schemeClr val="accent1">
                  <a:tint val="66000"/>
                  <a:satMod val="160000"/>
                  <a:alpha val="0"/>
                </a:schemeClr>
              </a:gs>
              <a:gs pos="50000">
                <a:schemeClr val="bg2">
                  <a:lumMod val="50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8" name="空心弧 47"/>
          <p:cNvSpPr/>
          <p:nvPr/>
        </p:nvSpPr>
        <p:spPr>
          <a:xfrm rot="5400000">
            <a:off x="-1831975" y="1006475"/>
            <a:ext cx="4432300" cy="3889376"/>
          </a:xfrm>
          <a:prstGeom prst="blockArc">
            <a:avLst>
              <a:gd name="adj1" fmla="val 11733845"/>
              <a:gd name="adj2" fmla="val 19830496"/>
              <a:gd name="adj3" fmla="val 2018"/>
            </a:avLst>
          </a:prstGeom>
          <a:gradFill flip="none" rotWithShape="1">
            <a:gsLst>
              <a:gs pos="10000">
                <a:schemeClr val="accent1">
                  <a:tint val="66000"/>
                  <a:satMod val="160000"/>
                  <a:alpha val="0"/>
                </a:schemeClr>
              </a:gs>
              <a:gs pos="50000">
                <a:schemeClr val="bg2">
                  <a:lumMod val="75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nvGrpSpPr>
          <p:cNvPr id="20500" name="Group 15"/>
          <p:cNvGrpSpPr>
            <a:grpSpLocks/>
          </p:cNvGrpSpPr>
          <p:nvPr/>
        </p:nvGrpSpPr>
        <p:grpSpPr bwMode="auto">
          <a:xfrm>
            <a:off x="1835150" y="4149725"/>
            <a:ext cx="936625" cy="919163"/>
            <a:chOff x="2924" y="2115"/>
            <a:chExt cx="614" cy="702"/>
          </a:xfrm>
        </p:grpSpPr>
        <p:sp>
          <p:nvSpPr>
            <p:cNvPr id="51" name="Oval 16"/>
            <p:cNvSpPr>
              <a:spLocks noChangeArrowheads="1"/>
            </p:cNvSpPr>
            <p:nvPr/>
          </p:nvSpPr>
          <p:spPr bwMode="auto">
            <a:xfrm>
              <a:off x="2924" y="2613"/>
              <a:ext cx="590" cy="204"/>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20506" name="Group 17"/>
            <p:cNvGrpSpPr>
              <a:grpSpLocks/>
            </p:cNvGrpSpPr>
            <p:nvPr/>
          </p:nvGrpSpPr>
          <p:grpSpPr bwMode="auto">
            <a:xfrm>
              <a:off x="2925" y="2115"/>
              <a:ext cx="613" cy="613"/>
              <a:chOff x="1157" y="1798"/>
              <a:chExt cx="613" cy="613"/>
            </a:xfrm>
          </p:grpSpPr>
          <p:grpSp>
            <p:nvGrpSpPr>
              <p:cNvPr id="20507" name="Group 18"/>
              <p:cNvGrpSpPr>
                <a:grpSpLocks/>
              </p:cNvGrpSpPr>
              <p:nvPr/>
            </p:nvGrpSpPr>
            <p:grpSpPr bwMode="auto">
              <a:xfrm>
                <a:off x="1157" y="1798"/>
                <a:ext cx="613" cy="613"/>
                <a:chOff x="2335" y="1140"/>
                <a:chExt cx="1089" cy="1089"/>
              </a:xfrm>
            </p:grpSpPr>
            <p:sp>
              <p:nvSpPr>
                <p:cNvPr id="55" name="Oval 19"/>
                <p:cNvSpPr>
                  <a:spLocks noChangeArrowheads="1"/>
                </p:cNvSpPr>
                <p:nvPr/>
              </p:nvSpPr>
              <p:spPr bwMode="auto">
                <a:xfrm>
                  <a:off x="2335" y="1140"/>
                  <a:ext cx="1089" cy="1090"/>
                </a:xfrm>
                <a:prstGeom prst="ellipse">
                  <a:avLst/>
                </a:prstGeom>
                <a:solidFill>
                  <a:schemeClr val="accent6">
                    <a:lumMod val="60000"/>
                    <a:lumOff val="40000"/>
                  </a:scheme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20510" name="Group 20"/>
                <p:cNvGrpSpPr>
                  <a:grpSpLocks/>
                </p:cNvGrpSpPr>
                <p:nvPr/>
              </p:nvGrpSpPr>
              <p:grpSpPr bwMode="auto">
                <a:xfrm>
                  <a:off x="2426" y="1169"/>
                  <a:ext cx="908" cy="296"/>
                  <a:chOff x="1431" y="1843"/>
                  <a:chExt cx="907" cy="295"/>
                </a:xfrm>
              </p:grpSpPr>
              <p:sp>
                <p:nvSpPr>
                  <p:cNvPr id="57" name="Freeform 21"/>
                  <p:cNvSpPr>
                    <a:spLocks/>
                  </p:cNvSpPr>
                  <p:nvPr/>
                </p:nvSpPr>
                <p:spPr bwMode="auto">
                  <a:xfrm>
                    <a:off x="1431" y="1842"/>
                    <a:ext cx="907"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sp>
                <p:nvSpPr>
                  <p:cNvPr id="20512" name="Oval 2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n-ea"/>
                      <a:ea typeface="+mn-ea"/>
                    </a:endParaRPr>
                  </a:p>
                </p:txBody>
              </p:sp>
            </p:grpSp>
          </p:grpSp>
          <p:sp>
            <p:nvSpPr>
              <p:cNvPr id="20508" name="Text Box 23"/>
              <p:cNvSpPr txBox="1">
                <a:spLocks noChangeArrowheads="1"/>
              </p:cNvSpPr>
              <p:nvPr/>
            </p:nvSpPr>
            <p:spPr bwMode="auto">
              <a:xfrm>
                <a:off x="1344" y="1970"/>
                <a:ext cx="234" cy="305"/>
              </a:xfrm>
              <a:prstGeom prst="rect">
                <a:avLst/>
              </a:prstGeom>
              <a:noFill/>
              <a:ln w="9525">
                <a:noFill/>
                <a:miter lim="800000"/>
                <a:headEnd/>
                <a:tailEnd/>
              </a:ln>
            </p:spPr>
            <p:txBody>
              <a:bodyPr wrap="none">
                <a:spAutoFit/>
              </a:bodyPr>
              <a:lstStyle/>
              <a:p>
                <a:pPr algn="ctr"/>
                <a:r>
                  <a:rPr lang="en-US" altLang="zh-CN" sz="2000" b="1">
                    <a:solidFill>
                      <a:schemeClr val="bg1"/>
                    </a:solidFill>
                    <a:latin typeface="+mn-ea"/>
                    <a:ea typeface="+mn-ea"/>
                  </a:rPr>
                  <a:t>4</a:t>
                </a:r>
                <a:endParaRPr lang="en-US" altLang="ko-KR" sz="2000" b="1">
                  <a:solidFill>
                    <a:schemeClr val="bg1"/>
                  </a:solidFill>
                  <a:latin typeface="+mn-ea"/>
                  <a:ea typeface="+mn-ea"/>
                </a:endParaRPr>
              </a:p>
            </p:txBody>
          </p:sp>
        </p:grpSp>
      </p:grpSp>
      <p:cxnSp>
        <p:nvCxnSpPr>
          <p:cNvPr id="59" name="直接箭头连接符 58"/>
          <p:cNvCxnSpPr/>
          <p:nvPr/>
        </p:nvCxnSpPr>
        <p:spPr>
          <a:xfrm flipH="1" flipV="1">
            <a:off x="1403648" y="3645024"/>
            <a:ext cx="656648" cy="602796"/>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2844800" y="4892675"/>
            <a:ext cx="4354513"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503" name="TextBox 61"/>
          <p:cNvSpPr txBox="1">
            <a:spLocks noChangeArrowheads="1"/>
          </p:cNvSpPr>
          <p:nvPr/>
        </p:nvSpPr>
        <p:spPr bwMode="auto">
          <a:xfrm>
            <a:off x="3059113" y="4292600"/>
            <a:ext cx="4740275" cy="585788"/>
          </a:xfrm>
          <a:prstGeom prst="rect">
            <a:avLst/>
          </a:prstGeom>
          <a:noFill/>
          <a:ln w="9525">
            <a:noFill/>
            <a:miter lim="800000"/>
            <a:headEnd/>
            <a:tailEnd/>
          </a:ln>
        </p:spPr>
        <p:txBody>
          <a:bodyPr>
            <a:spAutoFit/>
          </a:bodyPr>
          <a:lstStyle/>
          <a:p>
            <a:r>
              <a:rPr lang="zh-CN" altLang="zh-CN" sz="1600">
                <a:latin typeface="+mn-ea"/>
                <a:ea typeface="+mn-ea"/>
              </a:rPr>
              <a:t>做好外国专家来华证件办理工作，落实春季学期外籍教师常规管理工作</a:t>
            </a:r>
            <a:endParaRPr lang="zh-CN" altLang="en-US">
              <a:latin typeface="+mn-ea"/>
              <a:ea typeface="+mn-ea"/>
            </a:endParaRPr>
          </a:p>
        </p:txBody>
      </p:sp>
      <p:sp>
        <p:nvSpPr>
          <p:cNvPr id="20504" name="矩形 62"/>
          <p:cNvSpPr>
            <a:spLocks noChangeArrowheads="1"/>
          </p:cNvSpPr>
          <p:nvPr/>
        </p:nvSpPr>
        <p:spPr bwMode="auto">
          <a:xfrm>
            <a:off x="2416175" y="692150"/>
            <a:ext cx="4570413" cy="369888"/>
          </a:xfrm>
          <a:prstGeom prst="rect">
            <a:avLst/>
          </a:prstGeom>
          <a:noFill/>
          <a:ln w="9525">
            <a:noFill/>
            <a:miter lim="800000"/>
            <a:headEnd/>
            <a:tailEnd/>
          </a:ln>
        </p:spPr>
        <p:txBody>
          <a:bodyPr wrap="none">
            <a:spAutoFit/>
          </a:bodyPr>
          <a:lstStyle/>
          <a:p>
            <a:pPr algn="ctr"/>
            <a:r>
              <a:rPr lang="zh-CN" altLang="en-US" b="1" dirty="0">
                <a:latin typeface="Verdana" pitchFamily="34" charset="0"/>
                <a:ea typeface="微软雅黑" pitchFamily="34" charset="-122"/>
              </a:rPr>
              <a:t>二、加强引智工作，推进国际示范学院建设</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dirty="0" smtClean="0"/>
              <a:t>2015</a:t>
            </a:r>
            <a:r>
              <a:rPr lang="zh-CN" altLang="en-US" dirty="0" smtClean="0"/>
              <a:t>年度长短期外国专家基本数据：共</a:t>
            </a:r>
            <a:r>
              <a:rPr lang="en-US" altLang="zh-CN" dirty="0" smtClean="0"/>
              <a:t>1443</a:t>
            </a:r>
            <a:r>
              <a:rPr lang="zh-CN" altLang="en-US" dirty="0" smtClean="0"/>
              <a:t>人次</a:t>
            </a:r>
            <a:endParaRPr lang="zh-CN" altLang="en-US" dirty="0"/>
          </a:p>
        </p:txBody>
      </p:sp>
      <p:sp>
        <p:nvSpPr>
          <p:cNvPr id="3" name="内容占位符 2"/>
          <p:cNvSpPr>
            <a:spLocks noGrp="1"/>
          </p:cNvSpPr>
          <p:nvPr>
            <p:ph idx="1"/>
          </p:nvPr>
        </p:nvSpPr>
        <p:spPr/>
        <p:txBody>
          <a:bodyPr/>
          <a:lstStyle/>
          <a:p>
            <a:pPr marL="342779" indent="-342779">
              <a:defRPr/>
            </a:pPr>
            <a:r>
              <a:rPr lang="zh-CN" altLang="en-US" dirty="0" smtClean="0"/>
              <a:t>长期专家：</a:t>
            </a:r>
            <a:r>
              <a:rPr lang="en-US" altLang="zh-CN" dirty="0" smtClean="0"/>
              <a:t>135</a:t>
            </a:r>
            <a:r>
              <a:rPr lang="zh-CN" altLang="en-US" dirty="0" smtClean="0"/>
              <a:t>人（非华裔</a:t>
            </a:r>
            <a:r>
              <a:rPr lang="en-US" altLang="zh-CN" dirty="0" smtClean="0"/>
              <a:t>60</a:t>
            </a:r>
            <a:r>
              <a:rPr lang="zh-CN" altLang="en-US" dirty="0" smtClean="0"/>
              <a:t>人，含诺奖得主</a:t>
            </a:r>
            <a:r>
              <a:rPr lang="en-US" altLang="zh-CN" dirty="0" smtClean="0"/>
              <a:t>1</a:t>
            </a:r>
            <a:r>
              <a:rPr lang="zh-CN" altLang="en-US" dirty="0" smtClean="0"/>
              <a:t>人），其中</a:t>
            </a:r>
            <a:r>
              <a:rPr lang="en-US" altLang="zh-CN" dirty="0" smtClean="0"/>
              <a:t>110</a:t>
            </a:r>
            <a:r>
              <a:rPr lang="zh-CN" altLang="en-US" dirty="0" smtClean="0"/>
              <a:t>人有博士学位，</a:t>
            </a:r>
            <a:r>
              <a:rPr lang="en-US" altLang="zh-CN" dirty="0" smtClean="0"/>
              <a:t>85</a:t>
            </a:r>
            <a:r>
              <a:rPr lang="zh-CN" altLang="en-US" dirty="0" smtClean="0"/>
              <a:t>人为副教授及以上；专业类占</a:t>
            </a:r>
            <a:r>
              <a:rPr lang="en-US" altLang="zh-CN" dirty="0" smtClean="0"/>
              <a:t>80%</a:t>
            </a:r>
            <a:r>
              <a:rPr lang="zh-CN" altLang="en-US" dirty="0" smtClean="0"/>
              <a:t>以上；</a:t>
            </a:r>
            <a:r>
              <a:rPr lang="en-US" altLang="zh-CN" dirty="0" smtClean="0"/>
              <a:t>12</a:t>
            </a:r>
            <a:r>
              <a:rPr lang="zh-CN" altLang="en-US" dirty="0" smtClean="0"/>
              <a:t>人担任院长、系主任、所长等实职</a:t>
            </a:r>
            <a:endParaRPr lang="en-US" altLang="zh-CN" dirty="0" smtClean="0"/>
          </a:p>
          <a:p>
            <a:pPr marL="342779" indent="-342779">
              <a:defRPr/>
            </a:pPr>
            <a:r>
              <a:rPr lang="zh-CN" altLang="en-US" dirty="0" smtClean="0"/>
              <a:t>短期专家：</a:t>
            </a:r>
            <a:r>
              <a:rPr lang="en-US" altLang="zh-CN" dirty="0" smtClean="0"/>
              <a:t>1308</a:t>
            </a:r>
            <a:r>
              <a:rPr lang="zh-CN" altLang="en-US" dirty="0" smtClean="0"/>
              <a:t>人次，美、英、德、日等</a:t>
            </a:r>
            <a:r>
              <a:rPr lang="en-US" altLang="zh-CN" dirty="0" smtClean="0"/>
              <a:t>4</a:t>
            </a:r>
            <a:r>
              <a:rPr lang="zh-CN" altLang="en-US" dirty="0" smtClean="0"/>
              <a:t>国占</a:t>
            </a:r>
            <a:r>
              <a:rPr lang="en-US" altLang="zh-CN" dirty="0" smtClean="0"/>
              <a:t>70%</a:t>
            </a:r>
            <a:r>
              <a:rPr lang="zh-CN" altLang="en-US" dirty="0" smtClean="0"/>
              <a:t>，包括</a:t>
            </a:r>
            <a:r>
              <a:rPr lang="en-US" altLang="zh-CN" dirty="0" smtClean="0"/>
              <a:t>4</a:t>
            </a:r>
            <a:r>
              <a:rPr lang="zh-CN" altLang="en-US" dirty="0" smtClean="0"/>
              <a:t>位诺奖得主</a:t>
            </a:r>
            <a:r>
              <a:rPr lang="en-US" altLang="zh-CN" dirty="0" smtClean="0"/>
              <a:t>7</a:t>
            </a:r>
            <a:r>
              <a:rPr lang="zh-CN" altLang="en-US" dirty="0" smtClean="0"/>
              <a:t>人次、</a:t>
            </a:r>
            <a:r>
              <a:rPr lang="en-US" altLang="zh-CN" dirty="0" smtClean="0"/>
              <a:t>20</a:t>
            </a:r>
            <a:r>
              <a:rPr lang="zh-CN" altLang="en-US" dirty="0" smtClean="0"/>
              <a:t>余位发达国家院士</a:t>
            </a:r>
            <a:endParaRPr lang="en-US" altLang="zh-CN" dirty="0" smtClean="0"/>
          </a:p>
          <a:p>
            <a:pPr marL="342779" indent="-342779">
              <a:defRPr/>
            </a:pPr>
            <a:r>
              <a:rPr lang="zh-CN" altLang="en-US" dirty="0" smtClean="0"/>
              <a:t>外专千人：</a:t>
            </a:r>
            <a:r>
              <a:rPr lang="en-US" altLang="zh-CN" dirty="0" smtClean="0"/>
              <a:t>2</a:t>
            </a:r>
            <a:r>
              <a:rPr lang="zh-CN" altLang="en-US" dirty="0" smtClean="0"/>
              <a:t>人</a:t>
            </a:r>
            <a:endParaRPr lang="en-US" altLang="zh-CN" dirty="0" smtClean="0"/>
          </a:p>
          <a:p>
            <a:pPr marL="342779" indent="-342779">
              <a:defRPr/>
            </a:pPr>
            <a:r>
              <a:rPr lang="zh-CN" altLang="en-US" dirty="0" smtClean="0"/>
              <a:t> 共聘任</a:t>
            </a:r>
            <a:r>
              <a:rPr lang="en-US" altLang="zh-CN" dirty="0" smtClean="0"/>
              <a:t>4 </a:t>
            </a:r>
            <a:r>
              <a:rPr lang="zh-CN" altLang="en-US" dirty="0" smtClean="0"/>
              <a:t>位诺奖得主担任协同创新中心学术顾问</a:t>
            </a:r>
            <a:endParaRPr lang="en-US" altLang="zh-CN" dirty="0" smtClean="0"/>
          </a:p>
          <a:p>
            <a:pPr marL="342779" indent="-342779">
              <a:defRPr/>
            </a:pPr>
            <a:r>
              <a:rPr lang="en-US" altLang="zh-CN" dirty="0" smtClean="0"/>
              <a:t>  </a:t>
            </a:r>
            <a:r>
              <a:rPr lang="zh-CN" altLang="en-US" dirty="0" smtClean="0"/>
              <a:t>迄今共聘任了</a:t>
            </a:r>
            <a:r>
              <a:rPr lang="en-US" altLang="zh-CN" dirty="0" smtClean="0"/>
              <a:t>56</a:t>
            </a:r>
            <a:r>
              <a:rPr lang="zh-CN" altLang="en-US" dirty="0" smtClean="0"/>
              <a:t>位名誉教授，其中</a:t>
            </a:r>
            <a:r>
              <a:rPr lang="en-US" altLang="zh-CN" dirty="0" smtClean="0"/>
              <a:t>22</a:t>
            </a:r>
            <a:r>
              <a:rPr lang="zh-CN" altLang="en-US" dirty="0" smtClean="0"/>
              <a:t>位诺奖得主</a:t>
            </a:r>
            <a:endParaRPr lang="zh-CN" alt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Grp="1" noChangeAspect="1"/>
          </p:cNvGraphicFramePr>
          <p:nvPr>
            <p:ph type="chart" idx="1"/>
          </p:nvPr>
        </p:nvGraphicFramePr>
        <p:xfrm>
          <a:off x="395288" y="1293813"/>
          <a:ext cx="8142287" cy="4649787"/>
        </p:xfrm>
        <a:graphic>
          <a:graphicData uri="http://schemas.openxmlformats.org/presentationml/2006/ole">
            <p:oleObj spid="_x0000_s22530" r:id="rId3" imgW="8144962" imgH="4651651" progId="Excel.Sheet.8">
              <p:embed/>
            </p:oleObj>
          </a:graphicData>
        </a:graphic>
      </p:graphicFrame>
      <p:sp>
        <p:nvSpPr>
          <p:cNvPr id="18440" name="Text Box 8"/>
          <p:cNvSpPr txBox="1">
            <a:spLocks noChangeArrowheads="1"/>
          </p:cNvSpPr>
          <p:nvPr/>
        </p:nvSpPr>
        <p:spPr bwMode="auto">
          <a:xfrm>
            <a:off x="684213" y="476250"/>
            <a:ext cx="6192837" cy="4000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sz="2000" b="1" dirty="0">
                <a:latin typeface="+mn-ea"/>
                <a:ea typeface="+mn-ea"/>
              </a:rPr>
              <a:t>2012-2016</a:t>
            </a:r>
            <a:r>
              <a:rPr lang="zh-CN" altLang="en-US" sz="2000" b="1" dirty="0">
                <a:latin typeface="+mn-ea"/>
                <a:ea typeface="+mn-ea"/>
              </a:rPr>
              <a:t>年度获批引智经费统计</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400" dirty="0" smtClean="0"/>
              <a:t>中办发</a:t>
            </a:r>
            <a:r>
              <a:rPr lang="en-US" altLang="zh-CN" sz="2400" dirty="0" smtClean="0"/>
              <a:t>[2016]10</a:t>
            </a:r>
            <a:r>
              <a:rPr lang="zh-CN" altLang="en-US" sz="2400" dirty="0" smtClean="0"/>
              <a:t>号文</a:t>
            </a:r>
            <a:endParaRPr lang="zh-CN" altLang="en-US" sz="2400" dirty="0"/>
          </a:p>
        </p:txBody>
      </p:sp>
      <p:sp>
        <p:nvSpPr>
          <p:cNvPr id="3" name="内容占位符 2"/>
          <p:cNvSpPr>
            <a:spLocks noGrp="1"/>
          </p:cNvSpPr>
          <p:nvPr>
            <p:ph idx="1"/>
          </p:nvPr>
        </p:nvSpPr>
        <p:spPr/>
        <p:txBody>
          <a:bodyPr/>
          <a:lstStyle/>
          <a:p>
            <a:r>
              <a:rPr lang="en-US" altLang="zh-CN" sz="2000" dirty="0" smtClean="0"/>
              <a:t>2016</a:t>
            </a:r>
            <a:r>
              <a:rPr lang="zh-CN" altLang="en-US" sz="2000" dirty="0" smtClean="0"/>
              <a:t>年</a:t>
            </a:r>
            <a:r>
              <a:rPr lang="en-US" altLang="zh-CN" sz="2000" dirty="0" smtClean="0"/>
              <a:t>2</a:t>
            </a:r>
            <a:r>
              <a:rPr lang="zh-CN" altLang="en-US" sz="2000" dirty="0" smtClean="0"/>
              <a:t>月</a:t>
            </a:r>
            <a:r>
              <a:rPr lang="en-US" altLang="zh-CN" sz="2000" dirty="0" smtClean="0"/>
              <a:t>10</a:t>
            </a:r>
            <a:r>
              <a:rPr lang="zh-CN" altLang="en-US" sz="2000" dirty="0" smtClean="0"/>
              <a:t>日中共办公厅 国务院办公厅印发</a:t>
            </a:r>
            <a:r>
              <a:rPr lang="en-US" altLang="zh-CN" sz="2000" dirty="0" smtClean="0"/>
              <a:t>《</a:t>
            </a:r>
            <a:r>
              <a:rPr lang="zh-CN" altLang="en-US" sz="2000" dirty="0" smtClean="0"/>
              <a:t>关于做好新时期教育对外开放工作的若干意见</a:t>
            </a:r>
            <a:r>
              <a:rPr lang="en-US" altLang="zh-CN" sz="2000" dirty="0" smtClean="0"/>
              <a:t>》</a:t>
            </a:r>
            <a:r>
              <a:rPr lang="zh-CN" altLang="en-US" sz="2000" dirty="0" smtClean="0"/>
              <a:t>的通知</a:t>
            </a:r>
            <a:endParaRPr lang="en-US" altLang="zh-CN" sz="2000" dirty="0" smtClean="0"/>
          </a:p>
          <a:p>
            <a:endParaRPr lang="en-US" altLang="zh-CN" sz="2000" dirty="0" smtClean="0"/>
          </a:p>
          <a:p>
            <a:r>
              <a:rPr lang="zh-CN" altLang="en-US" sz="2000" dirty="0" smtClean="0"/>
              <a:t>郝平副部长：</a:t>
            </a:r>
            <a:r>
              <a:rPr lang="en-US" altLang="zh-CN" sz="2000" dirty="0" smtClean="0"/>
              <a:t>《</a:t>
            </a:r>
            <a:r>
              <a:rPr lang="zh-CN" altLang="en-US" sz="2000" dirty="0" smtClean="0"/>
              <a:t>若干意见</a:t>
            </a:r>
            <a:r>
              <a:rPr lang="en-US" altLang="zh-CN" sz="2000" dirty="0" smtClean="0"/>
              <a:t>》</a:t>
            </a:r>
            <a:r>
              <a:rPr lang="zh-CN" altLang="en-US" sz="2000" dirty="0" smtClean="0"/>
              <a:t>是新中国成立以来第一份全面指导我国教育对外开放发展的纲领性文件，具有划时代意义。从改革开放以来的“扩大”发展阶段，进入以“提质增效”为主要特征的“做好”发展阶段。</a:t>
            </a:r>
            <a:endParaRPr lang="en-US" altLang="zh-CN" sz="2000" dirty="0" smtClean="0"/>
          </a:p>
          <a:p>
            <a:endParaRPr lang="zh-CN" altLang="en-US" sz="200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5"/>
          <p:cNvSpPr txBox="1">
            <a:spLocks noChangeArrowheads="1"/>
          </p:cNvSpPr>
          <p:nvPr/>
        </p:nvSpPr>
        <p:spPr bwMode="auto">
          <a:xfrm>
            <a:off x="395288" y="692150"/>
            <a:ext cx="8358187" cy="1092200"/>
          </a:xfrm>
          <a:prstGeom prst="rect">
            <a:avLst/>
          </a:prstGeom>
          <a:noFill/>
          <a:ln w="9525">
            <a:noFill/>
            <a:miter lim="800000"/>
            <a:headEnd/>
            <a:tailEnd/>
          </a:ln>
        </p:spPr>
        <p:txBody>
          <a:bodyPr>
            <a:spAutoFit/>
          </a:bodyPr>
          <a:lstStyle/>
          <a:p>
            <a:pPr fontAlgn="auto">
              <a:lnSpc>
                <a:spcPct val="130000"/>
              </a:lnSpc>
              <a:spcBef>
                <a:spcPts val="0"/>
              </a:spcBef>
              <a:spcAft>
                <a:spcPts val="1200"/>
              </a:spcAft>
              <a:defRPr/>
            </a:pPr>
            <a:r>
              <a:rPr lang="en-US" altLang="zh-CN" sz="2000" b="1" dirty="0">
                <a:latin typeface="+mn-ea"/>
                <a:ea typeface="+mn-ea"/>
              </a:rPr>
              <a:t>2012-2016</a:t>
            </a:r>
            <a:r>
              <a:rPr lang="zh-CN" altLang="en-US" sz="2000" b="1" dirty="0">
                <a:latin typeface="+mn-ea"/>
                <a:ea typeface="+mn-ea"/>
              </a:rPr>
              <a:t>年度获批重点聘专项目统计：</a:t>
            </a:r>
            <a:endParaRPr lang="en-US" altLang="zh-CN" sz="2000" b="1" dirty="0">
              <a:latin typeface="+mn-ea"/>
              <a:ea typeface="+mn-ea"/>
            </a:endParaRPr>
          </a:p>
          <a:p>
            <a:pPr fontAlgn="auto">
              <a:lnSpc>
                <a:spcPct val="130000"/>
              </a:lnSpc>
              <a:spcBef>
                <a:spcPts val="0"/>
              </a:spcBef>
              <a:spcAft>
                <a:spcPts val="1200"/>
              </a:spcAft>
              <a:defRPr/>
            </a:pPr>
            <a:endParaRPr lang="zh-CN" altLang="en-US" sz="2400" dirty="0">
              <a:latin typeface="华文楷体" pitchFamily="2" charset="-122"/>
              <a:ea typeface="华文楷体" pitchFamily="2" charset="-122"/>
            </a:endParaRPr>
          </a:p>
        </p:txBody>
      </p:sp>
      <p:graphicFrame>
        <p:nvGraphicFramePr>
          <p:cNvPr id="9307" name="Group 91"/>
          <p:cNvGraphicFramePr>
            <a:graphicFrameLocks noGrp="1"/>
          </p:cNvGraphicFramePr>
          <p:nvPr/>
        </p:nvGraphicFramePr>
        <p:xfrm>
          <a:off x="323850" y="1412875"/>
          <a:ext cx="8463285" cy="3530394"/>
        </p:xfrm>
        <a:graphic>
          <a:graphicData uri="http://schemas.openxmlformats.org/drawingml/2006/table">
            <a:tbl>
              <a:tblPr/>
              <a:tblGrid>
                <a:gridCol w="2640200"/>
                <a:gridCol w="1042298"/>
                <a:gridCol w="1033684"/>
                <a:gridCol w="1033684"/>
                <a:gridCol w="1421315"/>
                <a:gridCol w="1292104"/>
              </a:tblGrid>
              <a:tr h="43204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1" i="0" u="none" strike="noStrike" cap="none" normalizeH="0" baseline="0" dirty="0" smtClean="0">
                        <a:ln>
                          <a:noFill/>
                        </a:ln>
                        <a:solidFill>
                          <a:srgbClr val="FFFFFF"/>
                        </a:solidFill>
                        <a:effectLst/>
                        <a:latin typeface="+mn-ea"/>
                        <a:ea typeface="+mn-ea"/>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1" i="0" u="none" strike="noStrike" cap="none" normalizeH="0" baseline="0" dirty="0" smtClean="0">
                          <a:ln>
                            <a:noFill/>
                          </a:ln>
                          <a:solidFill>
                            <a:srgbClr val="FFFFFF"/>
                          </a:solidFill>
                          <a:effectLst/>
                          <a:latin typeface="+mn-ea"/>
                          <a:ea typeface="+mn-ea"/>
                        </a:rPr>
                        <a:t>2012</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800" b="1" i="0" u="none" strike="noStrike" cap="none" normalizeH="0" baseline="0" dirty="0" smtClean="0">
                          <a:ln>
                            <a:noFill/>
                          </a:ln>
                          <a:solidFill>
                            <a:srgbClr val="FFFFFF"/>
                          </a:solidFill>
                          <a:effectLst/>
                          <a:latin typeface="+mn-ea"/>
                          <a:ea typeface="+mn-ea"/>
                        </a:rPr>
                        <a:t>2013</a:t>
                      </a:r>
                      <a:endParaRPr kumimoji="0" lang="zh-CN" altLang="en-US" sz="1800" b="1" i="0" u="none" strike="noStrike" cap="none" normalizeH="0" baseline="0" dirty="0" smtClean="0">
                        <a:ln>
                          <a:noFill/>
                        </a:ln>
                        <a:solidFill>
                          <a:srgbClr val="FFFFFF"/>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800" b="1" i="0" u="none" strike="noStrike" cap="none" normalizeH="0" baseline="0" dirty="0" smtClean="0">
                          <a:ln>
                            <a:noFill/>
                          </a:ln>
                          <a:solidFill>
                            <a:srgbClr val="FFFFFF"/>
                          </a:solidFill>
                          <a:effectLst/>
                          <a:latin typeface="+mn-ea"/>
                          <a:ea typeface="+mn-ea"/>
                        </a:rPr>
                        <a:t>2014</a:t>
                      </a:r>
                      <a:endParaRPr kumimoji="0" lang="zh-CN" altLang="en-US" sz="1800" b="1" i="0" u="none" strike="noStrike" cap="none" normalizeH="0" baseline="0" dirty="0" smtClean="0">
                        <a:ln>
                          <a:noFill/>
                        </a:ln>
                        <a:solidFill>
                          <a:srgbClr val="FFFFFF"/>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1" i="0" u="none" strike="noStrike" cap="none" normalizeH="0" baseline="0" dirty="0" smtClean="0">
                          <a:ln>
                            <a:noFill/>
                          </a:ln>
                          <a:solidFill>
                            <a:srgbClr val="FFFFFF"/>
                          </a:solidFill>
                          <a:effectLst/>
                          <a:latin typeface="+mn-ea"/>
                          <a:ea typeface="+mn-ea"/>
                        </a:rPr>
                        <a:t>2015</a:t>
                      </a:r>
                      <a:endParaRPr kumimoji="0" lang="zh-CN" altLang="en-US" sz="1800" b="1" i="0" u="none" strike="noStrike" cap="none" normalizeH="0" baseline="0" dirty="0" smtClean="0">
                        <a:ln>
                          <a:noFill/>
                        </a:ln>
                        <a:solidFill>
                          <a:srgbClr val="FFFFFF"/>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292929"/>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1" i="0" u="none" strike="noStrike" cap="none" normalizeH="0" baseline="0" dirty="0" smtClean="0">
                          <a:ln>
                            <a:noFill/>
                          </a:ln>
                          <a:solidFill>
                            <a:schemeClr val="bg1"/>
                          </a:solidFill>
                          <a:effectLst/>
                          <a:latin typeface="+mn-ea"/>
                          <a:ea typeface="+mn-ea"/>
                        </a:rPr>
                        <a:t>2016</a:t>
                      </a:r>
                      <a:endParaRPr kumimoji="0" lang="zh-CN" altLang="en-US" sz="1800" b="1" i="0" u="none" strike="noStrike" cap="none" normalizeH="0" baseline="0" dirty="0" smtClean="0">
                        <a:ln>
                          <a:noFill/>
                        </a:ln>
                        <a:solidFill>
                          <a:schemeClr val="bg1"/>
                        </a:solidFill>
                        <a:effectLst/>
                        <a:latin typeface="+mn-ea"/>
                        <a:ea typeface="+mn-ea"/>
                      </a:endParaRPr>
                    </a:p>
                  </a:txBody>
                  <a:tcPr marL="68580" marR="68580" marT="0" marB="0" anchor="ctr" horzOverflow="overflow">
                    <a:lnL w="12700" cap="flat" cmpd="sng" algn="ctr">
                      <a:solidFill>
                        <a:srgbClr val="29292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2">
                        <a:lumMod val="60000"/>
                        <a:lumOff val="40000"/>
                      </a:schemeClr>
                    </a:solidFill>
                  </a:tcPr>
                </a:tc>
              </a:tr>
              <a:tr h="385639">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0" i="0" u="none" strike="noStrike" cap="none" normalizeH="0" baseline="0" dirty="0" smtClean="0">
                          <a:ln>
                            <a:noFill/>
                          </a:ln>
                          <a:solidFill>
                            <a:srgbClr val="292929"/>
                          </a:solidFill>
                          <a:effectLst/>
                          <a:latin typeface="+mn-ea"/>
                          <a:ea typeface="+mn-ea"/>
                        </a:rPr>
                        <a:t>学科创新引智计划</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4</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800" b="0" i="0" u="none" strike="noStrike" cap="none" normalizeH="0" baseline="0" dirty="0" smtClean="0">
                          <a:ln>
                            <a:noFill/>
                          </a:ln>
                          <a:solidFill>
                            <a:srgbClr val="292929"/>
                          </a:solidFill>
                          <a:effectLst/>
                          <a:latin typeface="+mn-ea"/>
                          <a:ea typeface="+mn-ea"/>
                        </a:rPr>
                        <a:t>5</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800" b="0" i="0" u="none" strike="noStrike" cap="none" normalizeH="0" baseline="0" smtClean="0">
                          <a:ln>
                            <a:noFill/>
                          </a:ln>
                          <a:solidFill>
                            <a:srgbClr val="292929"/>
                          </a:solidFill>
                          <a:effectLst/>
                          <a:latin typeface="+mn-ea"/>
                          <a:ea typeface="+mn-ea"/>
                        </a:rPr>
                        <a:t>6</a:t>
                      </a:r>
                      <a:endParaRPr kumimoji="0" lang="zh-CN" altLang="en-US" sz="1800" b="0" i="0" u="none" strike="noStrike" cap="none" normalizeH="0" baseline="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6</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292929"/>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6</a:t>
                      </a:r>
                    </a:p>
                  </a:txBody>
                  <a:tcPr marL="68580" marR="68580" marT="0" marB="0" anchor="ctr" horzOverflow="overflow">
                    <a:lnL w="12700" cap="flat" cmpd="sng" algn="ctr">
                      <a:solidFill>
                        <a:srgbClr val="292929"/>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r>
              <a:tr h="387293">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0" i="0" u="none" strike="noStrike" cap="none" normalizeH="0" baseline="0" dirty="0" smtClean="0">
                          <a:ln>
                            <a:noFill/>
                          </a:ln>
                          <a:solidFill>
                            <a:srgbClr val="292929"/>
                          </a:solidFill>
                          <a:effectLst/>
                          <a:latin typeface="+mn-ea"/>
                          <a:ea typeface="+mn-ea"/>
                        </a:rPr>
                        <a:t>高端外专项目</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800" b="0" i="0" u="none" strike="noStrike" cap="none" normalizeH="0" baseline="0" dirty="0" smtClean="0">
                          <a:ln>
                            <a:noFill/>
                          </a:ln>
                          <a:solidFill>
                            <a:srgbClr val="292929"/>
                          </a:solidFill>
                          <a:effectLst/>
                          <a:latin typeface="+mn-ea"/>
                          <a:ea typeface="+mn-ea"/>
                        </a:rPr>
                        <a:t>8</a:t>
                      </a:r>
                      <a:r>
                        <a:rPr kumimoji="0" lang="zh-CN" altLang="en-US" sz="1800" b="0" i="0" u="none" strike="noStrike" cap="none" normalizeH="0" baseline="0" dirty="0" smtClean="0">
                          <a:ln>
                            <a:noFill/>
                          </a:ln>
                          <a:solidFill>
                            <a:srgbClr val="292929"/>
                          </a:solidFill>
                          <a:effectLst/>
                          <a:latin typeface="+mn-ea"/>
                          <a:ea typeface="+mn-ea"/>
                        </a:rPr>
                        <a:t>（</a:t>
                      </a:r>
                      <a:r>
                        <a:rPr kumimoji="0" lang="en-US" altLang="en-US" sz="1800" b="0" i="0" u="none" strike="noStrike" cap="none" normalizeH="0" baseline="0" dirty="0" smtClean="0">
                          <a:ln>
                            <a:noFill/>
                          </a:ln>
                          <a:solidFill>
                            <a:srgbClr val="292929"/>
                          </a:solidFill>
                          <a:effectLst/>
                          <a:latin typeface="+mn-ea"/>
                          <a:ea typeface="+mn-ea"/>
                        </a:rPr>
                        <a:t>3</a:t>
                      </a:r>
                      <a:r>
                        <a:rPr kumimoji="0" lang="zh-CN" altLang="en-US" sz="1800" b="0" i="0" u="none" strike="noStrike" cap="none" normalizeH="0" baseline="0" dirty="0" smtClean="0">
                          <a:ln>
                            <a:noFill/>
                          </a:ln>
                          <a:solidFill>
                            <a:srgbClr val="292929"/>
                          </a:solidFill>
                          <a:effectLst/>
                          <a:latin typeface="+mn-ea"/>
                          <a:ea typeface="+mn-ea"/>
                        </a:rPr>
                        <a:t>）</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800" b="0" i="0" u="none" strike="noStrike" cap="none" normalizeH="0" baseline="0" dirty="0" smtClean="0">
                          <a:ln>
                            <a:noFill/>
                          </a:ln>
                          <a:solidFill>
                            <a:srgbClr val="292929"/>
                          </a:solidFill>
                          <a:effectLst/>
                          <a:latin typeface="+mn-ea"/>
                          <a:ea typeface="+mn-ea"/>
                        </a:rPr>
                        <a:t>8</a:t>
                      </a:r>
                      <a:r>
                        <a:rPr kumimoji="0" lang="zh-CN" altLang="en-US" sz="1800" b="0" i="0" u="none" strike="noStrike" cap="none" normalizeH="0" baseline="0" dirty="0" smtClean="0">
                          <a:ln>
                            <a:noFill/>
                          </a:ln>
                          <a:solidFill>
                            <a:srgbClr val="292929"/>
                          </a:solidFill>
                          <a:effectLst/>
                          <a:latin typeface="+mn-ea"/>
                          <a:ea typeface="+mn-ea"/>
                        </a:rPr>
                        <a:t>（</a:t>
                      </a:r>
                      <a:r>
                        <a:rPr kumimoji="0" lang="en-US" altLang="en-US" sz="1800" b="0" i="0" u="none" strike="noStrike" cap="none" normalizeH="0" baseline="0" dirty="0" smtClean="0">
                          <a:ln>
                            <a:noFill/>
                          </a:ln>
                          <a:solidFill>
                            <a:srgbClr val="292929"/>
                          </a:solidFill>
                          <a:effectLst/>
                          <a:latin typeface="+mn-ea"/>
                          <a:ea typeface="+mn-ea"/>
                        </a:rPr>
                        <a:t>7</a:t>
                      </a:r>
                      <a:r>
                        <a:rPr kumimoji="0" lang="zh-CN" altLang="en-US" sz="1800" b="0" i="0" u="none" strike="noStrike" cap="none" normalizeH="0" baseline="0" dirty="0" smtClean="0">
                          <a:ln>
                            <a:noFill/>
                          </a:ln>
                          <a:solidFill>
                            <a:srgbClr val="292929"/>
                          </a:solidFill>
                          <a:effectLst/>
                          <a:latin typeface="+mn-ea"/>
                          <a:ea typeface="+mn-ea"/>
                        </a:rPr>
                        <a:t>）</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smtClean="0">
                          <a:ln>
                            <a:noFill/>
                          </a:ln>
                          <a:solidFill>
                            <a:srgbClr val="292929"/>
                          </a:solidFill>
                          <a:effectLst/>
                          <a:latin typeface="+mn-ea"/>
                          <a:ea typeface="+mn-ea"/>
                        </a:rPr>
                        <a:t>12</a:t>
                      </a:r>
                      <a:r>
                        <a:rPr kumimoji="0" lang="zh-CN" altLang="en-US" sz="1800" b="0" i="0" u="none" strike="noStrike" cap="none" normalizeH="0" baseline="0" smtClean="0">
                          <a:ln>
                            <a:noFill/>
                          </a:ln>
                          <a:solidFill>
                            <a:srgbClr val="292929"/>
                          </a:solidFill>
                          <a:effectLst/>
                          <a:latin typeface="+mn-ea"/>
                          <a:ea typeface="+mn-ea"/>
                        </a:rPr>
                        <a:t>（</a:t>
                      </a:r>
                      <a:r>
                        <a:rPr kumimoji="0" lang="en-US" altLang="zh-CN" sz="1800" b="0" i="0" u="none" strike="noStrike" cap="none" normalizeH="0" baseline="0" smtClean="0">
                          <a:ln>
                            <a:noFill/>
                          </a:ln>
                          <a:solidFill>
                            <a:srgbClr val="292929"/>
                          </a:solidFill>
                          <a:effectLst/>
                          <a:latin typeface="+mn-ea"/>
                          <a:ea typeface="+mn-ea"/>
                        </a:rPr>
                        <a:t>11</a:t>
                      </a:r>
                      <a:r>
                        <a:rPr kumimoji="0" lang="zh-CN" altLang="en-US" sz="1800" b="0" i="0" u="none" strike="noStrike" cap="none" normalizeH="0" baseline="0" smtClean="0">
                          <a:ln>
                            <a:noFill/>
                          </a:ln>
                          <a:solidFill>
                            <a:srgbClr val="292929"/>
                          </a:solidFill>
                          <a:effectLst/>
                          <a:latin typeface="+mn-ea"/>
                          <a:ea typeface="+mn-ea"/>
                        </a:rPr>
                        <a:t>）</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29292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9</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29292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r>
              <a:tr h="387293">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0" i="0" u="none" strike="noStrike" cap="none" normalizeH="0" baseline="0" dirty="0" smtClean="0">
                          <a:ln>
                            <a:noFill/>
                          </a:ln>
                          <a:solidFill>
                            <a:srgbClr val="292929"/>
                          </a:solidFill>
                          <a:effectLst/>
                          <a:latin typeface="+mn-ea"/>
                          <a:ea typeface="+mn-ea"/>
                        </a:rPr>
                        <a:t>海外高层次文教专家</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3</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800" b="0" i="0" u="none" strike="noStrike" cap="none" normalizeH="0" baseline="0" dirty="0" smtClean="0">
                          <a:ln>
                            <a:noFill/>
                          </a:ln>
                          <a:solidFill>
                            <a:srgbClr val="292929"/>
                          </a:solidFill>
                          <a:effectLst/>
                          <a:latin typeface="+mn-ea"/>
                          <a:ea typeface="+mn-ea"/>
                        </a:rPr>
                        <a:t>1</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800" b="0" i="0" u="none" strike="noStrike" cap="none" normalizeH="0" baseline="0" dirty="0" smtClean="0">
                          <a:ln>
                            <a:noFill/>
                          </a:ln>
                          <a:solidFill>
                            <a:srgbClr val="292929"/>
                          </a:solidFill>
                          <a:effectLst/>
                          <a:latin typeface="+mn-ea"/>
                          <a:ea typeface="+mn-ea"/>
                        </a:rPr>
                        <a:t>4</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1</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29292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1</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29292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r>
              <a:tr h="390603">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0" i="0" u="none" strike="noStrike" cap="none" normalizeH="0" baseline="0" dirty="0" smtClean="0">
                          <a:ln>
                            <a:noFill/>
                          </a:ln>
                          <a:solidFill>
                            <a:srgbClr val="292929"/>
                          </a:solidFill>
                          <a:effectLst/>
                          <a:latin typeface="+mn-ea"/>
                          <a:ea typeface="+mn-ea"/>
                        </a:rPr>
                        <a:t>海外名师</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3</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800" b="0" i="0" u="none" strike="noStrike" cap="none" normalizeH="0" baseline="0" dirty="0" smtClean="0">
                          <a:ln>
                            <a:noFill/>
                          </a:ln>
                          <a:solidFill>
                            <a:srgbClr val="292929"/>
                          </a:solidFill>
                          <a:effectLst/>
                          <a:latin typeface="+mn-ea"/>
                          <a:ea typeface="+mn-ea"/>
                        </a:rPr>
                        <a:t>3</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en-US" sz="1800" b="0" i="0" u="none" strike="noStrike" cap="none" normalizeH="0" baseline="0" dirty="0" smtClean="0">
                          <a:ln>
                            <a:noFill/>
                          </a:ln>
                          <a:solidFill>
                            <a:srgbClr val="292929"/>
                          </a:solidFill>
                          <a:effectLst/>
                          <a:latin typeface="+mn-ea"/>
                          <a:ea typeface="+mn-ea"/>
                        </a:rPr>
                        <a:t>3</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4</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29292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4</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29292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r>
              <a:tr h="387293">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0" i="0" u="none" strike="noStrike" cap="none" normalizeH="0" baseline="0" dirty="0" smtClean="0">
                          <a:ln>
                            <a:noFill/>
                          </a:ln>
                          <a:solidFill>
                            <a:srgbClr val="292929"/>
                          </a:solidFill>
                          <a:effectLst/>
                          <a:latin typeface="+mn-ea"/>
                          <a:ea typeface="+mn-ea"/>
                        </a:rPr>
                        <a:t>学校特色项目</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1</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1</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1</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1</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29292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1</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29292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r>
              <a:tr h="385639">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0" i="0" u="none" strike="noStrike" cap="none" normalizeH="0" baseline="0" smtClean="0">
                          <a:ln>
                            <a:noFill/>
                          </a:ln>
                          <a:solidFill>
                            <a:srgbClr val="292929"/>
                          </a:solidFill>
                          <a:effectLst/>
                          <a:latin typeface="+mn-ea"/>
                          <a:ea typeface="+mn-ea"/>
                        </a:rPr>
                        <a:t>诺奖得主校园行</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0</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2</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0</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1</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29292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2</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29292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r>
              <a:tr h="387293">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0" i="0" u="none" strike="noStrike" cap="none" normalizeH="0" baseline="0" smtClean="0">
                          <a:ln>
                            <a:noFill/>
                          </a:ln>
                          <a:solidFill>
                            <a:srgbClr val="292929"/>
                          </a:solidFill>
                          <a:effectLst/>
                          <a:latin typeface="+mn-ea"/>
                          <a:ea typeface="+mn-ea"/>
                        </a:rPr>
                        <a:t>示范学院推进计划</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29292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1</a:t>
                      </a: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29292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CDECB"/>
                    </a:solidFill>
                  </a:tcPr>
                </a:tc>
              </a:tr>
              <a:tr h="387293">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0" i="0" u="none" strike="noStrike" cap="none" normalizeH="0" baseline="0" smtClean="0">
                          <a:ln>
                            <a:noFill/>
                          </a:ln>
                          <a:solidFill>
                            <a:srgbClr val="292929"/>
                          </a:solidFill>
                          <a:effectLst/>
                          <a:latin typeface="+mn-ea"/>
                          <a:ea typeface="+mn-ea"/>
                        </a:rPr>
                        <a:t>合计</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smtClean="0">
                          <a:ln>
                            <a:noFill/>
                          </a:ln>
                          <a:solidFill>
                            <a:srgbClr val="292929"/>
                          </a:solidFill>
                          <a:effectLst/>
                          <a:latin typeface="+mn-ea"/>
                          <a:ea typeface="+mn-ea"/>
                        </a:rPr>
                        <a:t>20</a:t>
                      </a:r>
                      <a:endParaRPr kumimoji="0" lang="zh-CN" altLang="en-US" sz="1800" b="0" i="0" u="none" strike="noStrike" cap="none" normalizeH="0" baseline="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smtClean="0">
                          <a:ln>
                            <a:noFill/>
                          </a:ln>
                          <a:solidFill>
                            <a:srgbClr val="292929"/>
                          </a:solidFill>
                          <a:effectLst/>
                          <a:latin typeface="+mn-ea"/>
                          <a:ea typeface="+mn-ea"/>
                        </a:rPr>
                        <a:t>22</a:t>
                      </a:r>
                      <a:endParaRPr kumimoji="0" lang="zh-CN" altLang="en-US" sz="1800" b="0" i="0" u="none" strike="noStrike" cap="none" normalizeH="0" baseline="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smtClean="0">
                          <a:ln>
                            <a:noFill/>
                          </a:ln>
                          <a:solidFill>
                            <a:srgbClr val="292929"/>
                          </a:solidFill>
                          <a:effectLst/>
                          <a:latin typeface="+mn-ea"/>
                          <a:ea typeface="+mn-ea"/>
                        </a:rPr>
                        <a:t>25</a:t>
                      </a:r>
                      <a:endParaRPr kumimoji="0" lang="zh-CN" altLang="zh-CN" sz="1800" b="0" i="0" u="none" strike="noStrike" cap="none" normalizeH="0" baseline="0" smtClean="0">
                        <a:ln>
                          <a:noFill/>
                        </a:ln>
                        <a:solidFill>
                          <a:srgbClr val="292929"/>
                        </a:solidFill>
                        <a:effectLst/>
                        <a:latin typeface="+mn-ea"/>
                        <a:ea typeface="+mn-ea"/>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29292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rgbClr val="292929"/>
                          </a:solidFill>
                          <a:effectLst/>
                          <a:latin typeface="+mn-ea"/>
                          <a:ea typeface="+mn-ea"/>
                        </a:rPr>
                        <a:t>25</a:t>
                      </a:r>
                      <a:endParaRPr kumimoji="0" lang="zh-CN" altLang="zh-CN" sz="1800" b="0" i="0" u="none" strike="noStrike" cap="none" normalizeH="0" baseline="0" dirty="0" smtClean="0">
                        <a:ln>
                          <a:noFill/>
                        </a:ln>
                        <a:solidFill>
                          <a:srgbClr val="292929"/>
                        </a:solidFill>
                        <a:effectLst/>
                        <a:latin typeface="+mn-ea"/>
                        <a:ea typeface="+mn-ea"/>
                      </a:endParaRPr>
                    </a:p>
                  </a:txBody>
                  <a:tcPr marL="68580" marR="68580" marT="0" marB="0" anchor="ctr" horzOverflow="overflow">
                    <a:lnL w="12700" cap="flat" cmpd="sng" algn="ctr">
                      <a:solidFill>
                        <a:srgbClr val="292929"/>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6EFE7"/>
                    </a:solidFill>
                  </a:tcPr>
                </a:tc>
              </a:tr>
            </a:tbl>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1"/>
          </p:nvPr>
        </p:nvSpPr>
        <p:spPr>
          <a:xfrm>
            <a:off x="468313" y="1412875"/>
            <a:ext cx="8351837" cy="4032250"/>
          </a:xfrm>
        </p:spPr>
        <p:txBody>
          <a:bodyPr/>
          <a:lstStyle/>
          <a:p>
            <a:pPr marL="342779" indent="-342779">
              <a:defRPr/>
            </a:pPr>
            <a:r>
              <a:rPr lang="zh-CN" altLang="en-US" dirty="0" smtClean="0"/>
              <a:t>外籍专家团队到位工作，</a:t>
            </a:r>
            <a:r>
              <a:rPr lang="zh-CN" altLang="zh-CN" dirty="0" smtClean="0"/>
              <a:t>组建学院国际化工作小组</a:t>
            </a:r>
            <a:r>
              <a:rPr lang="zh-CN" altLang="en-US" dirty="0" smtClean="0"/>
              <a:t>，建立</a:t>
            </a:r>
            <a:r>
              <a:rPr lang="zh-CN" altLang="zh-CN" dirty="0" smtClean="0"/>
              <a:t>“外籍专家团队</a:t>
            </a:r>
            <a:r>
              <a:rPr lang="en-US" altLang="zh-CN" dirty="0" smtClean="0"/>
              <a:t>+</a:t>
            </a:r>
            <a:r>
              <a:rPr lang="zh-CN" altLang="zh-CN" dirty="0" smtClean="0"/>
              <a:t>本土执行团队”管理模式</a:t>
            </a:r>
            <a:r>
              <a:rPr lang="zh-CN" altLang="en-US" dirty="0" smtClean="0"/>
              <a:t>；</a:t>
            </a:r>
            <a:endParaRPr lang="en-US" altLang="zh-CN" dirty="0" smtClean="0"/>
          </a:p>
          <a:p>
            <a:pPr marL="342779" indent="-342779">
              <a:defRPr/>
            </a:pPr>
            <a:r>
              <a:rPr lang="zh-CN" altLang="en-US" dirty="0" smtClean="0"/>
              <a:t>海外引进高水平科研人才，聘请专职</a:t>
            </a:r>
            <a:r>
              <a:rPr lang="en-US" altLang="zh-CN" dirty="0" smtClean="0"/>
              <a:t>/</a:t>
            </a:r>
            <a:r>
              <a:rPr lang="zh-CN" altLang="en-US" dirty="0" smtClean="0"/>
              <a:t>短期教学外籍教师，建立起国际化师资队伍；</a:t>
            </a:r>
            <a:endParaRPr lang="en-US" altLang="zh-CN" dirty="0" smtClean="0"/>
          </a:p>
          <a:p>
            <a:pPr marL="342779" indent="-342779">
              <a:defRPr/>
            </a:pPr>
            <a:r>
              <a:rPr lang="zh-CN" altLang="zh-CN" dirty="0" smtClean="0"/>
              <a:t>推出了“生物医学工程与科学”国际化课程群，该课程群采用英语教学</a:t>
            </a:r>
            <a:r>
              <a:rPr lang="en-US" altLang="zh-CN" dirty="0" smtClean="0"/>
              <a:t>;</a:t>
            </a:r>
          </a:p>
          <a:p>
            <a:pPr marL="342779" indent="-342779">
              <a:defRPr/>
            </a:pPr>
            <a:r>
              <a:rPr lang="zh-CN" altLang="en-US" dirty="0" smtClean="0"/>
              <a:t>积极拓展与美国</a:t>
            </a:r>
            <a:r>
              <a:rPr lang="en-US" altLang="zh-CN" dirty="0" smtClean="0"/>
              <a:t>Ohio State University</a:t>
            </a:r>
            <a:r>
              <a:rPr lang="zh-CN" altLang="en-US" dirty="0" smtClean="0"/>
              <a:t>、澳大利亚国立大学、德国弗莱堡大学等世界一流大学的合作办学项目，提高国际化办学水平；</a:t>
            </a:r>
            <a:endParaRPr lang="en-US" altLang="zh-CN" dirty="0" smtClean="0"/>
          </a:p>
          <a:p>
            <a:pPr marL="342779" indent="-342779">
              <a:defRPr/>
            </a:pPr>
            <a:r>
              <a:rPr lang="zh-CN" altLang="zh-CN" dirty="0" smtClean="0"/>
              <a:t>积极运作引进美国科学院院士</a:t>
            </a:r>
            <a:r>
              <a:rPr lang="en-US" altLang="zh-CN" dirty="0" smtClean="0"/>
              <a:t>Richard </a:t>
            </a:r>
            <a:r>
              <a:rPr lang="en-US" altLang="zh-CN" dirty="0" err="1" smtClean="0"/>
              <a:t>Zare</a:t>
            </a:r>
            <a:r>
              <a:rPr lang="zh-CN" altLang="zh-CN" dirty="0" smtClean="0"/>
              <a:t>教授，依托南京大学建立国际联合实验室</a:t>
            </a:r>
            <a:r>
              <a:rPr lang="zh-CN" altLang="en-US" dirty="0" smtClean="0"/>
              <a:t>；</a:t>
            </a:r>
            <a:endParaRPr lang="zh-CN" altLang="en-US" dirty="0"/>
          </a:p>
        </p:txBody>
      </p:sp>
      <p:grpSp>
        <p:nvGrpSpPr>
          <p:cNvPr id="24579" name="Group 18"/>
          <p:cNvGrpSpPr>
            <a:grpSpLocks/>
          </p:cNvGrpSpPr>
          <p:nvPr/>
        </p:nvGrpSpPr>
        <p:grpSpPr bwMode="auto">
          <a:xfrm>
            <a:off x="468313" y="588963"/>
            <a:ext cx="2917825" cy="760412"/>
            <a:chOff x="2279" y="2896"/>
            <a:chExt cx="1838" cy="479"/>
          </a:xfrm>
        </p:grpSpPr>
        <p:grpSp>
          <p:nvGrpSpPr>
            <p:cNvPr id="24581" name="Group 19"/>
            <p:cNvGrpSpPr>
              <a:grpSpLocks/>
            </p:cNvGrpSpPr>
            <p:nvPr/>
          </p:nvGrpSpPr>
          <p:grpSpPr bwMode="auto">
            <a:xfrm>
              <a:off x="2279" y="2896"/>
              <a:ext cx="1838" cy="479"/>
              <a:chOff x="2279" y="2896"/>
              <a:chExt cx="1838" cy="479"/>
            </a:xfrm>
          </p:grpSpPr>
          <p:sp>
            <p:nvSpPr>
              <p:cNvPr id="13" name="Freeform 20"/>
              <p:cNvSpPr>
                <a:spLocks/>
              </p:cNvSpPr>
              <p:nvPr/>
            </p:nvSpPr>
            <p:spPr bwMode="auto">
              <a:xfrm>
                <a:off x="2279" y="2896"/>
                <a:ext cx="1838" cy="479"/>
              </a:xfrm>
              <a:custGeom>
                <a:avLst/>
                <a:gdLst/>
                <a:ahLst/>
                <a:cxnLst>
                  <a:cxn ang="0">
                    <a:pos x="716" y="37"/>
                  </a:cxn>
                  <a:cxn ang="0">
                    <a:pos x="172" y="37"/>
                  </a:cxn>
                  <a:cxn ang="0">
                    <a:pos x="97" y="0"/>
                  </a:cxn>
                  <a:cxn ang="0">
                    <a:pos x="0" y="102"/>
                  </a:cxn>
                  <a:cxn ang="0">
                    <a:pos x="97" y="203"/>
                  </a:cxn>
                  <a:cxn ang="0">
                    <a:pos x="172" y="166"/>
                  </a:cxn>
                  <a:cxn ang="0">
                    <a:pos x="716" y="166"/>
                  </a:cxn>
                  <a:cxn ang="0">
                    <a:pos x="778" y="102"/>
                  </a:cxn>
                  <a:cxn ang="0">
                    <a:pos x="716" y="37"/>
                  </a:cxn>
                </a:cxnLst>
                <a:rect l="0" t="0" r="r" b="b"/>
                <a:pathLst>
                  <a:path w="778" h="203">
                    <a:moveTo>
                      <a:pt x="716" y="37"/>
                    </a:moveTo>
                    <a:cubicBezTo>
                      <a:pt x="172" y="37"/>
                      <a:pt x="172" y="37"/>
                      <a:pt x="172" y="37"/>
                    </a:cubicBezTo>
                    <a:cubicBezTo>
                      <a:pt x="154" y="15"/>
                      <a:pt x="127" y="0"/>
                      <a:pt x="97" y="0"/>
                    </a:cubicBezTo>
                    <a:cubicBezTo>
                      <a:pt x="43" y="0"/>
                      <a:pt x="0" y="46"/>
                      <a:pt x="0" y="102"/>
                    </a:cubicBezTo>
                    <a:cubicBezTo>
                      <a:pt x="0" y="158"/>
                      <a:pt x="43" y="203"/>
                      <a:pt x="97" y="203"/>
                    </a:cubicBezTo>
                    <a:cubicBezTo>
                      <a:pt x="127" y="203"/>
                      <a:pt x="154" y="188"/>
                      <a:pt x="172" y="166"/>
                    </a:cubicBezTo>
                    <a:cubicBezTo>
                      <a:pt x="716" y="166"/>
                      <a:pt x="716" y="166"/>
                      <a:pt x="716" y="166"/>
                    </a:cubicBezTo>
                    <a:cubicBezTo>
                      <a:pt x="750" y="166"/>
                      <a:pt x="778" y="137"/>
                      <a:pt x="778" y="102"/>
                    </a:cubicBezTo>
                    <a:cubicBezTo>
                      <a:pt x="778" y="66"/>
                      <a:pt x="750" y="37"/>
                      <a:pt x="716" y="37"/>
                    </a:cubicBezTo>
                    <a:close/>
                  </a:path>
                </a:pathLst>
              </a:custGeom>
              <a:gradFill rotWithShape="1">
                <a:gsLst>
                  <a:gs pos="0">
                    <a:schemeClr val="bg2">
                      <a:gamma/>
                      <a:tint val="5411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zh-CN" altLang="zh-CN">
                  <a:latin typeface="+mn-lt"/>
                  <a:ea typeface="+mn-ea"/>
                </a:endParaRPr>
              </a:p>
            </p:txBody>
          </p:sp>
          <p:sp>
            <p:nvSpPr>
              <p:cNvPr id="14" name="Freeform 21"/>
              <p:cNvSpPr>
                <a:spLocks/>
              </p:cNvSpPr>
              <p:nvPr/>
            </p:nvSpPr>
            <p:spPr bwMode="auto">
              <a:xfrm>
                <a:off x="2289" y="2905"/>
                <a:ext cx="1814" cy="446"/>
              </a:xfrm>
              <a:custGeom>
                <a:avLst/>
                <a:gdLst/>
                <a:ahLst/>
                <a:cxnLst>
                  <a:cxn ang="0">
                    <a:pos x="707" y="34"/>
                  </a:cxn>
                  <a:cxn ang="0">
                    <a:pos x="170" y="34"/>
                  </a:cxn>
                  <a:cxn ang="0">
                    <a:pos x="96" y="0"/>
                  </a:cxn>
                  <a:cxn ang="0">
                    <a:pos x="0" y="95"/>
                  </a:cxn>
                  <a:cxn ang="0">
                    <a:pos x="96" y="189"/>
                  </a:cxn>
                  <a:cxn ang="0">
                    <a:pos x="170" y="155"/>
                  </a:cxn>
                  <a:cxn ang="0">
                    <a:pos x="707" y="155"/>
                  </a:cxn>
                  <a:cxn ang="0">
                    <a:pos x="768" y="95"/>
                  </a:cxn>
                  <a:cxn ang="0">
                    <a:pos x="707" y="34"/>
                  </a:cxn>
                </a:cxnLst>
                <a:rect l="0" t="0" r="r" b="b"/>
                <a:pathLst>
                  <a:path w="768" h="189">
                    <a:moveTo>
                      <a:pt x="707" y="34"/>
                    </a:moveTo>
                    <a:cubicBezTo>
                      <a:pt x="170" y="34"/>
                      <a:pt x="170" y="34"/>
                      <a:pt x="170" y="34"/>
                    </a:cubicBezTo>
                    <a:cubicBezTo>
                      <a:pt x="152" y="13"/>
                      <a:pt x="126" y="0"/>
                      <a:pt x="96" y="0"/>
                    </a:cubicBezTo>
                    <a:cubicBezTo>
                      <a:pt x="43" y="0"/>
                      <a:pt x="0" y="42"/>
                      <a:pt x="0" y="95"/>
                    </a:cubicBezTo>
                    <a:cubicBezTo>
                      <a:pt x="0" y="147"/>
                      <a:pt x="43" y="189"/>
                      <a:pt x="96" y="189"/>
                    </a:cubicBezTo>
                    <a:cubicBezTo>
                      <a:pt x="126" y="189"/>
                      <a:pt x="152" y="176"/>
                      <a:pt x="170" y="155"/>
                    </a:cubicBezTo>
                    <a:cubicBezTo>
                      <a:pt x="707" y="155"/>
                      <a:pt x="707" y="155"/>
                      <a:pt x="707" y="155"/>
                    </a:cubicBezTo>
                    <a:cubicBezTo>
                      <a:pt x="741" y="155"/>
                      <a:pt x="768" y="128"/>
                      <a:pt x="768" y="95"/>
                    </a:cubicBezTo>
                    <a:cubicBezTo>
                      <a:pt x="768" y="61"/>
                      <a:pt x="741" y="34"/>
                      <a:pt x="707" y="34"/>
                    </a:cubicBezTo>
                    <a:close/>
                  </a:path>
                </a:pathLst>
              </a:custGeom>
              <a:gradFill rotWithShape="1">
                <a:gsLst>
                  <a:gs pos="0">
                    <a:schemeClr val="bg1"/>
                  </a:gs>
                  <a:gs pos="100000">
                    <a:schemeClr val="bg1">
                      <a:gamma/>
                      <a:shade val="79216"/>
                      <a:invGamma/>
                    </a:schemeClr>
                  </a:gs>
                </a:gsLst>
                <a:lin ang="5400000" scaled="1"/>
              </a:gradFill>
              <a:ln w="9525">
                <a:noFill/>
                <a:round/>
                <a:headEnd/>
                <a:tailEnd/>
              </a:ln>
            </p:spPr>
            <p:txBody>
              <a:bodyPr/>
              <a:lstStyle/>
              <a:p>
                <a:pPr fontAlgn="auto">
                  <a:spcBef>
                    <a:spcPts val="0"/>
                  </a:spcBef>
                  <a:spcAft>
                    <a:spcPts val="0"/>
                  </a:spcAft>
                  <a:defRPr/>
                </a:pPr>
                <a:endParaRPr lang="zh-CN" altLang="zh-CN">
                  <a:latin typeface="+mn-lt"/>
                  <a:ea typeface="+mn-ea"/>
                </a:endParaRPr>
              </a:p>
            </p:txBody>
          </p:sp>
        </p:grpSp>
        <p:grpSp>
          <p:nvGrpSpPr>
            <p:cNvPr id="24582" name="Group 22"/>
            <p:cNvGrpSpPr>
              <a:grpSpLocks/>
            </p:cNvGrpSpPr>
            <p:nvPr/>
          </p:nvGrpSpPr>
          <p:grpSpPr bwMode="auto">
            <a:xfrm>
              <a:off x="2301" y="2917"/>
              <a:ext cx="420" cy="420"/>
              <a:chOff x="2301" y="2917"/>
              <a:chExt cx="420" cy="420"/>
            </a:xfrm>
          </p:grpSpPr>
          <p:sp>
            <p:nvSpPr>
              <p:cNvPr id="10" name="Oval 23"/>
              <p:cNvSpPr>
                <a:spLocks noChangeArrowheads="1"/>
              </p:cNvSpPr>
              <p:nvPr/>
            </p:nvSpPr>
            <p:spPr bwMode="auto">
              <a:xfrm>
                <a:off x="2301" y="2917"/>
                <a:ext cx="420" cy="420"/>
              </a:xfrm>
              <a:prstGeom prst="ellipse">
                <a:avLst/>
              </a:prstGeom>
              <a:gradFill rotWithShape="1">
                <a:gsLst>
                  <a:gs pos="0">
                    <a:schemeClr val="bg1">
                      <a:gamma/>
                      <a:shade val="82353"/>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zh-CN" altLang="zh-CN">
                  <a:latin typeface="+mn-lt"/>
                  <a:ea typeface="+mn-ea"/>
                </a:endParaRPr>
              </a:p>
            </p:txBody>
          </p:sp>
          <p:sp>
            <p:nvSpPr>
              <p:cNvPr id="11" name="Oval 24"/>
              <p:cNvSpPr>
                <a:spLocks noChangeArrowheads="1"/>
              </p:cNvSpPr>
              <p:nvPr/>
            </p:nvSpPr>
            <p:spPr bwMode="auto">
              <a:xfrm>
                <a:off x="2334" y="2947"/>
                <a:ext cx="356" cy="357"/>
              </a:xfrm>
              <a:prstGeom prst="ellipse">
                <a:avLst/>
              </a:prstGeom>
              <a:solidFill>
                <a:schemeClr val="tx2">
                  <a:lumMod val="40000"/>
                  <a:lumOff val="60000"/>
                </a:schemeClr>
              </a:solidFill>
              <a:ln w="9525">
                <a:noFill/>
                <a:round/>
                <a:headEnd/>
                <a:tailEnd/>
              </a:ln>
            </p:spPr>
            <p:txBody>
              <a:bodyPr/>
              <a:lstStyle/>
              <a:p>
                <a:pPr fontAlgn="auto">
                  <a:spcBef>
                    <a:spcPts val="0"/>
                  </a:spcBef>
                  <a:spcAft>
                    <a:spcPts val="0"/>
                  </a:spcAft>
                  <a:defRPr/>
                </a:pPr>
                <a:endParaRPr lang="zh-CN" altLang="zh-CN">
                  <a:latin typeface="+mn-lt"/>
                  <a:ea typeface="+mn-ea"/>
                </a:endParaRPr>
              </a:p>
            </p:txBody>
          </p:sp>
          <p:sp>
            <p:nvSpPr>
              <p:cNvPr id="12" name="Oval 25"/>
              <p:cNvSpPr>
                <a:spLocks noChangeArrowheads="1"/>
              </p:cNvSpPr>
              <p:nvPr/>
            </p:nvSpPr>
            <p:spPr bwMode="auto">
              <a:xfrm>
                <a:off x="2397" y="2967"/>
                <a:ext cx="225" cy="130"/>
              </a:xfrm>
              <a:prstGeom prst="ellipse">
                <a:avLst/>
              </a:prstGeom>
              <a:solidFill>
                <a:schemeClr val="tx2">
                  <a:lumMod val="40000"/>
                  <a:lumOff val="60000"/>
                </a:schemeClr>
              </a:solidFill>
              <a:ln w="9525">
                <a:noFill/>
                <a:round/>
                <a:headEnd/>
                <a:tailEnd/>
              </a:ln>
            </p:spPr>
            <p:txBody>
              <a:bodyPr/>
              <a:lstStyle/>
              <a:p>
                <a:pPr fontAlgn="auto">
                  <a:spcBef>
                    <a:spcPts val="0"/>
                  </a:spcBef>
                  <a:spcAft>
                    <a:spcPts val="0"/>
                  </a:spcAft>
                  <a:defRPr/>
                </a:pPr>
                <a:endParaRPr lang="zh-CN" altLang="zh-CN">
                  <a:latin typeface="+mn-lt"/>
                  <a:ea typeface="+mn-ea"/>
                </a:endParaRPr>
              </a:p>
            </p:txBody>
          </p:sp>
        </p:grpSp>
      </p:grpSp>
      <p:sp>
        <p:nvSpPr>
          <p:cNvPr id="15" name="Text Box 99"/>
          <p:cNvSpPr txBox="1">
            <a:spLocks noChangeArrowheads="1"/>
          </p:cNvSpPr>
          <p:nvPr/>
        </p:nvSpPr>
        <p:spPr bwMode="auto">
          <a:xfrm rot="-5400000">
            <a:off x="2188368" y="-188118"/>
            <a:ext cx="461963" cy="2305050"/>
          </a:xfrm>
          <a:prstGeom prst="rect">
            <a:avLst/>
          </a:prstGeom>
          <a:noFill/>
          <a:ln>
            <a:noFill/>
          </a:ln>
          <a:extLst>
            <a:ext uri="{909E8E84-426E-40DD-AFC4-6F175D3DCCD1}"/>
            <a:ext uri="{91240B29-F687-4F45-9708-019B960494DF}"/>
          </a:extLst>
        </p:spPr>
        <p:txBody>
          <a:bodyPr vert="eaVert">
            <a:spAutoFit/>
          </a:bodyPr>
          <a:lstStyle>
            <a:lvl1pPr eaLnBrk="0" hangingPunct="0">
              <a:defRPr b="1">
                <a:solidFill>
                  <a:schemeClr val="bg2"/>
                </a:solidFill>
                <a:latin typeface="Arial" charset="0"/>
              </a:defRPr>
            </a:lvl1pPr>
            <a:lvl2pPr marL="742950" indent="-285750" eaLnBrk="0" hangingPunct="0">
              <a:defRPr b="1">
                <a:solidFill>
                  <a:schemeClr val="bg2"/>
                </a:solidFill>
                <a:latin typeface="Arial" charset="0"/>
              </a:defRPr>
            </a:lvl2pPr>
            <a:lvl3pPr marL="1143000" indent="-228600" eaLnBrk="0" hangingPunct="0">
              <a:defRPr b="1">
                <a:solidFill>
                  <a:schemeClr val="bg2"/>
                </a:solidFill>
                <a:latin typeface="Arial" charset="0"/>
              </a:defRPr>
            </a:lvl3pPr>
            <a:lvl4pPr marL="1600200" indent="-228600" eaLnBrk="0" hangingPunct="0">
              <a:defRPr b="1">
                <a:solidFill>
                  <a:schemeClr val="bg2"/>
                </a:solidFill>
                <a:latin typeface="Arial" charset="0"/>
              </a:defRPr>
            </a:lvl4pPr>
            <a:lvl5pPr marL="2057400" indent="-228600" eaLnBrk="0" hangingPunct="0">
              <a:defRPr b="1">
                <a:solidFill>
                  <a:schemeClr val="bg2"/>
                </a:solidFill>
                <a:latin typeface="Arial" charset="0"/>
              </a:defRPr>
            </a:lvl5pPr>
            <a:lvl6pPr marL="2514600" indent="-228600" eaLnBrk="0" fontAlgn="base" hangingPunct="0">
              <a:spcBef>
                <a:spcPct val="0"/>
              </a:spcBef>
              <a:spcAft>
                <a:spcPct val="0"/>
              </a:spcAft>
              <a:defRPr b="1">
                <a:solidFill>
                  <a:schemeClr val="bg2"/>
                </a:solidFill>
                <a:latin typeface="Arial" charset="0"/>
              </a:defRPr>
            </a:lvl6pPr>
            <a:lvl7pPr marL="2971800" indent="-228600" eaLnBrk="0" fontAlgn="base" hangingPunct="0">
              <a:spcBef>
                <a:spcPct val="0"/>
              </a:spcBef>
              <a:spcAft>
                <a:spcPct val="0"/>
              </a:spcAft>
              <a:defRPr b="1">
                <a:solidFill>
                  <a:schemeClr val="bg2"/>
                </a:solidFill>
                <a:latin typeface="Arial" charset="0"/>
              </a:defRPr>
            </a:lvl7pPr>
            <a:lvl8pPr marL="3429000" indent="-228600" eaLnBrk="0" fontAlgn="base" hangingPunct="0">
              <a:spcBef>
                <a:spcPct val="0"/>
              </a:spcBef>
              <a:spcAft>
                <a:spcPct val="0"/>
              </a:spcAft>
              <a:defRPr b="1">
                <a:solidFill>
                  <a:schemeClr val="bg2"/>
                </a:solidFill>
                <a:latin typeface="Arial" charset="0"/>
              </a:defRPr>
            </a:lvl8pPr>
            <a:lvl9pPr marL="3886200" indent="-228600" eaLnBrk="0" fontAlgn="base" hangingPunct="0">
              <a:spcBef>
                <a:spcPct val="0"/>
              </a:spcBef>
              <a:spcAft>
                <a:spcPct val="0"/>
              </a:spcAft>
              <a:defRPr b="1">
                <a:solidFill>
                  <a:schemeClr val="bg2"/>
                </a:solidFill>
                <a:latin typeface="Arial" charset="0"/>
              </a:defRPr>
            </a:lvl9pPr>
          </a:lstStyle>
          <a:p>
            <a:pPr fontAlgn="auto">
              <a:spcBef>
                <a:spcPts val="0"/>
              </a:spcBef>
              <a:spcAft>
                <a:spcPts val="0"/>
              </a:spcAft>
              <a:defRPr/>
            </a:pPr>
            <a:r>
              <a:rPr lang="zh-CN" altLang="en-US" dirty="0" smtClean="0">
                <a:solidFill>
                  <a:schemeClr val="tx1"/>
                </a:solidFill>
                <a:latin typeface="+mn-ea"/>
                <a:ea typeface="+mn-ea"/>
              </a:rPr>
              <a:t>国际化示范学院建立</a:t>
            </a:r>
            <a:endParaRPr lang="en-US" altLang="ko-KR" dirty="0">
              <a:solidFill>
                <a:schemeClr val="tx1"/>
              </a:solidFill>
              <a:latin typeface="+mn-ea"/>
              <a:ea typeface="+mn-ea"/>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1"/>
          <p:cNvSpPr txBox="1">
            <a:spLocks noChangeArrowheads="1"/>
          </p:cNvSpPr>
          <p:nvPr/>
        </p:nvSpPr>
        <p:spPr bwMode="auto">
          <a:xfrm>
            <a:off x="3419475" y="3429000"/>
            <a:ext cx="5475288" cy="338138"/>
          </a:xfrm>
          <a:prstGeom prst="rect">
            <a:avLst/>
          </a:prstGeom>
          <a:noFill/>
          <a:ln w="9525">
            <a:noFill/>
            <a:miter lim="800000"/>
            <a:headEnd/>
            <a:tailEnd/>
          </a:ln>
        </p:spPr>
        <p:txBody>
          <a:bodyPr>
            <a:spAutoFit/>
          </a:bodyPr>
          <a:lstStyle/>
          <a:p>
            <a:r>
              <a:rPr lang="zh-CN" altLang="zh-CN" sz="1600">
                <a:latin typeface="+mj-ea"/>
                <a:ea typeface="+mj-ea"/>
              </a:rPr>
              <a:t>加强国外来校交流生项目管理</a:t>
            </a:r>
            <a:endParaRPr lang="zh-CN" altLang="en-US" sz="1600">
              <a:latin typeface="+mj-ea"/>
              <a:ea typeface="+mj-ea"/>
            </a:endParaRPr>
          </a:p>
        </p:txBody>
      </p:sp>
      <p:cxnSp>
        <p:nvCxnSpPr>
          <p:cNvPr id="6" name="直接连接符 5"/>
          <p:cNvCxnSpPr/>
          <p:nvPr/>
        </p:nvCxnSpPr>
        <p:spPr>
          <a:xfrm>
            <a:off x="207214" y="1073150"/>
            <a:ext cx="8757274" cy="0"/>
          </a:xfrm>
          <a:prstGeom prst="line">
            <a:avLst/>
          </a:prstGeom>
          <a:ln>
            <a:gradFill flip="none" rotWithShape="1">
              <a:gsLst>
                <a:gs pos="0">
                  <a:schemeClr val="accent1">
                    <a:tint val="66000"/>
                    <a:satMod val="160000"/>
                    <a:alpha val="0"/>
                  </a:schemeClr>
                </a:gs>
                <a:gs pos="50000">
                  <a:schemeClr val="bg2">
                    <a:lumMod val="25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5604" name="Group 15"/>
          <p:cNvGrpSpPr>
            <a:grpSpLocks/>
          </p:cNvGrpSpPr>
          <p:nvPr/>
        </p:nvGrpSpPr>
        <p:grpSpPr bwMode="auto">
          <a:xfrm>
            <a:off x="2268538" y="3284538"/>
            <a:ext cx="935037" cy="920750"/>
            <a:chOff x="2924" y="2115"/>
            <a:chExt cx="614" cy="702"/>
          </a:xfrm>
        </p:grpSpPr>
        <p:sp>
          <p:nvSpPr>
            <p:cNvPr id="8" name="Oval 16"/>
            <p:cNvSpPr>
              <a:spLocks noChangeArrowheads="1"/>
            </p:cNvSpPr>
            <p:nvPr/>
          </p:nvSpPr>
          <p:spPr bwMode="auto">
            <a:xfrm>
              <a:off x="2924" y="2612"/>
              <a:ext cx="590" cy="205"/>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j-ea"/>
                <a:ea typeface="+mj-ea"/>
              </a:endParaRPr>
            </a:p>
          </p:txBody>
        </p:sp>
        <p:grpSp>
          <p:nvGrpSpPr>
            <p:cNvPr id="25648" name="Group 17"/>
            <p:cNvGrpSpPr>
              <a:grpSpLocks/>
            </p:cNvGrpSpPr>
            <p:nvPr/>
          </p:nvGrpSpPr>
          <p:grpSpPr bwMode="auto">
            <a:xfrm>
              <a:off x="2925" y="2115"/>
              <a:ext cx="613" cy="613"/>
              <a:chOff x="1157" y="1798"/>
              <a:chExt cx="613" cy="613"/>
            </a:xfrm>
          </p:grpSpPr>
          <p:grpSp>
            <p:nvGrpSpPr>
              <p:cNvPr id="25649" name="Group 18"/>
              <p:cNvGrpSpPr>
                <a:grpSpLocks/>
              </p:cNvGrpSpPr>
              <p:nvPr/>
            </p:nvGrpSpPr>
            <p:grpSpPr bwMode="auto">
              <a:xfrm>
                <a:off x="1157" y="1798"/>
                <a:ext cx="613" cy="613"/>
                <a:chOff x="2335" y="1140"/>
                <a:chExt cx="1089" cy="1089"/>
              </a:xfrm>
            </p:grpSpPr>
            <p:sp>
              <p:nvSpPr>
                <p:cNvPr id="25651" name="Oval 19"/>
                <p:cNvSpPr>
                  <a:spLocks noChangeArrowheads="1"/>
                </p:cNvSpPr>
                <p:nvPr/>
              </p:nvSpPr>
              <p:spPr bwMode="auto">
                <a:xfrm>
                  <a:off x="2335" y="1140"/>
                  <a:ext cx="1089" cy="1089"/>
                </a:xfrm>
                <a:prstGeom prst="ellipse">
                  <a:avLst/>
                </a:prstGeom>
                <a:gradFill rotWithShape="1">
                  <a:gsLst>
                    <a:gs pos="0">
                      <a:srgbClr val="D60000"/>
                    </a:gs>
                    <a:gs pos="100000">
                      <a:srgbClr val="A20000"/>
                    </a:gs>
                  </a:gsLst>
                  <a:lin ang="5400000" scaled="1"/>
                </a:gradFill>
                <a:ln w="9525">
                  <a:noFill/>
                  <a:round/>
                  <a:headEnd/>
                  <a:tailEnd/>
                </a:ln>
              </p:spPr>
              <p:txBody>
                <a:bodyPr wrap="none" anchor="ctr"/>
                <a:lstStyle/>
                <a:p>
                  <a:endParaRPr lang="zh-CN" altLang="en-US">
                    <a:latin typeface="+mj-ea"/>
                    <a:ea typeface="+mj-ea"/>
                  </a:endParaRPr>
                </a:p>
              </p:txBody>
            </p:sp>
            <p:grpSp>
              <p:nvGrpSpPr>
                <p:cNvPr id="25652" name="Group 20"/>
                <p:cNvGrpSpPr>
                  <a:grpSpLocks/>
                </p:cNvGrpSpPr>
                <p:nvPr/>
              </p:nvGrpSpPr>
              <p:grpSpPr bwMode="auto">
                <a:xfrm>
                  <a:off x="2426" y="1169"/>
                  <a:ext cx="908" cy="296"/>
                  <a:chOff x="1431" y="1843"/>
                  <a:chExt cx="907" cy="295"/>
                </a:xfrm>
              </p:grpSpPr>
              <p:sp>
                <p:nvSpPr>
                  <p:cNvPr id="14" name="Freeform 21"/>
                  <p:cNvSpPr>
                    <a:spLocks/>
                  </p:cNvSpPr>
                  <p:nvPr/>
                </p:nvSpPr>
                <p:spPr bwMode="auto">
                  <a:xfrm>
                    <a:off x="1431" y="1842"/>
                    <a:ext cx="906"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j-ea"/>
                      <a:ea typeface="+mj-ea"/>
                    </a:endParaRPr>
                  </a:p>
                </p:txBody>
              </p:sp>
              <p:sp>
                <p:nvSpPr>
                  <p:cNvPr id="25654" name="Oval 2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j-ea"/>
                      <a:ea typeface="+mj-ea"/>
                    </a:endParaRPr>
                  </a:p>
                </p:txBody>
              </p:sp>
            </p:grpSp>
          </p:grpSp>
          <p:sp>
            <p:nvSpPr>
              <p:cNvPr id="25650" name="Text Box 23"/>
              <p:cNvSpPr txBox="1">
                <a:spLocks noChangeArrowheads="1"/>
              </p:cNvSpPr>
              <p:nvPr/>
            </p:nvSpPr>
            <p:spPr bwMode="auto">
              <a:xfrm>
                <a:off x="1348" y="1970"/>
                <a:ext cx="225" cy="305"/>
              </a:xfrm>
              <a:prstGeom prst="rect">
                <a:avLst/>
              </a:prstGeom>
              <a:noFill/>
              <a:ln w="9525">
                <a:noFill/>
                <a:miter lim="800000"/>
                <a:headEnd/>
                <a:tailEnd/>
              </a:ln>
            </p:spPr>
            <p:txBody>
              <a:bodyPr wrap="none">
                <a:spAutoFit/>
              </a:bodyPr>
              <a:lstStyle/>
              <a:p>
                <a:pPr algn="ctr"/>
                <a:r>
                  <a:rPr lang="en-US" altLang="zh-CN" sz="2000" b="1">
                    <a:solidFill>
                      <a:schemeClr val="bg1"/>
                    </a:solidFill>
                    <a:latin typeface="+mj-ea"/>
                    <a:ea typeface="+mj-ea"/>
                  </a:rPr>
                  <a:t>3</a:t>
                </a:r>
                <a:endParaRPr lang="en-US" altLang="ko-KR" sz="2000" b="1">
                  <a:solidFill>
                    <a:schemeClr val="bg1"/>
                  </a:solidFill>
                  <a:latin typeface="+mj-ea"/>
                  <a:ea typeface="+mj-ea"/>
                </a:endParaRPr>
              </a:p>
            </p:txBody>
          </p:sp>
        </p:grpSp>
      </p:grpSp>
      <p:sp>
        <p:nvSpPr>
          <p:cNvPr id="16" name="Oval 34"/>
          <p:cNvSpPr>
            <a:spLocks noChangeArrowheads="1"/>
          </p:cNvSpPr>
          <p:nvPr/>
        </p:nvSpPr>
        <p:spPr bwMode="auto">
          <a:xfrm>
            <a:off x="2112963" y="2020888"/>
            <a:ext cx="936625" cy="323850"/>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j-ea"/>
              <a:ea typeface="+mj-ea"/>
            </a:endParaRPr>
          </a:p>
        </p:txBody>
      </p:sp>
      <p:grpSp>
        <p:nvGrpSpPr>
          <p:cNvPr id="25606" name="Group 35"/>
          <p:cNvGrpSpPr>
            <a:grpSpLocks/>
          </p:cNvGrpSpPr>
          <p:nvPr/>
        </p:nvGrpSpPr>
        <p:grpSpPr bwMode="auto">
          <a:xfrm>
            <a:off x="2128838" y="1352550"/>
            <a:ext cx="858837" cy="876300"/>
            <a:chOff x="1157" y="1798"/>
            <a:chExt cx="613" cy="613"/>
          </a:xfrm>
        </p:grpSpPr>
        <p:grpSp>
          <p:nvGrpSpPr>
            <p:cNvPr id="25641" name="Group 36"/>
            <p:cNvGrpSpPr>
              <a:grpSpLocks/>
            </p:cNvGrpSpPr>
            <p:nvPr/>
          </p:nvGrpSpPr>
          <p:grpSpPr bwMode="auto">
            <a:xfrm>
              <a:off x="1157" y="1798"/>
              <a:ext cx="613" cy="613"/>
              <a:chOff x="2335" y="1139"/>
              <a:chExt cx="1089" cy="1089"/>
            </a:xfrm>
          </p:grpSpPr>
          <p:sp>
            <p:nvSpPr>
              <p:cNvPr id="25643" name="Oval 37"/>
              <p:cNvSpPr>
                <a:spLocks noChangeArrowheads="1"/>
              </p:cNvSpPr>
              <p:nvPr/>
            </p:nvSpPr>
            <p:spPr bwMode="auto">
              <a:xfrm>
                <a:off x="2335" y="1139"/>
                <a:ext cx="1089" cy="1089"/>
              </a:xfrm>
              <a:prstGeom prst="ellipse">
                <a:avLst/>
              </a:prstGeom>
              <a:gradFill rotWithShape="1">
                <a:gsLst>
                  <a:gs pos="0">
                    <a:srgbClr val="0070C0"/>
                  </a:gs>
                  <a:gs pos="100000">
                    <a:srgbClr val="002060"/>
                  </a:gs>
                </a:gsLst>
                <a:lin ang="5400000" scaled="1"/>
              </a:gradFill>
              <a:ln w="9525">
                <a:noFill/>
                <a:round/>
                <a:headEnd/>
                <a:tailEnd/>
              </a:ln>
            </p:spPr>
            <p:txBody>
              <a:bodyPr wrap="none" anchor="ctr"/>
              <a:lstStyle/>
              <a:p>
                <a:endParaRPr lang="zh-CN" altLang="en-US">
                  <a:latin typeface="+mj-ea"/>
                  <a:ea typeface="+mj-ea"/>
                </a:endParaRPr>
              </a:p>
            </p:txBody>
          </p:sp>
          <p:grpSp>
            <p:nvGrpSpPr>
              <p:cNvPr id="25644" name="Group 38"/>
              <p:cNvGrpSpPr>
                <a:grpSpLocks/>
              </p:cNvGrpSpPr>
              <p:nvPr/>
            </p:nvGrpSpPr>
            <p:grpSpPr bwMode="auto">
              <a:xfrm>
                <a:off x="2426" y="1169"/>
                <a:ext cx="908" cy="296"/>
                <a:chOff x="1431" y="1843"/>
                <a:chExt cx="907" cy="295"/>
              </a:xfrm>
            </p:grpSpPr>
            <p:sp>
              <p:nvSpPr>
                <p:cNvPr id="22" name="Freeform 39"/>
                <p:cNvSpPr>
                  <a:spLocks/>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j-ea"/>
                    <a:ea typeface="+mj-ea"/>
                  </a:endParaRPr>
                </a:p>
              </p:txBody>
            </p:sp>
            <p:sp>
              <p:nvSpPr>
                <p:cNvPr id="25646" name="Oval 40"/>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j-ea"/>
                    <a:ea typeface="+mj-ea"/>
                  </a:endParaRPr>
                </a:p>
              </p:txBody>
            </p:sp>
          </p:grpSp>
        </p:grpSp>
        <p:sp>
          <p:nvSpPr>
            <p:cNvPr id="19" name="Text Box 41"/>
            <p:cNvSpPr txBox="1">
              <a:spLocks noChangeArrowheads="1"/>
            </p:cNvSpPr>
            <p:nvPr/>
          </p:nvSpPr>
          <p:spPr bwMode="auto">
            <a:xfrm>
              <a:off x="1337" y="1970"/>
              <a:ext cx="245" cy="28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fontAlgn="auto">
                <a:spcBef>
                  <a:spcPts val="0"/>
                </a:spcBef>
                <a:spcAft>
                  <a:spcPts val="0"/>
                </a:spcAft>
                <a:defRPr/>
              </a:pPr>
              <a:r>
                <a:rPr lang="en-US" altLang="zh-CN" sz="2000" b="1" dirty="0">
                  <a:solidFill>
                    <a:schemeClr val="bg1"/>
                  </a:solidFill>
                  <a:latin typeface="+mj-ea"/>
                  <a:ea typeface="+mj-ea"/>
                </a:rPr>
                <a:t>1</a:t>
              </a:r>
              <a:endParaRPr lang="en-US" altLang="ko-KR" sz="2000" b="1" dirty="0">
                <a:solidFill>
                  <a:schemeClr val="bg1"/>
                </a:solidFill>
                <a:latin typeface="+mj-ea"/>
                <a:ea typeface="+mj-ea"/>
              </a:endParaRPr>
            </a:p>
          </p:txBody>
        </p:sp>
      </p:grpSp>
      <p:grpSp>
        <p:nvGrpSpPr>
          <p:cNvPr id="25607" name="Group 42"/>
          <p:cNvGrpSpPr>
            <a:grpSpLocks/>
          </p:cNvGrpSpPr>
          <p:nvPr/>
        </p:nvGrpSpPr>
        <p:grpSpPr bwMode="auto">
          <a:xfrm>
            <a:off x="2516188" y="2284413"/>
            <a:ext cx="831850" cy="928687"/>
            <a:chOff x="2924" y="2115"/>
            <a:chExt cx="614" cy="702"/>
          </a:xfrm>
        </p:grpSpPr>
        <p:sp>
          <p:nvSpPr>
            <p:cNvPr id="25" name="Oval 43"/>
            <p:cNvSpPr>
              <a:spLocks noChangeArrowheads="1"/>
            </p:cNvSpPr>
            <p:nvPr/>
          </p:nvSpPr>
          <p:spPr bwMode="auto">
            <a:xfrm>
              <a:off x="2924" y="2613"/>
              <a:ext cx="591" cy="204"/>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j-ea"/>
                <a:ea typeface="+mj-ea"/>
              </a:endParaRPr>
            </a:p>
          </p:txBody>
        </p:sp>
        <p:grpSp>
          <p:nvGrpSpPr>
            <p:cNvPr id="25634" name="Group 44"/>
            <p:cNvGrpSpPr>
              <a:grpSpLocks/>
            </p:cNvGrpSpPr>
            <p:nvPr/>
          </p:nvGrpSpPr>
          <p:grpSpPr bwMode="auto">
            <a:xfrm>
              <a:off x="2925" y="2115"/>
              <a:ext cx="613" cy="613"/>
              <a:chOff x="1157" y="1798"/>
              <a:chExt cx="613" cy="613"/>
            </a:xfrm>
          </p:grpSpPr>
          <p:grpSp>
            <p:nvGrpSpPr>
              <p:cNvPr id="25635" name="Group 45"/>
              <p:cNvGrpSpPr>
                <a:grpSpLocks/>
              </p:cNvGrpSpPr>
              <p:nvPr/>
            </p:nvGrpSpPr>
            <p:grpSpPr bwMode="auto">
              <a:xfrm>
                <a:off x="1157" y="1798"/>
                <a:ext cx="613" cy="613"/>
                <a:chOff x="2335" y="1139"/>
                <a:chExt cx="1089" cy="1089"/>
              </a:xfrm>
            </p:grpSpPr>
            <p:sp>
              <p:nvSpPr>
                <p:cNvPr id="25637" name="Oval 46"/>
                <p:cNvSpPr>
                  <a:spLocks noChangeArrowheads="1"/>
                </p:cNvSpPr>
                <p:nvPr/>
              </p:nvSpPr>
              <p:spPr bwMode="auto">
                <a:xfrm>
                  <a:off x="2335" y="1139"/>
                  <a:ext cx="1089" cy="1089"/>
                </a:xfrm>
                <a:prstGeom prst="ellipse">
                  <a:avLst/>
                </a:prstGeom>
                <a:solidFill>
                  <a:srgbClr val="9E9E9E"/>
                </a:solidFill>
                <a:ln w="9525">
                  <a:noFill/>
                  <a:round/>
                  <a:headEnd/>
                  <a:tailEnd/>
                </a:ln>
              </p:spPr>
              <p:txBody>
                <a:bodyPr wrap="none" anchor="ctr"/>
                <a:lstStyle/>
                <a:p>
                  <a:endParaRPr lang="zh-CN" altLang="en-US">
                    <a:latin typeface="+mj-ea"/>
                    <a:ea typeface="+mj-ea"/>
                  </a:endParaRPr>
                </a:p>
              </p:txBody>
            </p:sp>
            <p:grpSp>
              <p:nvGrpSpPr>
                <p:cNvPr id="25638" name="Group 47"/>
                <p:cNvGrpSpPr>
                  <a:grpSpLocks/>
                </p:cNvGrpSpPr>
                <p:nvPr/>
              </p:nvGrpSpPr>
              <p:grpSpPr bwMode="auto">
                <a:xfrm>
                  <a:off x="2426" y="1169"/>
                  <a:ext cx="908" cy="296"/>
                  <a:chOff x="1431" y="1843"/>
                  <a:chExt cx="907" cy="295"/>
                </a:xfrm>
              </p:grpSpPr>
              <p:sp>
                <p:nvSpPr>
                  <p:cNvPr id="31" name="Freeform 48"/>
                  <p:cNvSpPr>
                    <a:spLocks/>
                  </p:cNvSpPr>
                  <p:nvPr/>
                </p:nvSpPr>
                <p:spPr bwMode="auto">
                  <a:xfrm>
                    <a:off x="1432"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j-ea"/>
                      <a:ea typeface="+mj-ea"/>
                    </a:endParaRPr>
                  </a:p>
                </p:txBody>
              </p:sp>
              <p:sp>
                <p:nvSpPr>
                  <p:cNvPr id="25640" name="Oval 49"/>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j-ea"/>
                      <a:ea typeface="+mj-ea"/>
                    </a:endParaRPr>
                  </a:p>
                </p:txBody>
              </p:sp>
            </p:grpSp>
          </p:grpSp>
          <p:sp>
            <p:nvSpPr>
              <p:cNvPr id="25636" name="Text Box 50"/>
              <p:cNvSpPr txBox="1">
                <a:spLocks noChangeArrowheads="1"/>
              </p:cNvSpPr>
              <p:nvPr/>
            </p:nvSpPr>
            <p:spPr bwMode="auto">
              <a:xfrm>
                <a:off x="1334" y="1970"/>
                <a:ext cx="253" cy="302"/>
              </a:xfrm>
              <a:prstGeom prst="rect">
                <a:avLst/>
              </a:prstGeom>
              <a:noFill/>
              <a:ln w="9525">
                <a:noFill/>
                <a:miter lim="800000"/>
                <a:headEnd/>
                <a:tailEnd/>
              </a:ln>
            </p:spPr>
            <p:txBody>
              <a:bodyPr wrap="none">
                <a:spAutoFit/>
              </a:bodyPr>
              <a:lstStyle/>
              <a:p>
                <a:pPr algn="ctr"/>
                <a:r>
                  <a:rPr lang="en-US" altLang="zh-CN" sz="2000" b="1">
                    <a:solidFill>
                      <a:schemeClr val="bg1"/>
                    </a:solidFill>
                    <a:latin typeface="+mj-ea"/>
                    <a:ea typeface="+mj-ea"/>
                  </a:rPr>
                  <a:t>2</a:t>
                </a:r>
                <a:endParaRPr lang="en-US" altLang="ko-KR" sz="2000" b="1">
                  <a:solidFill>
                    <a:schemeClr val="bg1"/>
                  </a:solidFill>
                  <a:latin typeface="+mj-ea"/>
                  <a:ea typeface="+mj-ea"/>
                </a:endParaRPr>
              </a:p>
            </p:txBody>
          </p:sp>
        </p:grpSp>
      </p:grpSp>
      <p:cxnSp>
        <p:nvCxnSpPr>
          <p:cNvPr id="33" name="直接箭头连接符 32"/>
          <p:cNvCxnSpPr/>
          <p:nvPr/>
        </p:nvCxnSpPr>
        <p:spPr>
          <a:xfrm flipH="1">
            <a:off x="1403648" y="1796076"/>
            <a:ext cx="787814" cy="384175"/>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flipV="1">
            <a:off x="1619672" y="2702574"/>
            <a:ext cx="963134" cy="1"/>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flipV="1">
            <a:off x="1503218" y="3166654"/>
            <a:ext cx="800470" cy="410142"/>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3528" y="2499742"/>
            <a:ext cx="1258003" cy="1200329"/>
          </a:xfrm>
          <a:prstGeom prst="rect">
            <a:avLst/>
          </a:prstGeom>
          <a:noFill/>
        </p:spPr>
        <p:txBody>
          <a:bodyPr>
            <a:spAutoFit/>
          </a:bodyPr>
          <a:lstStyle/>
          <a:p>
            <a:pPr fontAlgn="auto">
              <a:spcBef>
                <a:spcPts val="0"/>
              </a:spcBef>
              <a:spcAft>
                <a:spcPts val="0"/>
              </a:spcAft>
              <a:defRPr/>
            </a:pPr>
            <a:r>
              <a:rPr lang="zh-CN" altLang="en-US" sz="3600" b="1" spc="50" dirty="0">
                <a:ln w="11430">
                  <a:solidFill>
                    <a:schemeClr val="bg1"/>
                  </a:solidFill>
                </a:ln>
                <a:gradFill>
                  <a:gsLst>
                    <a:gs pos="50000">
                      <a:srgbClr val="007DDA"/>
                    </a:gs>
                    <a:gs pos="51000">
                      <a:srgbClr val="002060"/>
                    </a:gs>
                  </a:gsLst>
                  <a:lin ang="5400000"/>
                </a:gradFill>
                <a:effectLst>
                  <a:outerShdw blurRad="76200" dist="50800" dir="5400000" algn="tl" rotWithShape="0">
                    <a:srgbClr val="000000">
                      <a:alpha val="65000"/>
                    </a:srgbClr>
                  </a:outerShdw>
                </a:effectLst>
                <a:latin typeface="+mj-ea"/>
                <a:ea typeface="+mj-ea"/>
                <a:cs typeface="经典繁仿黑" pitchFamily="49" charset="-122"/>
              </a:rPr>
              <a:t>重点工作</a:t>
            </a:r>
          </a:p>
        </p:txBody>
      </p:sp>
      <p:cxnSp>
        <p:nvCxnSpPr>
          <p:cNvPr id="37" name="直接箭头连接符 36"/>
          <p:cNvCxnSpPr/>
          <p:nvPr/>
        </p:nvCxnSpPr>
        <p:spPr>
          <a:xfrm>
            <a:off x="3348038" y="1947863"/>
            <a:ext cx="4352925"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3490913" y="2871788"/>
            <a:ext cx="441166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3294063" y="3867150"/>
            <a:ext cx="4352925"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615" name="TextBox 39"/>
          <p:cNvSpPr txBox="1">
            <a:spLocks noChangeArrowheads="1"/>
          </p:cNvSpPr>
          <p:nvPr/>
        </p:nvSpPr>
        <p:spPr bwMode="auto">
          <a:xfrm>
            <a:off x="3419475" y="2420938"/>
            <a:ext cx="5387975" cy="338137"/>
          </a:xfrm>
          <a:prstGeom prst="rect">
            <a:avLst/>
          </a:prstGeom>
          <a:noFill/>
          <a:ln w="9525">
            <a:noFill/>
            <a:miter lim="800000"/>
            <a:headEnd/>
            <a:tailEnd/>
          </a:ln>
        </p:spPr>
        <p:txBody>
          <a:bodyPr>
            <a:spAutoFit/>
          </a:bodyPr>
          <a:lstStyle/>
          <a:p>
            <a:r>
              <a:rPr lang="zh-CN" altLang="zh-CN" sz="1600">
                <a:latin typeface="+mj-ea"/>
                <a:ea typeface="+mj-ea"/>
              </a:rPr>
              <a:t>积极拓展国际渠道，扩大派出学生规模</a:t>
            </a:r>
            <a:endParaRPr lang="zh-CN" altLang="en-US" sz="1600">
              <a:latin typeface="+mj-ea"/>
              <a:ea typeface="+mj-ea"/>
            </a:endParaRPr>
          </a:p>
        </p:txBody>
      </p:sp>
      <p:sp>
        <p:nvSpPr>
          <p:cNvPr id="25616" name="TextBox 43"/>
          <p:cNvSpPr txBox="1">
            <a:spLocks noChangeArrowheads="1"/>
          </p:cNvSpPr>
          <p:nvPr/>
        </p:nvSpPr>
        <p:spPr bwMode="auto">
          <a:xfrm>
            <a:off x="3132138" y="4221163"/>
            <a:ext cx="3948112" cy="584200"/>
          </a:xfrm>
          <a:prstGeom prst="rect">
            <a:avLst/>
          </a:prstGeom>
          <a:noFill/>
          <a:ln w="9525">
            <a:noFill/>
            <a:miter lim="800000"/>
            <a:headEnd/>
            <a:tailEnd/>
          </a:ln>
        </p:spPr>
        <p:txBody>
          <a:bodyPr>
            <a:spAutoFit/>
          </a:bodyPr>
          <a:lstStyle/>
          <a:p>
            <a:r>
              <a:rPr lang="zh-CN" altLang="zh-CN" sz="1600" dirty="0">
                <a:latin typeface="+mj-ea"/>
                <a:ea typeface="+mj-ea"/>
              </a:rPr>
              <a:t>积极开展对港澳台高校交换学生项目和短期交流项目</a:t>
            </a:r>
            <a:endParaRPr lang="zh-CN" altLang="en-US" sz="1600" dirty="0">
              <a:latin typeface="+mj-ea"/>
              <a:ea typeface="+mj-ea"/>
            </a:endParaRPr>
          </a:p>
        </p:txBody>
      </p:sp>
      <p:sp>
        <p:nvSpPr>
          <p:cNvPr id="46" name="空心弧 45"/>
          <p:cNvSpPr/>
          <p:nvPr/>
        </p:nvSpPr>
        <p:spPr>
          <a:xfrm rot="5400000">
            <a:off x="-2396331" y="699294"/>
            <a:ext cx="4430712" cy="4432300"/>
          </a:xfrm>
          <a:prstGeom prst="blockArc">
            <a:avLst>
              <a:gd name="adj1" fmla="val 10800000"/>
              <a:gd name="adj2" fmla="val 676337"/>
              <a:gd name="adj3" fmla="val 4038"/>
            </a:avLst>
          </a:prstGeom>
          <a:gradFill flip="none" rotWithShape="1">
            <a:gsLst>
              <a:gs pos="10000">
                <a:schemeClr val="accent1">
                  <a:tint val="66000"/>
                  <a:satMod val="160000"/>
                  <a:alpha val="0"/>
                </a:schemeClr>
              </a:gs>
              <a:gs pos="50000">
                <a:schemeClr val="bg2">
                  <a:lumMod val="25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7" name="空心弧 46"/>
          <p:cNvSpPr/>
          <p:nvPr/>
        </p:nvSpPr>
        <p:spPr>
          <a:xfrm rot="5400000">
            <a:off x="-2071687" y="881062"/>
            <a:ext cx="4432300" cy="4092575"/>
          </a:xfrm>
          <a:prstGeom prst="blockArc">
            <a:avLst>
              <a:gd name="adj1" fmla="val 11733845"/>
              <a:gd name="adj2" fmla="val 19970620"/>
              <a:gd name="adj3" fmla="val 2805"/>
            </a:avLst>
          </a:prstGeom>
          <a:gradFill flip="none" rotWithShape="1">
            <a:gsLst>
              <a:gs pos="10000">
                <a:schemeClr val="accent1">
                  <a:tint val="66000"/>
                  <a:satMod val="160000"/>
                  <a:alpha val="0"/>
                </a:schemeClr>
              </a:gs>
              <a:gs pos="50000">
                <a:schemeClr val="bg2">
                  <a:lumMod val="50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mj-ea"/>
              <a:ea typeface="+mj-ea"/>
            </a:endParaRPr>
          </a:p>
        </p:txBody>
      </p:sp>
      <p:sp>
        <p:nvSpPr>
          <p:cNvPr id="48" name="空心弧 47"/>
          <p:cNvSpPr/>
          <p:nvPr/>
        </p:nvSpPr>
        <p:spPr>
          <a:xfrm rot="5400000">
            <a:off x="-1831975" y="1006475"/>
            <a:ext cx="4432300" cy="3889376"/>
          </a:xfrm>
          <a:prstGeom prst="blockArc">
            <a:avLst>
              <a:gd name="adj1" fmla="val 11733845"/>
              <a:gd name="adj2" fmla="val 19830496"/>
              <a:gd name="adj3" fmla="val 2018"/>
            </a:avLst>
          </a:prstGeom>
          <a:gradFill flip="none" rotWithShape="1">
            <a:gsLst>
              <a:gs pos="10000">
                <a:schemeClr val="accent1">
                  <a:tint val="66000"/>
                  <a:satMod val="160000"/>
                  <a:alpha val="0"/>
                </a:schemeClr>
              </a:gs>
              <a:gs pos="50000">
                <a:schemeClr val="bg2">
                  <a:lumMod val="75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mj-ea"/>
              <a:ea typeface="+mj-ea"/>
            </a:endParaRPr>
          </a:p>
        </p:txBody>
      </p:sp>
      <p:grpSp>
        <p:nvGrpSpPr>
          <p:cNvPr id="25620" name="Group 15"/>
          <p:cNvGrpSpPr>
            <a:grpSpLocks/>
          </p:cNvGrpSpPr>
          <p:nvPr/>
        </p:nvGrpSpPr>
        <p:grpSpPr bwMode="auto">
          <a:xfrm>
            <a:off x="1835150" y="4149725"/>
            <a:ext cx="936625" cy="919163"/>
            <a:chOff x="2924" y="2115"/>
            <a:chExt cx="614" cy="702"/>
          </a:xfrm>
        </p:grpSpPr>
        <p:sp>
          <p:nvSpPr>
            <p:cNvPr id="51" name="Oval 16"/>
            <p:cNvSpPr>
              <a:spLocks noChangeArrowheads="1"/>
            </p:cNvSpPr>
            <p:nvPr/>
          </p:nvSpPr>
          <p:spPr bwMode="auto">
            <a:xfrm>
              <a:off x="2924" y="2613"/>
              <a:ext cx="590" cy="204"/>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j-ea"/>
                <a:ea typeface="+mj-ea"/>
              </a:endParaRPr>
            </a:p>
          </p:txBody>
        </p:sp>
        <p:grpSp>
          <p:nvGrpSpPr>
            <p:cNvPr id="25626" name="Group 17"/>
            <p:cNvGrpSpPr>
              <a:grpSpLocks/>
            </p:cNvGrpSpPr>
            <p:nvPr/>
          </p:nvGrpSpPr>
          <p:grpSpPr bwMode="auto">
            <a:xfrm>
              <a:off x="2925" y="2115"/>
              <a:ext cx="613" cy="613"/>
              <a:chOff x="1157" y="1798"/>
              <a:chExt cx="613" cy="613"/>
            </a:xfrm>
          </p:grpSpPr>
          <p:grpSp>
            <p:nvGrpSpPr>
              <p:cNvPr id="25627" name="Group 18"/>
              <p:cNvGrpSpPr>
                <a:grpSpLocks/>
              </p:cNvGrpSpPr>
              <p:nvPr/>
            </p:nvGrpSpPr>
            <p:grpSpPr bwMode="auto">
              <a:xfrm>
                <a:off x="1157" y="1798"/>
                <a:ext cx="613" cy="613"/>
                <a:chOff x="2335" y="1140"/>
                <a:chExt cx="1089" cy="1089"/>
              </a:xfrm>
            </p:grpSpPr>
            <p:sp>
              <p:nvSpPr>
                <p:cNvPr id="55" name="Oval 19"/>
                <p:cNvSpPr>
                  <a:spLocks noChangeArrowheads="1"/>
                </p:cNvSpPr>
                <p:nvPr/>
              </p:nvSpPr>
              <p:spPr bwMode="auto">
                <a:xfrm>
                  <a:off x="2335" y="1140"/>
                  <a:ext cx="1089" cy="1090"/>
                </a:xfrm>
                <a:prstGeom prst="ellipse">
                  <a:avLst/>
                </a:prstGeom>
                <a:solidFill>
                  <a:schemeClr val="accent6">
                    <a:lumMod val="60000"/>
                    <a:lumOff val="40000"/>
                  </a:scheme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j-ea"/>
                    <a:ea typeface="+mj-ea"/>
                  </a:endParaRPr>
                </a:p>
              </p:txBody>
            </p:sp>
            <p:grpSp>
              <p:nvGrpSpPr>
                <p:cNvPr id="25630" name="Group 20"/>
                <p:cNvGrpSpPr>
                  <a:grpSpLocks/>
                </p:cNvGrpSpPr>
                <p:nvPr/>
              </p:nvGrpSpPr>
              <p:grpSpPr bwMode="auto">
                <a:xfrm>
                  <a:off x="2426" y="1169"/>
                  <a:ext cx="908" cy="296"/>
                  <a:chOff x="1431" y="1843"/>
                  <a:chExt cx="907" cy="295"/>
                </a:xfrm>
              </p:grpSpPr>
              <p:sp>
                <p:nvSpPr>
                  <p:cNvPr id="57" name="Freeform 21"/>
                  <p:cNvSpPr>
                    <a:spLocks/>
                  </p:cNvSpPr>
                  <p:nvPr/>
                </p:nvSpPr>
                <p:spPr bwMode="auto">
                  <a:xfrm>
                    <a:off x="1431" y="1842"/>
                    <a:ext cx="907"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j-ea"/>
                      <a:ea typeface="+mj-ea"/>
                    </a:endParaRPr>
                  </a:p>
                </p:txBody>
              </p:sp>
              <p:sp>
                <p:nvSpPr>
                  <p:cNvPr id="25632" name="Oval 2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j-ea"/>
                      <a:ea typeface="+mj-ea"/>
                    </a:endParaRPr>
                  </a:p>
                </p:txBody>
              </p:sp>
            </p:grpSp>
          </p:grpSp>
          <p:sp>
            <p:nvSpPr>
              <p:cNvPr id="25628" name="Text Box 23"/>
              <p:cNvSpPr txBox="1">
                <a:spLocks noChangeArrowheads="1"/>
              </p:cNvSpPr>
              <p:nvPr/>
            </p:nvSpPr>
            <p:spPr bwMode="auto">
              <a:xfrm>
                <a:off x="1344" y="1970"/>
                <a:ext cx="234" cy="305"/>
              </a:xfrm>
              <a:prstGeom prst="rect">
                <a:avLst/>
              </a:prstGeom>
              <a:noFill/>
              <a:ln w="9525">
                <a:noFill/>
                <a:miter lim="800000"/>
                <a:headEnd/>
                <a:tailEnd/>
              </a:ln>
            </p:spPr>
            <p:txBody>
              <a:bodyPr wrap="none">
                <a:spAutoFit/>
              </a:bodyPr>
              <a:lstStyle/>
              <a:p>
                <a:pPr algn="ctr"/>
                <a:r>
                  <a:rPr lang="en-US" altLang="zh-CN" sz="2000" b="1">
                    <a:solidFill>
                      <a:schemeClr val="bg1"/>
                    </a:solidFill>
                    <a:latin typeface="+mj-ea"/>
                    <a:ea typeface="+mj-ea"/>
                  </a:rPr>
                  <a:t>4</a:t>
                </a:r>
                <a:endParaRPr lang="en-US" altLang="ko-KR" sz="2000" b="1">
                  <a:solidFill>
                    <a:schemeClr val="bg1"/>
                  </a:solidFill>
                  <a:latin typeface="+mj-ea"/>
                  <a:ea typeface="+mj-ea"/>
                </a:endParaRPr>
              </a:p>
            </p:txBody>
          </p:sp>
        </p:grpSp>
      </p:grpSp>
      <p:cxnSp>
        <p:nvCxnSpPr>
          <p:cNvPr id="59" name="直接箭头连接符 58"/>
          <p:cNvCxnSpPr/>
          <p:nvPr/>
        </p:nvCxnSpPr>
        <p:spPr>
          <a:xfrm flipH="1" flipV="1">
            <a:off x="1403648" y="3645024"/>
            <a:ext cx="656648" cy="602796"/>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2871788" y="4838700"/>
            <a:ext cx="43545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623" name="TextBox 61"/>
          <p:cNvSpPr txBox="1">
            <a:spLocks noChangeArrowheads="1"/>
          </p:cNvSpPr>
          <p:nvPr/>
        </p:nvSpPr>
        <p:spPr bwMode="auto">
          <a:xfrm>
            <a:off x="3492500" y="1557338"/>
            <a:ext cx="4992688" cy="338137"/>
          </a:xfrm>
          <a:prstGeom prst="rect">
            <a:avLst/>
          </a:prstGeom>
          <a:noFill/>
          <a:ln w="9525">
            <a:noFill/>
            <a:miter lim="800000"/>
            <a:headEnd/>
            <a:tailEnd/>
          </a:ln>
        </p:spPr>
        <p:txBody>
          <a:bodyPr>
            <a:spAutoFit/>
          </a:bodyPr>
          <a:lstStyle/>
          <a:p>
            <a:r>
              <a:rPr lang="zh-CN" altLang="zh-CN" sz="1600">
                <a:latin typeface="+mj-ea"/>
                <a:ea typeface="+mj-ea"/>
              </a:rPr>
              <a:t>本科生国际化课程群建设取得突破性进展</a:t>
            </a:r>
            <a:endParaRPr lang="zh-CN" altLang="en-US">
              <a:latin typeface="+mj-ea"/>
              <a:ea typeface="+mj-ea"/>
            </a:endParaRPr>
          </a:p>
        </p:txBody>
      </p:sp>
      <p:sp>
        <p:nvSpPr>
          <p:cNvPr id="25624" name="矩形 62"/>
          <p:cNvSpPr>
            <a:spLocks noChangeArrowheads="1"/>
          </p:cNvSpPr>
          <p:nvPr/>
        </p:nvSpPr>
        <p:spPr bwMode="auto">
          <a:xfrm>
            <a:off x="2300288" y="692150"/>
            <a:ext cx="4800600" cy="369888"/>
          </a:xfrm>
          <a:prstGeom prst="rect">
            <a:avLst/>
          </a:prstGeom>
          <a:noFill/>
          <a:ln w="9525">
            <a:noFill/>
            <a:miter lim="800000"/>
            <a:headEnd/>
            <a:tailEnd/>
          </a:ln>
        </p:spPr>
        <p:txBody>
          <a:bodyPr wrap="none">
            <a:spAutoFit/>
          </a:bodyPr>
          <a:lstStyle/>
          <a:p>
            <a:pPr algn="ctr"/>
            <a:r>
              <a:rPr lang="zh-CN" altLang="en-US" b="1" dirty="0">
                <a:latin typeface="+mj-ea"/>
                <a:ea typeface="+mj-ea"/>
              </a:rPr>
              <a:t>三、推进国际化课程建设，扩大学生交流规模</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p:cNvSpPr/>
          <p:nvPr/>
        </p:nvSpPr>
        <p:spPr>
          <a:xfrm>
            <a:off x="3482975" y="3238500"/>
            <a:ext cx="5661025" cy="1066800"/>
          </a:xfrm>
          <a:prstGeom prst="parallelogram">
            <a:avLst>
              <a:gd name="adj" fmla="val 58810"/>
            </a:avLst>
          </a:prstGeom>
          <a:gradFill flip="none" rotWithShape="1">
            <a:gsLst>
              <a:gs pos="0">
                <a:schemeClr val="bg1">
                  <a:alpha val="0"/>
                </a:schemeClr>
              </a:gs>
              <a:gs pos="50000">
                <a:schemeClr val="bg1">
                  <a:alpha val="31000"/>
                </a:schemeClr>
              </a:gs>
              <a:gs pos="100000">
                <a:schemeClr val="bg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12"/>
          <p:cNvSpPr>
            <a:spLocks/>
          </p:cNvSpPr>
          <p:nvPr/>
        </p:nvSpPr>
        <p:spPr bwMode="auto">
          <a:xfrm>
            <a:off x="4067944" y="1268760"/>
            <a:ext cx="2389452" cy="1966452"/>
          </a:xfrm>
          <a:custGeom>
            <a:avLst/>
            <a:gdLst/>
            <a:ahLst/>
            <a:cxnLst>
              <a:cxn ang="0">
                <a:pos x="241" y="832"/>
              </a:cxn>
              <a:cxn ang="0">
                <a:pos x="0" y="416"/>
              </a:cxn>
              <a:cxn ang="0">
                <a:pos x="241" y="0"/>
              </a:cxn>
              <a:cxn ang="0">
                <a:pos x="721" y="0"/>
              </a:cxn>
              <a:cxn ang="0">
                <a:pos x="961" y="416"/>
              </a:cxn>
              <a:cxn ang="0">
                <a:pos x="721" y="832"/>
              </a:cxn>
              <a:cxn ang="0">
                <a:pos x="241" y="832"/>
              </a:cxn>
            </a:cxnLst>
            <a:rect l="0" t="0" r="r" b="b"/>
            <a:pathLst>
              <a:path w="961" h="832">
                <a:moveTo>
                  <a:pt x="241" y="832"/>
                </a:moveTo>
                <a:lnTo>
                  <a:pt x="0" y="416"/>
                </a:lnTo>
                <a:lnTo>
                  <a:pt x="241" y="0"/>
                </a:lnTo>
                <a:lnTo>
                  <a:pt x="721" y="0"/>
                </a:lnTo>
                <a:lnTo>
                  <a:pt x="961" y="416"/>
                </a:lnTo>
                <a:lnTo>
                  <a:pt x="721" y="832"/>
                </a:lnTo>
                <a:lnTo>
                  <a:pt x="241" y="832"/>
                </a:lnTo>
                <a:close/>
              </a:path>
            </a:pathLst>
          </a:custGeom>
          <a:solidFill>
            <a:schemeClr val="tx2">
              <a:lumMod val="60000"/>
              <a:lumOff val="40000"/>
            </a:schemeClr>
          </a:solidFill>
          <a:ln w="9525">
            <a:solidFill>
              <a:schemeClr val="accent1"/>
            </a:solid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dirty="0">
              <a:latin typeface="+mn-lt"/>
              <a:ea typeface="+mn-ea"/>
            </a:endParaRPr>
          </a:p>
        </p:txBody>
      </p:sp>
      <p:sp>
        <p:nvSpPr>
          <p:cNvPr id="5" name="Freeform 12"/>
          <p:cNvSpPr>
            <a:spLocks/>
          </p:cNvSpPr>
          <p:nvPr/>
        </p:nvSpPr>
        <p:spPr bwMode="auto">
          <a:xfrm>
            <a:off x="1547664" y="2780928"/>
            <a:ext cx="2389452" cy="1966452"/>
          </a:xfrm>
          <a:custGeom>
            <a:avLst/>
            <a:gdLst/>
            <a:ahLst/>
            <a:cxnLst>
              <a:cxn ang="0">
                <a:pos x="241" y="832"/>
              </a:cxn>
              <a:cxn ang="0">
                <a:pos x="0" y="416"/>
              </a:cxn>
              <a:cxn ang="0">
                <a:pos x="241" y="0"/>
              </a:cxn>
              <a:cxn ang="0">
                <a:pos x="721" y="0"/>
              </a:cxn>
              <a:cxn ang="0">
                <a:pos x="961" y="416"/>
              </a:cxn>
              <a:cxn ang="0">
                <a:pos x="721" y="832"/>
              </a:cxn>
              <a:cxn ang="0">
                <a:pos x="241" y="832"/>
              </a:cxn>
            </a:cxnLst>
            <a:rect l="0" t="0" r="r" b="b"/>
            <a:pathLst>
              <a:path w="961" h="832">
                <a:moveTo>
                  <a:pt x="241" y="832"/>
                </a:moveTo>
                <a:lnTo>
                  <a:pt x="0" y="416"/>
                </a:lnTo>
                <a:lnTo>
                  <a:pt x="241" y="0"/>
                </a:lnTo>
                <a:lnTo>
                  <a:pt x="721" y="0"/>
                </a:lnTo>
                <a:lnTo>
                  <a:pt x="961" y="416"/>
                </a:lnTo>
                <a:lnTo>
                  <a:pt x="721" y="832"/>
                </a:lnTo>
                <a:lnTo>
                  <a:pt x="241" y="832"/>
                </a:lnTo>
                <a:close/>
              </a:path>
            </a:pathLst>
          </a:custGeom>
          <a:solidFill>
            <a:schemeClr val="tx2">
              <a:lumMod val="60000"/>
              <a:lumOff val="40000"/>
            </a:schemeClr>
          </a:solidFill>
          <a:ln w="9525">
            <a:solidFill>
              <a:schemeClr val="tx2">
                <a:lumMod val="60000"/>
                <a:lumOff val="40000"/>
              </a:schemeClr>
            </a:solid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latin typeface="+mn-lt"/>
              <a:ea typeface="+mn-ea"/>
            </a:endParaRPr>
          </a:p>
        </p:txBody>
      </p:sp>
      <p:sp>
        <p:nvSpPr>
          <p:cNvPr id="6" name="Freeform 12"/>
          <p:cNvSpPr>
            <a:spLocks/>
          </p:cNvSpPr>
          <p:nvPr/>
        </p:nvSpPr>
        <p:spPr bwMode="auto">
          <a:xfrm>
            <a:off x="4139952" y="4149080"/>
            <a:ext cx="2389452" cy="1966452"/>
          </a:xfrm>
          <a:custGeom>
            <a:avLst/>
            <a:gdLst/>
            <a:ahLst/>
            <a:cxnLst>
              <a:cxn ang="0">
                <a:pos x="241" y="832"/>
              </a:cxn>
              <a:cxn ang="0">
                <a:pos x="0" y="416"/>
              </a:cxn>
              <a:cxn ang="0">
                <a:pos x="241" y="0"/>
              </a:cxn>
              <a:cxn ang="0">
                <a:pos x="721" y="0"/>
              </a:cxn>
              <a:cxn ang="0">
                <a:pos x="961" y="416"/>
              </a:cxn>
              <a:cxn ang="0">
                <a:pos x="721" y="832"/>
              </a:cxn>
              <a:cxn ang="0">
                <a:pos x="241" y="832"/>
              </a:cxn>
            </a:cxnLst>
            <a:rect l="0" t="0" r="r" b="b"/>
            <a:pathLst>
              <a:path w="961" h="832">
                <a:moveTo>
                  <a:pt x="241" y="832"/>
                </a:moveTo>
                <a:lnTo>
                  <a:pt x="0" y="416"/>
                </a:lnTo>
                <a:lnTo>
                  <a:pt x="241" y="0"/>
                </a:lnTo>
                <a:lnTo>
                  <a:pt x="721" y="0"/>
                </a:lnTo>
                <a:lnTo>
                  <a:pt x="961" y="416"/>
                </a:lnTo>
                <a:lnTo>
                  <a:pt x="721" y="832"/>
                </a:lnTo>
                <a:lnTo>
                  <a:pt x="241" y="832"/>
                </a:lnTo>
                <a:close/>
              </a:path>
            </a:pathLst>
          </a:custGeom>
          <a:solidFill>
            <a:schemeClr val="tx2">
              <a:lumMod val="60000"/>
              <a:lumOff val="40000"/>
            </a:schemeClr>
          </a:solidFill>
          <a:ln w="9525">
            <a:solidFill>
              <a:schemeClr val="tx2">
                <a:lumMod val="60000"/>
                <a:lumOff val="40000"/>
              </a:schemeClr>
            </a:solid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latin typeface="+mn-lt"/>
              <a:ea typeface="+mn-ea"/>
            </a:endParaRPr>
          </a:p>
        </p:txBody>
      </p:sp>
      <p:sp>
        <p:nvSpPr>
          <p:cNvPr id="26630" name="Rectangle 6"/>
          <p:cNvSpPr>
            <a:spLocks noChangeArrowheads="1"/>
          </p:cNvSpPr>
          <p:nvPr/>
        </p:nvSpPr>
        <p:spPr bwMode="auto">
          <a:xfrm>
            <a:off x="611188" y="765175"/>
            <a:ext cx="6121400" cy="400050"/>
          </a:xfrm>
          <a:prstGeom prst="rect">
            <a:avLst/>
          </a:prstGeom>
          <a:noFill/>
          <a:ln w="9525">
            <a:noFill/>
            <a:miter lim="800000"/>
            <a:headEnd/>
            <a:tailEnd/>
          </a:ln>
        </p:spPr>
        <p:txBody>
          <a:bodyPr>
            <a:spAutoFit/>
          </a:bodyPr>
          <a:lstStyle/>
          <a:p>
            <a:pPr algn="ctr"/>
            <a:r>
              <a:rPr lang="zh-CN" altLang="en-US" sz="2000" b="1" dirty="0">
                <a:solidFill>
                  <a:srgbClr val="000000"/>
                </a:solidFill>
                <a:latin typeface="Verdana" pitchFamily="34" charset="0"/>
                <a:ea typeface="微软雅黑" pitchFamily="34" charset="-122"/>
                <a:cs typeface="Arial" pitchFamily="34" charset="0"/>
              </a:rPr>
              <a:t>建立国际化课程省、校、院三级联系体系</a:t>
            </a:r>
            <a:endParaRPr lang="en-US" sz="2000" b="1" dirty="0">
              <a:solidFill>
                <a:srgbClr val="000000"/>
              </a:solidFill>
              <a:latin typeface="Verdana" pitchFamily="34" charset="0"/>
              <a:ea typeface="微软雅黑" pitchFamily="34" charset="-122"/>
              <a:cs typeface="Arial" pitchFamily="34" charset="0"/>
            </a:endParaRPr>
          </a:p>
        </p:txBody>
      </p:sp>
      <p:sp>
        <p:nvSpPr>
          <p:cNvPr id="26631" name="Rectangle 9"/>
          <p:cNvSpPr>
            <a:spLocks noChangeArrowheads="1"/>
          </p:cNvSpPr>
          <p:nvPr/>
        </p:nvSpPr>
        <p:spPr bwMode="auto">
          <a:xfrm>
            <a:off x="4643438" y="1412875"/>
            <a:ext cx="1128712" cy="400050"/>
          </a:xfrm>
          <a:prstGeom prst="rect">
            <a:avLst/>
          </a:prstGeom>
          <a:noFill/>
          <a:ln w="9525">
            <a:noFill/>
            <a:miter lim="800000"/>
            <a:headEnd/>
            <a:tailEnd/>
          </a:ln>
        </p:spPr>
        <p:txBody>
          <a:bodyPr>
            <a:spAutoFit/>
          </a:bodyPr>
          <a:lstStyle/>
          <a:p>
            <a:pPr algn="ctr"/>
            <a:r>
              <a:rPr lang="zh-CN" altLang="en-US" sz="2000" b="1">
                <a:solidFill>
                  <a:schemeClr val="bg1"/>
                </a:solidFill>
                <a:latin typeface="Verdana" pitchFamily="34" charset="0"/>
                <a:ea typeface="微软雅黑" pitchFamily="34" charset="-122"/>
                <a:cs typeface="Arial" pitchFamily="34" charset="0"/>
              </a:rPr>
              <a:t>省级</a:t>
            </a:r>
            <a:endParaRPr lang="en-US" sz="2000" b="1">
              <a:solidFill>
                <a:schemeClr val="bg1"/>
              </a:solidFill>
              <a:latin typeface="Verdana" pitchFamily="34" charset="0"/>
              <a:ea typeface="微软雅黑" pitchFamily="34" charset="-122"/>
              <a:cs typeface="Arial" pitchFamily="34" charset="0"/>
            </a:endParaRPr>
          </a:p>
        </p:txBody>
      </p:sp>
      <p:sp>
        <p:nvSpPr>
          <p:cNvPr id="11" name="Circular Arrow 10"/>
          <p:cNvSpPr/>
          <p:nvPr/>
        </p:nvSpPr>
        <p:spPr>
          <a:xfrm rot="4630666">
            <a:off x="5457825" y="2874963"/>
            <a:ext cx="1684337" cy="1684338"/>
          </a:xfrm>
          <a:prstGeom prst="circularArrow">
            <a:avLst>
              <a:gd name="adj1" fmla="val 12500"/>
              <a:gd name="adj2" fmla="val 1142319"/>
              <a:gd name="adj3" fmla="val 20457681"/>
              <a:gd name="adj4" fmla="val 12171542"/>
              <a:gd name="adj5" fmla="val 12500"/>
            </a:avLst>
          </a:prstGeom>
          <a:gradFill flip="none" rotWithShape="1">
            <a:gsLst>
              <a:gs pos="0">
                <a:srgbClr val="000000"/>
              </a:gs>
              <a:gs pos="68000">
                <a:schemeClr val="bg1">
                  <a:lumMod val="75000"/>
                  <a:shade val="67500"/>
                  <a:satMod val="115000"/>
                </a:schemeClr>
              </a:gs>
              <a:gs pos="100000">
                <a:schemeClr val="bg1">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Circular Arrow 11"/>
          <p:cNvSpPr/>
          <p:nvPr/>
        </p:nvSpPr>
        <p:spPr>
          <a:xfrm rot="18920632">
            <a:off x="2832100" y="1546225"/>
            <a:ext cx="1684338" cy="1682750"/>
          </a:xfrm>
          <a:prstGeom prst="circularArrow">
            <a:avLst>
              <a:gd name="adj1" fmla="val 12500"/>
              <a:gd name="adj2" fmla="val 1142319"/>
              <a:gd name="adj3" fmla="val 20457681"/>
              <a:gd name="adj4" fmla="val 12171542"/>
              <a:gd name="adj5" fmla="val 12500"/>
            </a:avLst>
          </a:prstGeom>
          <a:gradFill flip="none" rotWithShape="1">
            <a:gsLst>
              <a:gs pos="0">
                <a:srgbClr val="000000"/>
              </a:gs>
              <a:gs pos="68000">
                <a:schemeClr val="bg1">
                  <a:lumMod val="75000"/>
                  <a:shade val="67500"/>
                  <a:satMod val="115000"/>
                </a:schemeClr>
              </a:gs>
              <a:gs pos="100000">
                <a:schemeClr val="bg1">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Circular Arrow 12"/>
          <p:cNvSpPr/>
          <p:nvPr/>
        </p:nvSpPr>
        <p:spPr>
          <a:xfrm rot="12336202">
            <a:off x="2765425" y="4286250"/>
            <a:ext cx="1684338" cy="1684338"/>
          </a:xfrm>
          <a:prstGeom prst="circularArrow">
            <a:avLst>
              <a:gd name="adj1" fmla="val 12500"/>
              <a:gd name="adj2" fmla="val 1142319"/>
              <a:gd name="adj3" fmla="val 20457681"/>
              <a:gd name="adj4" fmla="val 12171542"/>
              <a:gd name="adj5" fmla="val 12500"/>
            </a:avLst>
          </a:prstGeom>
          <a:gradFill flip="none" rotWithShape="1">
            <a:gsLst>
              <a:gs pos="0">
                <a:srgbClr val="000000"/>
              </a:gs>
              <a:gs pos="68000">
                <a:schemeClr val="bg1">
                  <a:lumMod val="75000"/>
                  <a:shade val="67500"/>
                  <a:satMod val="115000"/>
                </a:schemeClr>
              </a:gs>
              <a:gs pos="100000">
                <a:schemeClr val="bg1">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6635" name="Rectangle 13"/>
          <p:cNvSpPr>
            <a:spLocks noChangeArrowheads="1"/>
          </p:cNvSpPr>
          <p:nvPr/>
        </p:nvSpPr>
        <p:spPr bwMode="auto">
          <a:xfrm>
            <a:off x="1979613" y="3573463"/>
            <a:ext cx="1524000" cy="922337"/>
          </a:xfrm>
          <a:prstGeom prst="rect">
            <a:avLst/>
          </a:prstGeom>
          <a:noFill/>
          <a:ln w="9525">
            <a:noFill/>
            <a:miter lim="800000"/>
            <a:headEnd/>
            <a:tailEnd/>
          </a:ln>
        </p:spPr>
        <p:txBody>
          <a:bodyPr>
            <a:spAutoFit/>
          </a:bodyPr>
          <a:lstStyle/>
          <a:p>
            <a:pPr algn="ctr"/>
            <a:r>
              <a:rPr lang="zh-CN" altLang="en-US">
                <a:solidFill>
                  <a:srgbClr val="000000"/>
                </a:solidFill>
                <a:latin typeface="Verdana" pitchFamily="34" charset="0"/>
                <a:ea typeface="微软雅黑" pitchFamily="34" charset="-122"/>
                <a:cs typeface="Arial" pitchFamily="34" charset="0"/>
              </a:rPr>
              <a:t>南京大学国际化课程建设项目</a:t>
            </a:r>
            <a:endParaRPr lang="en-US">
              <a:solidFill>
                <a:srgbClr val="000000"/>
              </a:solidFill>
              <a:latin typeface="Verdana" pitchFamily="34" charset="0"/>
              <a:ea typeface="微软雅黑" pitchFamily="34" charset="-122"/>
              <a:cs typeface="Arial" pitchFamily="34" charset="0"/>
            </a:endParaRPr>
          </a:p>
        </p:txBody>
      </p:sp>
      <p:sp>
        <p:nvSpPr>
          <p:cNvPr id="26636" name="Rectangle 14"/>
          <p:cNvSpPr>
            <a:spLocks noChangeArrowheads="1"/>
          </p:cNvSpPr>
          <p:nvPr/>
        </p:nvSpPr>
        <p:spPr bwMode="auto">
          <a:xfrm>
            <a:off x="4572000" y="5029200"/>
            <a:ext cx="1524000" cy="646113"/>
          </a:xfrm>
          <a:prstGeom prst="rect">
            <a:avLst/>
          </a:prstGeom>
          <a:noFill/>
          <a:ln w="9525">
            <a:noFill/>
            <a:miter lim="800000"/>
            <a:headEnd/>
            <a:tailEnd/>
          </a:ln>
        </p:spPr>
        <p:txBody>
          <a:bodyPr>
            <a:spAutoFit/>
          </a:bodyPr>
          <a:lstStyle/>
          <a:p>
            <a:pPr algn="ctr"/>
            <a:r>
              <a:rPr lang="zh-CN" altLang="en-US">
                <a:solidFill>
                  <a:srgbClr val="000000"/>
                </a:solidFill>
                <a:latin typeface="Verdana" pitchFamily="34" charset="0"/>
                <a:ea typeface="微软雅黑" pitchFamily="34" charset="-122"/>
                <a:cs typeface="Arial" pitchFamily="34" charset="0"/>
              </a:rPr>
              <a:t>院系支持的国际化课程</a:t>
            </a:r>
            <a:endParaRPr lang="en-US">
              <a:solidFill>
                <a:srgbClr val="000000"/>
              </a:solidFill>
              <a:latin typeface="Verdana" pitchFamily="34" charset="0"/>
              <a:ea typeface="微软雅黑" pitchFamily="34" charset="-122"/>
              <a:cs typeface="Arial" pitchFamily="34" charset="0"/>
            </a:endParaRPr>
          </a:p>
        </p:txBody>
      </p:sp>
      <p:sp>
        <p:nvSpPr>
          <p:cNvPr id="26637" name="Rectangle 15"/>
          <p:cNvSpPr>
            <a:spLocks noChangeArrowheads="1"/>
          </p:cNvSpPr>
          <p:nvPr/>
        </p:nvSpPr>
        <p:spPr bwMode="auto">
          <a:xfrm>
            <a:off x="4427538" y="2133600"/>
            <a:ext cx="1676400" cy="646113"/>
          </a:xfrm>
          <a:prstGeom prst="rect">
            <a:avLst/>
          </a:prstGeom>
          <a:noFill/>
          <a:ln w="9525">
            <a:noFill/>
            <a:miter lim="800000"/>
            <a:headEnd/>
            <a:tailEnd/>
          </a:ln>
        </p:spPr>
        <p:txBody>
          <a:bodyPr>
            <a:spAutoFit/>
          </a:bodyPr>
          <a:lstStyle/>
          <a:p>
            <a:pPr algn="ctr"/>
            <a:r>
              <a:rPr lang="zh-CN" altLang="en-US" dirty="0">
                <a:solidFill>
                  <a:srgbClr val="000000"/>
                </a:solidFill>
                <a:latin typeface="Verdana" pitchFamily="34" charset="0"/>
                <a:ea typeface="微软雅黑" pitchFamily="34" charset="-122"/>
                <a:cs typeface="Arial" pitchFamily="34" charset="0"/>
              </a:rPr>
              <a:t>江苏省英文精品课程评选</a:t>
            </a:r>
            <a:endParaRPr lang="en-US" dirty="0">
              <a:solidFill>
                <a:srgbClr val="000000"/>
              </a:solidFill>
              <a:latin typeface="Verdana" pitchFamily="34" charset="0"/>
              <a:ea typeface="微软雅黑" pitchFamily="34" charset="-122"/>
              <a:cs typeface="Arial" pitchFamily="34" charset="0"/>
            </a:endParaRPr>
          </a:p>
        </p:txBody>
      </p:sp>
      <p:sp>
        <p:nvSpPr>
          <p:cNvPr id="26638" name="Rectangle 9"/>
          <p:cNvSpPr>
            <a:spLocks noChangeArrowheads="1"/>
          </p:cNvSpPr>
          <p:nvPr/>
        </p:nvSpPr>
        <p:spPr bwMode="auto">
          <a:xfrm>
            <a:off x="2124075" y="2924175"/>
            <a:ext cx="1127125" cy="401638"/>
          </a:xfrm>
          <a:prstGeom prst="rect">
            <a:avLst/>
          </a:prstGeom>
          <a:noFill/>
          <a:ln w="9525">
            <a:noFill/>
            <a:miter lim="800000"/>
            <a:headEnd/>
            <a:tailEnd/>
          </a:ln>
        </p:spPr>
        <p:txBody>
          <a:bodyPr>
            <a:spAutoFit/>
          </a:bodyPr>
          <a:lstStyle/>
          <a:p>
            <a:pPr algn="ctr"/>
            <a:r>
              <a:rPr lang="zh-CN" altLang="en-US" sz="2000" b="1">
                <a:solidFill>
                  <a:schemeClr val="bg1"/>
                </a:solidFill>
                <a:latin typeface="Verdana" pitchFamily="34" charset="0"/>
                <a:ea typeface="微软雅黑" pitchFamily="34" charset="-122"/>
                <a:cs typeface="Arial" pitchFamily="34" charset="0"/>
              </a:rPr>
              <a:t>校级</a:t>
            </a:r>
            <a:endParaRPr lang="en-US" sz="2000" b="1">
              <a:solidFill>
                <a:schemeClr val="bg1"/>
              </a:solidFill>
              <a:latin typeface="Verdana" pitchFamily="34" charset="0"/>
              <a:ea typeface="微软雅黑" pitchFamily="34" charset="-122"/>
              <a:cs typeface="Arial" pitchFamily="34" charset="0"/>
            </a:endParaRPr>
          </a:p>
        </p:txBody>
      </p:sp>
      <p:sp>
        <p:nvSpPr>
          <p:cNvPr id="26639" name="Rectangle 9"/>
          <p:cNvSpPr>
            <a:spLocks noChangeArrowheads="1"/>
          </p:cNvSpPr>
          <p:nvPr/>
        </p:nvSpPr>
        <p:spPr bwMode="auto">
          <a:xfrm>
            <a:off x="4716463" y="4437063"/>
            <a:ext cx="1127125" cy="400050"/>
          </a:xfrm>
          <a:prstGeom prst="rect">
            <a:avLst/>
          </a:prstGeom>
          <a:noFill/>
          <a:ln w="9525">
            <a:noFill/>
            <a:miter lim="800000"/>
            <a:headEnd/>
            <a:tailEnd/>
          </a:ln>
        </p:spPr>
        <p:txBody>
          <a:bodyPr>
            <a:spAutoFit/>
          </a:bodyPr>
          <a:lstStyle/>
          <a:p>
            <a:pPr algn="ctr"/>
            <a:r>
              <a:rPr lang="zh-CN" altLang="en-US" sz="2000" b="1">
                <a:solidFill>
                  <a:schemeClr val="bg1"/>
                </a:solidFill>
                <a:latin typeface="Verdana" pitchFamily="34" charset="0"/>
                <a:ea typeface="微软雅黑" pitchFamily="34" charset="-122"/>
                <a:cs typeface="Arial" pitchFamily="34" charset="0"/>
              </a:rPr>
              <a:t>院级</a:t>
            </a:r>
            <a:endParaRPr lang="en-US" sz="2000" b="1">
              <a:solidFill>
                <a:schemeClr val="bg1"/>
              </a:solidFill>
              <a:latin typeface="Verdana" pitchFamily="34" charset="0"/>
              <a:ea typeface="微软雅黑" pitchFamily="34" charset="-122"/>
              <a:cs typeface="Arial" pitchFamily="34" charset="0"/>
            </a:endParaRPr>
          </a:p>
        </p:txBody>
      </p:sp>
      <p:sp>
        <p:nvSpPr>
          <p:cNvPr id="26640" name="TextBox 19"/>
          <p:cNvSpPr txBox="1">
            <a:spLocks noChangeArrowheads="1"/>
          </p:cNvSpPr>
          <p:nvPr/>
        </p:nvSpPr>
        <p:spPr bwMode="auto">
          <a:xfrm>
            <a:off x="4500563" y="3500438"/>
            <a:ext cx="1584325" cy="400050"/>
          </a:xfrm>
          <a:prstGeom prst="rect">
            <a:avLst/>
          </a:prstGeom>
          <a:noFill/>
          <a:ln w="9525">
            <a:noFill/>
            <a:miter lim="800000"/>
            <a:headEnd/>
            <a:tailEnd/>
          </a:ln>
        </p:spPr>
        <p:txBody>
          <a:bodyPr>
            <a:spAutoFit/>
          </a:bodyPr>
          <a:lstStyle/>
          <a:p>
            <a:r>
              <a:rPr lang="zh-CN" altLang="en-US" sz="2000">
                <a:latin typeface="Verdana" pitchFamily="34" charset="0"/>
                <a:ea typeface="微软雅黑" pitchFamily="34" charset="-122"/>
              </a:rPr>
              <a:t>联动体系</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oup 2"/>
          <p:cNvPicPr>
            <a:picLocks noChangeArrowheads="1"/>
          </p:cNvPicPr>
          <p:nvPr/>
        </p:nvPicPr>
        <p:blipFill>
          <a:blip r:embed="rId2" cstate="print"/>
          <a:srcRect/>
          <a:stretch>
            <a:fillRect/>
          </a:stretch>
        </p:blipFill>
        <p:spPr bwMode="auto">
          <a:xfrm>
            <a:off x="6684963" y="4200525"/>
            <a:ext cx="2257425" cy="3327400"/>
          </a:xfrm>
          <a:prstGeom prst="rect">
            <a:avLst/>
          </a:prstGeom>
          <a:noFill/>
          <a:ln w="9525">
            <a:noFill/>
            <a:miter lim="800000"/>
            <a:headEnd/>
            <a:tailEnd/>
          </a:ln>
        </p:spPr>
      </p:pic>
      <p:sp>
        <p:nvSpPr>
          <p:cNvPr id="27651" name="标题 1"/>
          <p:cNvSpPr>
            <a:spLocks noGrp="1"/>
          </p:cNvSpPr>
          <p:nvPr>
            <p:ph type="title" idx="4294967295"/>
          </p:nvPr>
        </p:nvSpPr>
        <p:spPr bwMode="auto">
          <a:xfrm>
            <a:off x="683568" y="2565400"/>
            <a:ext cx="7724775" cy="311150"/>
          </a:xfrm>
          <a:prstGeom prst="rect">
            <a:avLst/>
          </a:prstGeom>
          <a:noFill/>
          <a:ln>
            <a:miter lim="800000"/>
            <a:headEnd/>
            <a:tailEnd/>
          </a:ln>
        </p:spPr>
        <p:txBody>
          <a:bodyPr/>
          <a:lstStyle/>
          <a:p>
            <a:r>
              <a:rPr lang="zh-CN" altLang="en-US" sz="1800" dirty="0" smtClean="0">
                <a:latin typeface="+mn-ea"/>
              </a:rPr>
              <a:t>校（院系）级国际化课程群建设项目</a:t>
            </a:r>
          </a:p>
        </p:txBody>
      </p:sp>
      <p:sp>
        <p:nvSpPr>
          <p:cNvPr id="27652" name="内容占位符 2"/>
          <p:cNvSpPr>
            <a:spLocks noGrp="1"/>
          </p:cNvSpPr>
          <p:nvPr>
            <p:ph idx="4294967295"/>
          </p:nvPr>
        </p:nvSpPr>
        <p:spPr bwMode="auto">
          <a:xfrm>
            <a:off x="683568" y="3068960"/>
            <a:ext cx="7724775" cy="1655762"/>
          </a:xfrm>
          <a:prstGeom prst="rect">
            <a:avLst/>
          </a:prstGeom>
          <a:noFill/>
          <a:ln>
            <a:miter lim="800000"/>
            <a:headEnd/>
            <a:tailEnd/>
          </a:ln>
        </p:spPr>
        <p:txBody>
          <a:bodyPr/>
          <a:lstStyle/>
          <a:p>
            <a:r>
              <a:rPr lang="en-US" altLang="zh-CN" sz="1800" dirty="0" smtClean="0">
                <a:latin typeface="+mn-ea"/>
              </a:rPr>
              <a:t>2015</a:t>
            </a:r>
            <a:r>
              <a:rPr lang="zh-CN" altLang="en-US" sz="1800" dirty="0" smtClean="0">
                <a:latin typeface="+mn-ea"/>
              </a:rPr>
              <a:t>年</a:t>
            </a:r>
            <a:r>
              <a:rPr lang="en-US" altLang="zh-CN" sz="1800" dirty="0" smtClean="0">
                <a:latin typeface="+mn-ea"/>
              </a:rPr>
              <a:t>4</a:t>
            </a:r>
            <a:r>
              <a:rPr lang="zh-CN" altLang="en-US" sz="1800" dirty="0" smtClean="0">
                <a:latin typeface="+mn-ea"/>
              </a:rPr>
              <a:t>月</a:t>
            </a:r>
            <a:r>
              <a:rPr lang="en-US" altLang="zh-CN" sz="1800" dirty="0" smtClean="0">
                <a:latin typeface="+mn-ea"/>
              </a:rPr>
              <a:t>20</a:t>
            </a:r>
            <a:r>
              <a:rPr lang="zh-CN" altLang="en-US" sz="1800" dirty="0" smtClean="0">
                <a:latin typeface="+mn-ea"/>
              </a:rPr>
              <a:t>日公布第一批入选校级国际化课程群的课程名单</a:t>
            </a:r>
          </a:p>
          <a:p>
            <a:r>
              <a:rPr lang="en-US" altLang="zh-CN" sz="1800" dirty="0" smtClean="0">
                <a:latin typeface="+mn-ea"/>
              </a:rPr>
              <a:t>2016</a:t>
            </a:r>
            <a:r>
              <a:rPr lang="zh-CN" altLang="en-US" sz="1800" dirty="0" smtClean="0">
                <a:latin typeface="+mn-ea"/>
              </a:rPr>
              <a:t>年</a:t>
            </a:r>
            <a:r>
              <a:rPr lang="en-US" altLang="zh-CN" sz="1800" dirty="0" smtClean="0">
                <a:latin typeface="+mn-ea"/>
              </a:rPr>
              <a:t>1</a:t>
            </a:r>
            <a:r>
              <a:rPr lang="zh-CN" altLang="en-US" sz="1800" dirty="0" smtClean="0">
                <a:latin typeface="+mn-ea"/>
              </a:rPr>
              <a:t>月公布第二批入选校级（院系级）国际化课程群的课程名单</a:t>
            </a:r>
          </a:p>
          <a:p>
            <a:r>
              <a:rPr lang="zh-CN" altLang="en-US" sz="1800" dirty="0" smtClean="0">
                <a:latin typeface="+mn-ea"/>
              </a:rPr>
              <a:t>已建设</a:t>
            </a:r>
            <a:r>
              <a:rPr lang="en-US" altLang="zh-CN" sz="1800" dirty="0" smtClean="0">
                <a:latin typeface="+mn-ea"/>
              </a:rPr>
              <a:t>9</a:t>
            </a:r>
            <a:r>
              <a:rPr lang="zh-CN" altLang="en-US" sz="1800" dirty="0" smtClean="0">
                <a:latin typeface="+mn-ea"/>
              </a:rPr>
              <a:t>大课程群，</a:t>
            </a:r>
            <a:r>
              <a:rPr lang="en-US" altLang="zh-CN" sz="1800" dirty="0" smtClean="0">
                <a:latin typeface="+mn-ea"/>
              </a:rPr>
              <a:t>100</a:t>
            </a:r>
            <a:r>
              <a:rPr lang="zh-CN" altLang="en-US" sz="1800" dirty="0" smtClean="0">
                <a:latin typeface="+mn-ea"/>
              </a:rPr>
              <a:t>门校级国际化课程，</a:t>
            </a:r>
            <a:r>
              <a:rPr lang="en-US" altLang="zh-CN" sz="1800" dirty="0" smtClean="0">
                <a:latin typeface="+mn-ea"/>
              </a:rPr>
              <a:t>5</a:t>
            </a:r>
            <a:r>
              <a:rPr lang="zh-CN" altLang="en-US" sz="1800" dirty="0" smtClean="0">
                <a:latin typeface="+mn-ea"/>
              </a:rPr>
              <a:t>门院系级国际化课程</a:t>
            </a:r>
          </a:p>
          <a:p>
            <a:endParaRPr lang="zh-CN" altLang="en-US" dirty="0" smtClean="0">
              <a:latin typeface="+mn-ea"/>
            </a:endParaRPr>
          </a:p>
          <a:p>
            <a:endParaRPr lang="zh-CN" altLang="en-US" dirty="0" smtClean="0">
              <a:latin typeface="+mn-ea"/>
            </a:endParaRPr>
          </a:p>
        </p:txBody>
      </p:sp>
      <p:sp>
        <p:nvSpPr>
          <p:cNvPr id="27653" name="标题 1"/>
          <p:cNvSpPr txBox="1">
            <a:spLocks noChangeArrowheads="1"/>
          </p:cNvSpPr>
          <p:nvPr/>
        </p:nvSpPr>
        <p:spPr bwMode="auto">
          <a:xfrm>
            <a:off x="684213" y="908050"/>
            <a:ext cx="7724775" cy="312738"/>
          </a:xfrm>
          <a:prstGeom prst="rect">
            <a:avLst/>
          </a:prstGeom>
          <a:noFill/>
          <a:ln w="9525">
            <a:noFill/>
            <a:miter lim="800000"/>
            <a:headEnd/>
            <a:tailEnd/>
          </a:ln>
        </p:spPr>
        <p:txBody>
          <a:bodyPr lIns="91408" tIns="45704" rIns="91408" bIns="45704"/>
          <a:lstStyle/>
          <a:p>
            <a:pPr>
              <a:lnSpc>
                <a:spcPct val="80000"/>
              </a:lnSpc>
            </a:pPr>
            <a:r>
              <a:rPr lang="zh-CN" altLang="en-US" b="1">
                <a:latin typeface="+mn-ea"/>
                <a:ea typeface="+mn-ea"/>
              </a:rPr>
              <a:t>省级国际化课程群建设项目</a:t>
            </a:r>
          </a:p>
        </p:txBody>
      </p:sp>
      <p:sp>
        <p:nvSpPr>
          <p:cNvPr id="27654" name="内容占位符 2"/>
          <p:cNvSpPr txBox="1">
            <a:spLocks noChangeArrowheads="1"/>
          </p:cNvSpPr>
          <p:nvPr/>
        </p:nvSpPr>
        <p:spPr bwMode="auto">
          <a:xfrm>
            <a:off x="684213" y="1341438"/>
            <a:ext cx="7704137" cy="863600"/>
          </a:xfrm>
          <a:prstGeom prst="rect">
            <a:avLst/>
          </a:prstGeom>
          <a:noFill/>
          <a:ln w="9525">
            <a:noFill/>
            <a:miter lim="800000"/>
            <a:headEnd/>
            <a:tailEnd/>
          </a:ln>
        </p:spPr>
        <p:txBody>
          <a:bodyPr lIns="91408" tIns="45704" rIns="91408" bIns="45704"/>
          <a:lstStyle/>
          <a:p>
            <a:pPr marL="341313" indent="-341313">
              <a:lnSpc>
                <a:spcPct val="150000"/>
              </a:lnSpc>
              <a:spcBef>
                <a:spcPct val="20000"/>
              </a:spcBef>
              <a:buClr>
                <a:srgbClr val="0070C0"/>
              </a:buClr>
              <a:buSzPct val="85000"/>
            </a:pPr>
            <a:r>
              <a:rPr lang="zh-CN" altLang="en-US">
                <a:latin typeface="+mn-ea"/>
                <a:ea typeface="+mn-ea"/>
              </a:rPr>
              <a:t>已开展两批次申报，我校共有</a:t>
            </a:r>
            <a:r>
              <a:rPr lang="en-US" altLang="zh-CN">
                <a:latin typeface="+mn-ea"/>
                <a:ea typeface="+mn-ea"/>
              </a:rPr>
              <a:t>5</a:t>
            </a:r>
            <a:r>
              <a:rPr lang="zh-CN" altLang="en-US">
                <a:latin typeface="+mn-ea"/>
                <a:ea typeface="+mn-ea"/>
              </a:rPr>
              <a:t>门课程入选“江苏高校省级英文授课精品课</a:t>
            </a:r>
            <a:endParaRPr lang="en-US" altLang="zh-CN">
              <a:latin typeface="+mn-ea"/>
              <a:ea typeface="+mn-ea"/>
            </a:endParaRPr>
          </a:p>
          <a:p>
            <a:pPr marL="341313" indent="-341313">
              <a:lnSpc>
                <a:spcPct val="150000"/>
              </a:lnSpc>
              <a:spcBef>
                <a:spcPct val="20000"/>
              </a:spcBef>
              <a:buClr>
                <a:srgbClr val="0070C0"/>
              </a:buClr>
              <a:buSzPct val="85000"/>
            </a:pPr>
            <a:r>
              <a:rPr lang="zh-CN" altLang="en-US">
                <a:latin typeface="+mn-ea"/>
                <a:ea typeface="+mn-ea"/>
              </a:rPr>
              <a:t>程”，每门课程获得</a:t>
            </a:r>
            <a:r>
              <a:rPr lang="en-US" altLang="zh-CN">
                <a:latin typeface="+mn-ea"/>
                <a:ea typeface="+mn-ea"/>
              </a:rPr>
              <a:t>10</a:t>
            </a:r>
            <a:r>
              <a:rPr lang="zh-CN" altLang="en-US">
                <a:latin typeface="+mn-ea"/>
                <a:ea typeface="+mn-ea"/>
              </a:rPr>
              <a:t>万元资助。</a:t>
            </a:r>
          </a:p>
          <a:p>
            <a:pPr marL="341313" indent="-341313">
              <a:lnSpc>
                <a:spcPct val="150000"/>
              </a:lnSpc>
              <a:spcBef>
                <a:spcPct val="20000"/>
              </a:spcBef>
              <a:buClr>
                <a:srgbClr val="0070C0"/>
              </a:buClr>
              <a:buSzPct val="85000"/>
              <a:buFont typeface="Wingdings" pitchFamily="2" charset="2"/>
              <a:buChar char="l"/>
            </a:pPr>
            <a:endParaRPr lang="zh-CN" altLang="en-US" sz="1600">
              <a:latin typeface="+mn-ea"/>
              <a:ea typeface="+mn-ea"/>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idx="4294967295"/>
          </p:nvPr>
        </p:nvSpPr>
        <p:spPr bwMode="auto">
          <a:xfrm>
            <a:off x="914400" y="765175"/>
            <a:ext cx="8229600" cy="431800"/>
          </a:xfrm>
          <a:prstGeom prst="rect">
            <a:avLst/>
          </a:prstGeom>
          <a:noFill/>
          <a:ln>
            <a:miter lim="800000"/>
            <a:headEnd/>
            <a:tailEnd/>
          </a:ln>
        </p:spPr>
        <p:txBody>
          <a:bodyPr/>
          <a:lstStyle/>
          <a:p>
            <a:r>
              <a:rPr lang="zh-CN" altLang="en-US" sz="2000" dirty="0" smtClean="0">
                <a:latin typeface="+mn-ea"/>
              </a:rPr>
              <a:t>省级英文精品课程：</a:t>
            </a:r>
            <a:r>
              <a:rPr lang="zh-CN" altLang="en-US" sz="2000" b="0" dirty="0" smtClean="0">
                <a:latin typeface="+mn-ea"/>
              </a:rPr>
              <a:t>资助额度为每门课</a:t>
            </a:r>
            <a:r>
              <a:rPr lang="en-US" altLang="zh-CN" sz="2000" b="0" dirty="0" smtClean="0">
                <a:latin typeface="+mn-ea"/>
              </a:rPr>
              <a:t>10</a:t>
            </a:r>
            <a:r>
              <a:rPr lang="zh-CN" altLang="en-US" sz="2000" b="0" dirty="0" smtClean="0">
                <a:latin typeface="+mn-ea"/>
              </a:rPr>
              <a:t>万元</a:t>
            </a:r>
          </a:p>
        </p:txBody>
      </p:sp>
      <p:graphicFrame>
        <p:nvGraphicFramePr>
          <p:cNvPr id="26627" name="Group 3"/>
          <p:cNvGraphicFramePr>
            <a:graphicFrameLocks noGrp="1"/>
          </p:cNvGraphicFramePr>
          <p:nvPr>
            <p:ph idx="4294967295"/>
          </p:nvPr>
        </p:nvGraphicFramePr>
        <p:xfrm>
          <a:off x="251520" y="1484784"/>
          <a:ext cx="8435579" cy="3455990"/>
        </p:xfrm>
        <a:graphic>
          <a:graphicData uri="http://schemas.openxmlformats.org/drawingml/2006/table">
            <a:tbl>
              <a:tblPr/>
              <a:tblGrid>
                <a:gridCol w="3168254"/>
                <a:gridCol w="2455069"/>
                <a:gridCol w="2812256"/>
              </a:tblGrid>
              <a:tr h="57626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1" i="0" u="none" strike="noStrike" cap="none" normalizeH="0" baseline="0" dirty="0" smtClean="0">
                          <a:ln>
                            <a:noFill/>
                          </a:ln>
                          <a:solidFill>
                            <a:srgbClr val="FFFFFF"/>
                          </a:solidFill>
                          <a:effectLst/>
                          <a:latin typeface="+mn-ea"/>
                          <a:ea typeface="+mn-ea"/>
                        </a:rPr>
                        <a:t>课程名称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1" i="0" u="none" strike="noStrike" cap="none" normalizeH="0" baseline="0" smtClean="0">
                          <a:ln>
                            <a:noFill/>
                          </a:ln>
                          <a:solidFill>
                            <a:srgbClr val="FFFFFF"/>
                          </a:solidFill>
                          <a:effectLst/>
                          <a:latin typeface="+mn-ea"/>
                          <a:ea typeface="+mn-ea"/>
                        </a:rPr>
                        <a:t>任课教师</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1" i="0" u="none" strike="noStrike" cap="none" normalizeH="0" baseline="0" smtClean="0">
                          <a:ln>
                            <a:noFill/>
                          </a:ln>
                          <a:solidFill>
                            <a:srgbClr val="FFFFFF"/>
                          </a:solidFill>
                          <a:effectLst/>
                          <a:latin typeface="+mn-ea"/>
                          <a:ea typeface="+mn-ea"/>
                        </a:rPr>
                        <a:t>院系</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626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dirty="0" smtClean="0">
                          <a:ln>
                            <a:noFill/>
                          </a:ln>
                          <a:solidFill>
                            <a:srgbClr val="2D2E2D"/>
                          </a:solidFill>
                          <a:effectLst/>
                          <a:latin typeface="+mn-ea"/>
                          <a:ea typeface="+mn-ea"/>
                        </a:rPr>
                        <a:t>晚明至晚清的中国城市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dirty="0" smtClean="0">
                          <a:ln>
                            <a:noFill/>
                          </a:ln>
                          <a:solidFill>
                            <a:srgbClr val="2D2E2D"/>
                          </a:solidFill>
                          <a:effectLst/>
                          <a:latin typeface="+mn-ea"/>
                          <a:ea typeface="+mn-ea"/>
                        </a:rPr>
                        <a:t>罗晓翔</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历史学院</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r>
              <a:tr h="57626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全球人力资源管理与开发</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赵曙明</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商学院</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r>
              <a:tr h="5746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中国物权法学</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齐晓琨</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法学院</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r>
              <a:tr h="57626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中国经济法学</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方小敏</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法学院</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r>
              <a:tr h="576263">
                <a:tc>
                  <a:txBody>
                    <a:bodyPr/>
                    <a:lstStyle/>
                    <a:p>
                      <a:pPr marL="0" marR="0" lvl="0" indent="0" algn="ctr" defTabSz="912813"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语言学概论</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smtClean="0">
                          <a:ln>
                            <a:noFill/>
                          </a:ln>
                          <a:solidFill>
                            <a:srgbClr val="2D2E2D"/>
                          </a:solidFill>
                          <a:effectLst/>
                          <a:latin typeface="+mn-ea"/>
                          <a:ea typeface="+mn-ea"/>
                        </a:rPr>
                        <a:t>罗琼鹏</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800" b="0" i="0" u="none" strike="noStrike" cap="none" normalizeH="0" baseline="0" dirty="0" smtClean="0">
                          <a:ln>
                            <a:noFill/>
                          </a:ln>
                          <a:solidFill>
                            <a:srgbClr val="2D2E2D"/>
                          </a:solidFill>
                          <a:effectLst/>
                          <a:latin typeface="+mn-ea"/>
                          <a:ea typeface="+mn-ea"/>
                        </a:rPr>
                        <a:t>文学院</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r>
            </a:tbl>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idx="4294967295"/>
          </p:nvPr>
        </p:nvSpPr>
        <p:spPr bwMode="auto">
          <a:xfrm>
            <a:off x="251520" y="620688"/>
            <a:ext cx="7200900" cy="706437"/>
          </a:xfrm>
          <a:prstGeom prst="rect">
            <a:avLst/>
          </a:prstGeom>
          <a:noFill/>
          <a:ln>
            <a:miter lim="800000"/>
            <a:headEnd/>
            <a:tailEnd/>
          </a:ln>
        </p:spPr>
        <p:txBody>
          <a:bodyPr/>
          <a:lstStyle/>
          <a:p>
            <a:r>
              <a:rPr lang="zh-CN" altLang="en-US" sz="2400" dirty="0" smtClean="0">
                <a:latin typeface="+mn-ea"/>
              </a:rPr>
              <a:t>第一批国际化课程群建设情况</a:t>
            </a:r>
          </a:p>
        </p:txBody>
      </p:sp>
      <p:sp>
        <p:nvSpPr>
          <p:cNvPr id="29699" name="内容占位符 2"/>
          <p:cNvSpPr txBox="1">
            <a:spLocks noChangeArrowheads="1"/>
          </p:cNvSpPr>
          <p:nvPr/>
        </p:nvSpPr>
        <p:spPr bwMode="auto">
          <a:xfrm>
            <a:off x="468313" y="1341438"/>
            <a:ext cx="8351837" cy="720725"/>
          </a:xfrm>
          <a:prstGeom prst="rect">
            <a:avLst/>
          </a:prstGeom>
          <a:noFill/>
          <a:ln w="9525">
            <a:noFill/>
            <a:miter lim="800000"/>
            <a:headEnd/>
            <a:tailEnd/>
          </a:ln>
        </p:spPr>
        <p:txBody>
          <a:bodyPr/>
          <a:lstStyle/>
          <a:p>
            <a:pPr marL="341313" indent="-341313">
              <a:lnSpc>
                <a:spcPct val="150000"/>
              </a:lnSpc>
              <a:spcBef>
                <a:spcPct val="20000"/>
              </a:spcBef>
              <a:buClr>
                <a:srgbClr val="0070C0"/>
              </a:buClr>
              <a:buSzPct val="85000"/>
              <a:buFont typeface="Wingdings" pitchFamily="2" charset="2"/>
              <a:buChar char="l"/>
            </a:pPr>
            <a:r>
              <a:rPr lang="zh-CN" altLang="en-US" b="1">
                <a:latin typeface="+mn-ea"/>
                <a:ea typeface="+mn-ea"/>
              </a:rPr>
              <a:t>五大课程群</a:t>
            </a:r>
            <a:r>
              <a:rPr lang="zh-CN" altLang="en-US">
                <a:latin typeface="+mn-ea"/>
                <a:ea typeface="+mn-ea"/>
              </a:rPr>
              <a:t>：全球环境变化与管理、中国商业与经济、中国历史、中国文化、中国法：全球视野；共计</a:t>
            </a:r>
            <a:r>
              <a:rPr lang="en-US" altLang="zh-CN">
                <a:latin typeface="+mn-ea"/>
                <a:ea typeface="+mn-ea"/>
              </a:rPr>
              <a:t>39</a:t>
            </a:r>
            <a:r>
              <a:rPr lang="zh-CN" altLang="en-US">
                <a:latin typeface="+mn-ea"/>
                <a:ea typeface="+mn-ea"/>
              </a:rPr>
              <a:t>门课程。</a:t>
            </a:r>
          </a:p>
          <a:p>
            <a:pPr marL="341313" indent="-341313">
              <a:lnSpc>
                <a:spcPct val="150000"/>
              </a:lnSpc>
              <a:spcBef>
                <a:spcPct val="20000"/>
              </a:spcBef>
              <a:buClr>
                <a:srgbClr val="0070C0"/>
              </a:buClr>
              <a:buSzPct val="85000"/>
            </a:pPr>
            <a:endParaRPr lang="zh-CN" altLang="en-US" sz="1600">
              <a:latin typeface="+mn-ea"/>
              <a:ea typeface="+mn-ea"/>
            </a:endParaRPr>
          </a:p>
        </p:txBody>
      </p:sp>
      <p:graphicFrame>
        <p:nvGraphicFramePr>
          <p:cNvPr id="27652" name="Group 4"/>
          <p:cNvGraphicFramePr>
            <a:graphicFrameLocks noGrp="1"/>
          </p:cNvGraphicFramePr>
          <p:nvPr/>
        </p:nvGraphicFramePr>
        <p:xfrm>
          <a:off x="900113" y="2349500"/>
          <a:ext cx="7633098" cy="2952752"/>
        </p:xfrm>
        <a:graphic>
          <a:graphicData uri="http://schemas.openxmlformats.org/drawingml/2006/table">
            <a:tbl>
              <a:tblPr/>
              <a:tblGrid>
                <a:gridCol w="3815954"/>
                <a:gridCol w="3817144"/>
              </a:tblGrid>
              <a:tr h="46831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600" b="1" i="0" u="none" strike="noStrike" cap="none" normalizeH="0" baseline="0" dirty="0" smtClean="0">
                          <a:ln>
                            <a:noFill/>
                          </a:ln>
                          <a:solidFill>
                            <a:srgbClr val="FFFFFF"/>
                          </a:solidFill>
                          <a:effectLst/>
                          <a:latin typeface="微软雅黑" pitchFamily="34" charset="-122"/>
                          <a:ea typeface="微软雅黑" pitchFamily="34" charset="-122"/>
                        </a:rPr>
                        <a:t>课程群名称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600" b="1" i="0" u="none" strike="noStrike" cap="none" normalizeH="0" baseline="0" dirty="0" smtClean="0">
                          <a:ln>
                            <a:noFill/>
                          </a:ln>
                          <a:solidFill>
                            <a:srgbClr val="FFFFFF"/>
                          </a:solidFill>
                          <a:effectLst/>
                          <a:latin typeface="微软雅黑" pitchFamily="34" charset="-122"/>
                          <a:ea typeface="微软雅黑" pitchFamily="34" charset="-122"/>
                        </a:rPr>
                        <a:t>课程数量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975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全球环境变化与管理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D2E2D"/>
                          </a:solidFill>
                          <a:effectLst/>
                          <a:latin typeface="微软雅黑" pitchFamily="34" charset="-122"/>
                          <a:ea typeface="微软雅黑" pitchFamily="34" charset="-122"/>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r>
              <a:tr h="46831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中国商业与经济</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D2E2D"/>
                          </a:solidFill>
                          <a:effectLst/>
                          <a:latin typeface="微软雅黑" pitchFamily="34" charset="-122"/>
                          <a:ea typeface="微软雅黑" pitchFamily="34" charset="-122"/>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r>
              <a:tr h="46831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中国历史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D2E2D"/>
                          </a:solidFill>
                          <a:effectLst/>
                          <a:latin typeface="微软雅黑" pitchFamily="34" charset="-122"/>
                          <a:ea typeface="微软雅黑" pitchFamily="34" charset="-122"/>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r>
              <a:tr h="53975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中国法：全球视野</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D2E2D"/>
                          </a:solidFill>
                          <a:effectLst/>
                          <a:latin typeface="微软雅黑" pitchFamily="34" charset="-122"/>
                          <a:ea typeface="微软雅黑" pitchFamily="34" charset="-122"/>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r>
              <a:tr h="46831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中国文化</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D2E2D"/>
                          </a:solidFill>
                          <a:effectLst/>
                          <a:latin typeface="微软雅黑" pitchFamily="34" charset="-122"/>
                          <a:ea typeface="微软雅黑" pitchFamily="34" charset="-122"/>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r>
            </a:tbl>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idx="4294967295"/>
          </p:nvPr>
        </p:nvSpPr>
        <p:spPr bwMode="auto">
          <a:xfrm>
            <a:off x="0" y="620713"/>
            <a:ext cx="7200900" cy="706437"/>
          </a:xfrm>
          <a:prstGeom prst="rect">
            <a:avLst/>
          </a:prstGeom>
          <a:noFill/>
          <a:ln>
            <a:miter lim="800000"/>
            <a:headEnd/>
            <a:tailEnd/>
          </a:ln>
        </p:spPr>
        <p:txBody>
          <a:bodyPr/>
          <a:lstStyle/>
          <a:p>
            <a:r>
              <a:rPr lang="zh-CN" altLang="en-US" sz="2400" smtClean="0">
                <a:latin typeface="+mn-ea"/>
              </a:rPr>
              <a:t>第二批国际化课程群建设情况</a:t>
            </a:r>
          </a:p>
        </p:txBody>
      </p:sp>
      <p:sp>
        <p:nvSpPr>
          <p:cNvPr id="30723" name="内容占位符 2"/>
          <p:cNvSpPr txBox="1">
            <a:spLocks noChangeArrowheads="1"/>
          </p:cNvSpPr>
          <p:nvPr/>
        </p:nvSpPr>
        <p:spPr bwMode="auto">
          <a:xfrm>
            <a:off x="468313" y="1196975"/>
            <a:ext cx="8351837" cy="719138"/>
          </a:xfrm>
          <a:prstGeom prst="rect">
            <a:avLst/>
          </a:prstGeom>
          <a:noFill/>
          <a:ln w="9525">
            <a:noFill/>
            <a:miter lim="800000"/>
            <a:headEnd/>
            <a:tailEnd/>
          </a:ln>
        </p:spPr>
        <p:txBody>
          <a:bodyPr/>
          <a:lstStyle/>
          <a:p>
            <a:pPr marL="341313" indent="-341313">
              <a:lnSpc>
                <a:spcPct val="150000"/>
              </a:lnSpc>
              <a:spcBef>
                <a:spcPct val="20000"/>
              </a:spcBef>
              <a:buClr>
                <a:srgbClr val="0070C0"/>
              </a:buClr>
              <a:buSzPct val="85000"/>
              <a:buFont typeface="Wingdings" pitchFamily="2" charset="2"/>
              <a:buChar char="l"/>
            </a:pPr>
            <a:r>
              <a:rPr lang="zh-CN" altLang="en-US" b="1">
                <a:latin typeface="+mn-ea"/>
                <a:ea typeface="+mn-ea"/>
              </a:rPr>
              <a:t>七大课程群</a:t>
            </a:r>
            <a:r>
              <a:rPr lang="zh-CN" altLang="en-US">
                <a:latin typeface="+mn-ea"/>
                <a:ea typeface="+mn-ea"/>
              </a:rPr>
              <a:t>：全球环境变化与管理、中国商业与经济、世界文化、中国法：全球视野、生物医学工程技术、理科基础；共计</a:t>
            </a:r>
            <a:r>
              <a:rPr lang="en-US" altLang="zh-CN">
                <a:latin typeface="+mn-ea"/>
                <a:ea typeface="+mn-ea"/>
              </a:rPr>
              <a:t>61</a:t>
            </a:r>
            <a:r>
              <a:rPr lang="zh-CN" altLang="en-US">
                <a:latin typeface="+mn-ea"/>
                <a:ea typeface="+mn-ea"/>
              </a:rPr>
              <a:t>门课程。</a:t>
            </a:r>
          </a:p>
          <a:p>
            <a:pPr marL="341313" indent="-341313">
              <a:lnSpc>
                <a:spcPct val="150000"/>
              </a:lnSpc>
              <a:spcBef>
                <a:spcPct val="20000"/>
              </a:spcBef>
              <a:buClr>
                <a:srgbClr val="0070C0"/>
              </a:buClr>
              <a:buSzPct val="85000"/>
            </a:pPr>
            <a:endParaRPr lang="zh-CN" altLang="en-US" sz="1600">
              <a:latin typeface="+mn-ea"/>
              <a:ea typeface="+mn-ea"/>
            </a:endParaRPr>
          </a:p>
        </p:txBody>
      </p:sp>
      <p:graphicFrame>
        <p:nvGraphicFramePr>
          <p:cNvPr id="28676" name="Group 4"/>
          <p:cNvGraphicFramePr>
            <a:graphicFrameLocks noGrp="1"/>
          </p:cNvGraphicFramePr>
          <p:nvPr/>
        </p:nvGraphicFramePr>
        <p:xfrm>
          <a:off x="827088" y="2060575"/>
          <a:ext cx="7633097" cy="3889378"/>
        </p:xfrm>
        <a:graphic>
          <a:graphicData uri="http://schemas.openxmlformats.org/drawingml/2006/table">
            <a:tbl>
              <a:tblPr/>
              <a:tblGrid>
                <a:gridCol w="3815953"/>
                <a:gridCol w="3817144"/>
              </a:tblGrid>
              <a:tr h="468313">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1600" b="1" i="0" u="none" strike="noStrike" cap="none" normalizeH="0" baseline="0" smtClean="0">
                          <a:ln>
                            <a:noFill/>
                          </a:ln>
                          <a:solidFill>
                            <a:srgbClr val="FFFFFF"/>
                          </a:solidFill>
                          <a:effectLst/>
                          <a:latin typeface="微软雅黑" pitchFamily="34" charset="-122"/>
                          <a:ea typeface="微软雅黑" pitchFamily="34" charset="-122"/>
                        </a:rPr>
                        <a:t>课程群名称</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1600" b="1" i="0" u="none" strike="noStrike" cap="none" normalizeH="0" baseline="0" smtClean="0">
                          <a:ln>
                            <a:noFill/>
                          </a:ln>
                          <a:solidFill>
                            <a:srgbClr val="FFFFFF"/>
                          </a:solidFill>
                          <a:effectLst/>
                          <a:latin typeface="微软雅黑" pitchFamily="34" charset="-122"/>
                          <a:ea typeface="微软雅黑" pitchFamily="34" charset="-122"/>
                        </a:rPr>
                        <a:t>数量</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9750">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中国法：全球视野</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1600" b="0" i="0" u="none" strike="noStrike" cap="none" normalizeH="0" baseline="0" smtClean="0">
                          <a:ln>
                            <a:noFill/>
                          </a:ln>
                          <a:solidFill>
                            <a:srgbClr val="2D2E2D"/>
                          </a:solidFill>
                          <a:effectLst/>
                          <a:latin typeface="微软雅黑" pitchFamily="34" charset="-122"/>
                          <a:ea typeface="微软雅黑" pitchFamily="34" charset="-122"/>
                        </a:rPr>
                        <a:t>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r>
              <a:tr h="468313">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世界文化</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1600" b="0" i="0" u="none" strike="noStrike" cap="none" normalizeH="0" baseline="0" smtClean="0">
                          <a:ln>
                            <a:noFill/>
                          </a:ln>
                          <a:solidFill>
                            <a:srgbClr val="2D2E2D"/>
                          </a:solidFill>
                          <a:effectLst/>
                          <a:latin typeface="微软雅黑" pitchFamily="34" charset="-122"/>
                          <a:ea typeface="微软雅黑" pitchFamily="34" charset="-122"/>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r>
              <a:tr h="468313">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中国商业与经济</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1600" b="0" i="0" u="none" strike="noStrike" cap="none" normalizeH="0" baseline="0" smtClean="0">
                          <a:ln>
                            <a:noFill/>
                          </a:ln>
                          <a:solidFill>
                            <a:srgbClr val="2D2E2D"/>
                          </a:solidFill>
                          <a:effectLst/>
                          <a:latin typeface="微软雅黑" pitchFamily="34" charset="-122"/>
                          <a:ea typeface="微软雅黑" pitchFamily="34" charset="-122"/>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r>
              <a:tr h="539750">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全球环境变化与管理</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1600" b="0" i="0" u="none" strike="noStrike" cap="none" normalizeH="0" baseline="0" smtClean="0">
                          <a:ln>
                            <a:noFill/>
                          </a:ln>
                          <a:solidFill>
                            <a:srgbClr val="2D2E2D"/>
                          </a:solidFill>
                          <a:effectLst/>
                          <a:latin typeface="微软雅黑" pitchFamily="34" charset="-122"/>
                          <a:ea typeface="微软雅黑" pitchFamily="34" charset="-122"/>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r>
              <a:tr h="468313">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生物医学工程技术与应用科学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1600" b="0" i="0" u="none" strike="noStrike" cap="none" normalizeH="0" baseline="0" smtClean="0">
                          <a:ln>
                            <a:noFill/>
                          </a:ln>
                          <a:solidFill>
                            <a:srgbClr val="2D2E2D"/>
                          </a:solidFill>
                          <a:effectLst/>
                          <a:latin typeface="微软雅黑" pitchFamily="34" charset="-122"/>
                          <a:ea typeface="微软雅黑" pitchFamily="34" charset="-122"/>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r>
              <a:tr h="468313">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理科基础</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1600" b="0" i="0" u="none" strike="noStrike" cap="none" normalizeH="0" baseline="0" smtClean="0">
                          <a:ln>
                            <a:noFill/>
                          </a:ln>
                          <a:solidFill>
                            <a:srgbClr val="2D2E2D"/>
                          </a:solidFill>
                          <a:effectLst/>
                          <a:latin typeface="微软雅黑" pitchFamily="34" charset="-122"/>
                          <a:ea typeface="微软雅黑" pitchFamily="34" charset="-122"/>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7E9"/>
                    </a:solidFill>
                  </a:tcPr>
                </a:tc>
              </a:tr>
              <a:tr h="468313">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altLang="en-US" sz="1600" b="0" i="0" u="none" strike="noStrike" cap="none" normalizeH="0" baseline="0" smtClean="0">
                          <a:ln>
                            <a:noFill/>
                          </a:ln>
                          <a:solidFill>
                            <a:srgbClr val="2D2E2D"/>
                          </a:solidFill>
                          <a:effectLst/>
                          <a:latin typeface="微软雅黑" pitchFamily="34" charset="-122"/>
                          <a:ea typeface="微软雅黑" pitchFamily="34" charset="-122"/>
                        </a:rPr>
                        <a:t>社会学</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en-US" altLang="zh-CN" sz="1600" b="0" i="0" u="none" strike="noStrike" cap="none" normalizeH="0" baseline="0" smtClean="0">
                          <a:ln>
                            <a:noFill/>
                          </a:ln>
                          <a:solidFill>
                            <a:srgbClr val="2D2E2D"/>
                          </a:solidFill>
                          <a:effectLst/>
                          <a:latin typeface="微软雅黑" pitchFamily="34" charset="-122"/>
                          <a:ea typeface="微软雅黑" pitchFamily="34" charset="-122"/>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BCF"/>
                    </a:solidFill>
                  </a:tcPr>
                </a:tc>
              </a:tr>
            </a:tbl>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idx="4294967295"/>
          </p:nvPr>
        </p:nvSpPr>
        <p:spPr>
          <a:xfrm>
            <a:off x="0" y="620713"/>
            <a:ext cx="6477000" cy="504825"/>
          </a:xfrm>
          <a:prstGeom prst="rect">
            <a:avLst/>
          </a:prstGeom>
        </p:spPr>
        <p:txBody>
          <a:bodyPr/>
          <a:lstStyle/>
          <a:p>
            <a:pPr>
              <a:defRPr/>
            </a:pPr>
            <a:r>
              <a:rPr lang="zh-CN" altLang="en-US" sz="2400" dirty="0" smtClean="0">
                <a:latin typeface="+mn-ea"/>
              </a:rPr>
              <a:t>学生交流项目</a:t>
            </a:r>
          </a:p>
        </p:txBody>
      </p:sp>
      <p:pic>
        <p:nvPicPr>
          <p:cNvPr id="31747" name="Table 4"/>
          <p:cNvPicPr>
            <a:picLocks noGrp="1" noChangeArrowheads="1"/>
          </p:cNvPicPr>
          <p:nvPr/>
        </p:nvPicPr>
        <p:blipFill>
          <a:blip r:embed="rId2" cstate="print"/>
          <a:srcRect/>
          <a:stretch>
            <a:fillRect/>
          </a:stretch>
        </p:blipFill>
        <p:spPr bwMode="auto">
          <a:xfrm>
            <a:off x="836613" y="1109663"/>
            <a:ext cx="7908925" cy="4479925"/>
          </a:xfrm>
          <a:prstGeom prst="rect">
            <a:avLst/>
          </a:prstGeom>
          <a:noFill/>
          <a:ln w="9525">
            <a:noFill/>
            <a:miter lim="800000"/>
            <a:headEnd/>
            <a:tailEnd/>
          </a:ln>
        </p:spPr>
      </p:pic>
      <p:sp>
        <p:nvSpPr>
          <p:cNvPr id="31748" name="文本框 4"/>
          <p:cNvSpPr txBox="1">
            <a:spLocks noChangeArrowheads="1"/>
          </p:cNvSpPr>
          <p:nvPr/>
        </p:nvSpPr>
        <p:spPr bwMode="auto">
          <a:xfrm>
            <a:off x="852488" y="5641975"/>
            <a:ext cx="6818312" cy="646113"/>
          </a:xfrm>
          <a:prstGeom prst="rect">
            <a:avLst/>
          </a:prstGeom>
          <a:noFill/>
          <a:ln w="9525">
            <a:noFill/>
            <a:miter lim="800000"/>
            <a:headEnd/>
            <a:tailEnd/>
          </a:ln>
        </p:spPr>
        <p:txBody>
          <a:bodyPr>
            <a:spAutoFit/>
          </a:bodyPr>
          <a:lstStyle/>
          <a:p>
            <a:r>
              <a:rPr lang="zh-CN" altLang="en-US" dirty="0">
                <a:latin typeface="+mn-ea"/>
                <a:ea typeface="+mn-ea"/>
              </a:rPr>
              <a:t>长期项目的交流时间为三个月以上（含三个月）；短期项目的交流时间为三个月以下。</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8"/>
          <p:cNvPicPr>
            <a:picLocks noChangeAspect="1" noChangeArrowheads="1"/>
          </p:cNvPicPr>
          <p:nvPr/>
        </p:nvPicPr>
        <p:blipFill>
          <a:blip r:embed="rId2" cstate="print"/>
          <a:srcRect/>
          <a:stretch>
            <a:fillRect/>
          </a:stretch>
        </p:blipFill>
        <p:spPr bwMode="auto">
          <a:xfrm>
            <a:off x="-11113" y="4108450"/>
            <a:ext cx="9136063" cy="2847975"/>
          </a:xfrm>
          <a:prstGeom prst="rect">
            <a:avLst/>
          </a:prstGeom>
          <a:noFill/>
          <a:ln w="9525">
            <a:noFill/>
            <a:miter lim="800000"/>
            <a:headEnd/>
            <a:tailEnd/>
          </a:ln>
        </p:spPr>
      </p:pic>
      <p:pic>
        <p:nvPicPr>
          <p:cNvPr id="32771" name="图片 1"/>
          <p:cNvPicPr>
            <a:picLocks noChangeAspect="1" noChangeArrowheads="1"/>
          </p:cNvPicPr>
          <p:nvPr/>
        </p:nvPicPr>
        <p:blipFill>
          <a:blip r:embed="rId3" cstate="print"/>
          <a:srcRect t="1955"/>
          <a:stretch>
            <a:fillRect/>
          </a:stretch>
        </p:blipFill>
        <p:spPr bwMode="auto">
          <a:xfrm>
            <a:off x="4676775" y="606425"/>
            <a:ext cx="4319588" cy="2879725"/>
          </a:xfrm>
          <a:prstGeom prst="rect">
            <a:avLst/>
          </a:prstGeom>
          <a:noFill/>
          <a:ln w="9525">
            <a:noFill/>
            <a:miter lim="800000"/>
            <a:headEnd/>
            <a:tailEnd/>
          </a:ln>
        </p:spPr>
      </p:pic>
      <p:sp>
        <p:nvSpPr>
          <p:cNvPr id="32772" name="文本框 3"/>
          <p:cNvSpPr txBox="1">
            <a:spLocks noChangeArrowheads="1"/>
          </p:cNvSpPr>
          <p:nvPr/>
        </p:nvSpPr>
        <p:spPr bwMode="auto">
          <a:xfrm>
            <a:off x="4719638" y="3462338"/>
            <a:ext cx="4160113" cy="338554"/>
          </a:xfrm>
          <a:prstGeom prst="rect">
            <a:avLst/>
          </a:prstGeom>
          <a:noFill/>
          <a:ln w="9525">
            <a:noFill/>
            <a:miter lim="800000"/>
            <a:headEnd/>
            <a:tailEnd/>
          </a:ln>
        </p:spPr>
        <p:txBody>
          <a:bodyPr wrap="none">
            <a:spAutoFit/>
          </a:bodyPr>
          <a:lstStyle/>
          <a:p>
            <a:r>
              <a:rPr lang="en-US" altLang="zh-CN" sz="1600" b="1">
                <a:latin typeface="+mn-ea"/>
                <a:ea typeface="+mn-ea"/>
              </a:rPr>
              <a:t>2010-2015</a:t>
            </a:r>
            <a:r>
              <a:rPr lang="zh-CN" altLang="en-US" sz="1600" b="1">
                <a:latin typeface="+mn-ea"/>
                <a:ea typeface="+mn-ea"/>
              </a:rPr>
              <a:t>年我校出国交换生洲别分布情况</a:t>
            </a:r>
          </a:p>
        </p:txBody>
      </p:sp>
      <p:sp>
        <p:nvSpPr>
          <p:cNvPr id="32773" name="文本框 5"/>
          <p:cNvSpPr txBox="1">
            <a:spLocks noChangeArrowheads="1"/>
          </p:cNvSpPr>
          <p:nvPr/>
        </p:nvSpPr>
        <p:spPr bwMode="auto">
          <a:xfrm>
            <a:off x="2771775" y="3795713"/>
            <a:ext cx="4160113" cy="338554"/>
          </a:xfrm>
          <a:prstGeom prst="rect">
            <a:avLst/>
          </a:prstGeom>
          <a:noFill/>
          <a:ln w="9525">
            <a:noFill/>
            <a:miter lim="800000"/>
            <a:headEnd/>
            <a:tailEnd/>
          </a:ln>
        </p:spPr>
        <p:txBody>
          <a:bodyPr wrap="none">
            <a:spAutoFit/>
          </a:bodyPr>
          <a:lstStyle/>
          <a:p>
            <a:r>
              <a:rPr lang="en-US" altLang="zh-CN" sz="1600" b="1">
                <a:latin typeface="+mn-ea"/>
                <a:ea typeface="+mn-ea"/>
              </a:rPr>
              <a:t>2010-2015</a:t>
            </a:r>
            <a:r>
              <a:rPr lang="zh-CN" altLang="en-US" sz="1600" b="1">
                <a:latin typeface="+mn-ea"/>
                <a:ea typeface="+mn-ea"/>
              </a:rPr>
              <a:t>年我校出国交换生院系分布情况</a:t>
            </a:r>
          </a:p>
        </p:txBody>
      </p:sp>
      <p:pic>
        <p:nvPicPr>
          <p:cNvPr id="32774" name="图片 7" descr="C:\Users\xqchen\AppData\Roaming\Tencent\Users\1240906149\QQ\WinTemp\RichOle\5ZQ@Y8~NTD}K$Z5$`IE)Y)M.png"/>
          <p:cNvPicPr>
            <a:picLocks noChangeAspect="1" noChangeArrowheads="1"/>
          </p:cNvPicPr>
          <p:nvPr/>
        </p:nvPicPr>
        <p:blipFill>
          <a:blip r:embed="rId4" cstate="print"/>
          <a:srcRect/>
          <a:stretch>
            <a:fillRect/>
          </a:stretch>
        </p:blipFill>
        <p:spPr bwMode="auto">
          <a:xfrm>
            <a:off x="0" y="620713"/>
            <a:ext cx="4500563" cy="3024187"/>
          </a:xfrm>
          <a:prstGeom prst="rect">
            <a:avLst/>
          </a:prstGeom>
          <a:noFill/>
          <a:ln w="9525">
            <a:noFill/>
            <a:miter lim="800000"/>
            <a:headEnd/>
            <a:tailEnd/>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400" dirty="0" smtClean="0"/>
              <a:t>对外开放的六项工作目标</a:t>
            </a:r>
            <a:endParaRPr lang="zh-CN" altLang="en-US" sz="2400" dirty="0"/>
          </a:p>
        </p:txBody>
      </p:sp>
      <p:sp>
        <p:nvSpPr>
          <p:cNvPr id="3" name="内容占位符 2"/>
          <p:cNvSpPr>
            <a:spLocks noGrp="1"/>
          </p:cNvSpPr>
          <p:nvPr>
            <p:ph idx="1"/>
          </p:nvPr>
        </p:nvSpPr>
        <p:spPr/>
        <p:txBody>
          <a:bodyPr/>
          <a:lstStyle/>
          <a:p>
            <a:pPr>
              <a:buNone/>
            </a:pPr>
            <a:r>
              <a:rPr lang="en-US" altLang="zh-CN" sz="2000" dirty="0" smtClean="0"/>
              <a:t>1</a:t>
            </a:r>
            <a:r>
              <a:rPr lang="zh-CN" altLang="en-US" sz="2000" dirty="0" smtClean="0"/>
              <a:t>、出国留学服务体系基本健全；</a:t>
            </a:r>
            <a:endParaRPr lang="en-US" altLang="zh-CN" sz="2000" dirty="0" smtClean="0"/>
          </a:p>
          <a:p>
            <a:pPr>
              <a:buNone/>
            </a:pPr>
            <a:r>
              <a:rPr lang="en-US" altLang="zh-CN" sz="2000" dirty="0" smtClean="0"/>
              <a:t>2</a:t>
            </a:r>
            <a:r>
              <a:rPr lang="zh-CN" altLang="en-US" sz="2000" dirty="0" smtClean="0"/>
              <a:t>、来华留学质量显著提高</a:t>
            </a:r>
            <a:endParaRPr lang="en-US" altLang="zh-CN" sz="2000" dirty="0" smtClean="0"/>
          </a:p>
          <a:p>
            <a:pPr>
              <a:buNone/>
            </a:pPr>
            <a:r>
              <a:rPr lang="en-US" altLang="zh-CN" sz="2000" dirty="0" smtClean="0"/>
              <a:t>3</a:t>
            </a:r>
            <a:r>
              <a:rPr lang="zh-CN" altLang="en-US" sz="2000" dirty="0" smtClean="0"/>
              <a:t>、涉外办学效益明显提升；</a:t>
            </a:r>
            <a:endParaRPr lang="en-US" altLang="zh-CN" sz="2000" dirty="0" smtClean="0"/>
          </a:p>
          <a:p>
            <a:pPr>
              <a:buNone/>
            </a:pPr>
            <a:r>
              <a:rPr lang="en-US" altLang="zh-CN" sz="2000" dirty="0" smtClean="0"/>
              <a:t>4</a:t>
            </a:r>
            <a:r>
              <a:rPr lang="zh-CN" altLang="en-US" sz="2000" dirty="0" smtClean="0"/>
              <a:t>、双边多边教育合作广度和深度有效拓展；</a:t>
            </a:r>
            <a:endParaRPr lang="en-US" altLang="zh-CN" sz="2000" dirty="0" smtClean="0"/>
          </a:p>
          <a:p>
            <a:pPr>
              <a:buNone/>
            </a:pPr>
            <a:r>
              <a:rPr lang="en-US" altLang="zh-CN" sz="2000" dirty="0" smtClean="0"/>
              <a:t>5</a:t>
            </a:r>
            <a:r>
              <a:rPr lang="zh-CN" altLang="en-US" sz="2000" dirty="0" smtClean="0"/>
              <a:t>、参与教育领域国际规则制定能力大幅提升；</a:t>
            </a:r>
            <a:endParaRPr lang="en-US" altLang="zh-CN" sz="2000" dirty="0" smtClean="0"/>
          </a:p>
          <a:p>
            <a:pPr>
              <a:buNone/>
            </a:pPr>
            <a:r>
              <a:rPr lang="en-US" altLang="zh-CN" sz="2000" dirty="0" smtClean="0"/>
              <a:t>6</a:t>
            </a:r>
            <a:r>
              <a:rPr lang="zh-CN" altLang="en-US" sz="2000" dirty="0" smtClean="0"/>
              <a:t>、教育队伍开放规范化、法治化水平显著提高；</a:t>
            </a:r>
            <a:endParaRPr lang="en-US" altLang="zh-CN" sz="2000" dirty="0" smtClean="0"/>
          </a:p>
          <a:p>
            <a:pPr>
              <a:buNone/>
            </a:pPr>
            <a:endParaRPr lang="zh-CN" altLang="en-US" sz="2000"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4"/>
          <p:cNvPicPr>
            <a:picLocks noChangeAspect="1" noChangeArrowheads="1"/>
          </p:cNvPicPr>
          <p:nvPr/>
        </p:nvPicPr>
        <p:blipFill>
          <a:blip r:embed="rId2" cstate="print"/>
          <a:srcRect l="7686" t="12292" r="8688" b="5647"/>
          <a:stretch>
            <a:fillRect/>
          </a:stretch>
        </p:blipFill>
        <p:spPr bwMode="auto">
          <a:xfrm>
            <a:off x="0" y="620713"/>
            <a:ext cx="5499100" cy="2768600"/>
          </a:xfrm>
          <a:prstGeom prst="rect">
            <a:avLst/>
          </a:prstGeom>
          <a:noFill/>
          <a:ln w="9525">
            <a:noFill/>
            <a:miter lim="800000"/>
            <a:headEnd/>
            <a:tailEnd/>
          </a:ln>
        </p:spPr>
      </p:pic>
      <p:pic>
        <p:nvPicPr>
          <p:cNvPr id="33795" name="图片 3"/>
          <p:cNvPicPr>
            <a:picLocks noChangeAspect="1" noChangeArrowheads="1"/>
          </p:cNvPicPr>
          <p:nvPr/>
        </p:nvPicPr>
        <p:blipFill>
          <a:blip r:embed="rId3" cstate="print"/>
          <a:srcRect/>
          <a:stretch>
            <a:fillRect/>
          </a:stretch>
        </p:blipFill>
        <p:spPr bwMode="auto">
          <a:xfrm>
            <a:off x="4211638" y="3357563"/>
            <a:ext cx="4932362" cy="3170237"/>
          </a:xfrm>
          <a:prstGeom prst="rect">
            <a:avLst/>
          </a:prstGeom>
          <a:noFill/>
          <a:ln w="9525">
            <a:noFill/>
            <a:miter lim="800000"/>
            <a:headEnd/>
            <a:tailEnd/>
          </a:ln>
        </p:spPr>
      </p:pic>
      <p:sp>
        <p:nvSpPr>
          <p:cNvPr id="33796" name="文本框 5"/>
          <p:cNvSpPr txBox="1">
            <a:spLocks noChangeArrowheads="1"/>
          </p:cNvSpPr>
          <p:nvPr/>
        </p:nvSpPr>
        <p:spPr bwMode="auto">
          <a:xfrm>
            <a:off x="6262688" y="1300163"/>
            <a:ext cx="2582862" cy="585787"/>
          </a:xfrm>
          <a:prstGeom prst="rect">
            <a:avLst/>
          </a:prstGeom>
          <a:noFill/>
          <a:ln w="9525">
            <a:noFill/>
            <a:miter lim="800000"/>
            <a:headEnd/>
            <a:tailEnd/>
          </a:ln>
        </p:spPr>
        <p:txBody>
          <a:bodyPr>
            <a:spAutoFit/>
          </a:bodyPr>
          <a:lstStyle/>
          <a:p>
            <a:r>
              <a:rPr lang="en-US" altLang="zh-CN" sz="1600" b="1">
                <a:latin typeface="+mn-ea"/>
                <a:ea typeface="+mn-ea"/>
              </a:rPr>
              <a:t>2010-2015</a:t>
            </a:r>
            <a:r>
              <a:rPr lang="zh-CN" altLang="en-US" sz="1600" b="1">
                <a:latin typeface="+mn-ea"/>
                <a:ea typeface="+mn-ea"/>
              </a:rPr>
              <a:t>年我校出国生项目类别分布情况</a:t>
            </a:r>
          </a:p>
        </p:txBody>
      </p:sp>
      <p:sp>
        <p:nvSpPr>
          <p:cNvPr id="33797" name="文本框 6"/>
          <p:cNvSpPr txBox="1">
            <a:spLocks noChangeArrowheads="1"/>
          </p:cNvSpPr>
          <p:nvPr/>
        </p:nvSpPr>
        <p:spPr bwMode="auto">
          <a:xfrm>
            <a:off x="323850" y="4703763"/>
            <a:ext cx="2879725" cy="584200"/>
          </a:xfrm>
          <a:prstGeom prst="rect">
            <a:avLst/>
          </a:prstGeom>
          <a:noFill/>
          <a:ln w="9525">
            <a:noFill/>
            <a:miter lim="800000"/>
            <a:headEnd/>
            <a:tailEnd/>
          </a:ln>
        </p:spPr>
        <p:txBody>
          <a:bodyPr>
            <a:spAutoFit/>
          </a:bodyPr>
          <a:lstStyle/>
          <a:p>
            <a:r>
              <a:rPr lang="en-US" altLang="zh-CN" sz="1600" b="1">
                <a:latin typeface="+mn-ea"/>
                <a:ea typeface="+mn-ea"/>
              </a:rPr>
              <a:t>2010-2015</a:t>
            </a:r>
            <a:r>
              <a:rPr lang="zh-CN" altLang="en-US" sz="1600" b="1">
                <a:latin typeface="+mn-ea"/>
                <a:ea typeface="+mn-ea"/>
              </a:rPr>
              <a:t>年我校出国生项目类别分布情况</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idx="4294967295"/>
          </p:nvPr>
        </p:nvSpPr>
        <p:spPr bwMode="auto">
          <a:xfrm>
            <a:off x="0" y="0"/>
            <a:ext cx="3000375" cy="439738"/>
          </a:xfrm>
          <a:prstGeom prst="rect">
            <a:avLst/>
          </a:prstGeom>
          <a:noFill/>
          <a:ln>
            <a:miter lim="800000"/>
            <a:headEnd/>
            <a:tailEnd/>
          </a:ln>
        </p:spPr>
        <p:txBody>
          <a:bodyPr/>
          <a:lstStyle/>
          <a:p>
            <a:r>
              <a:rPr lang="zh-CN" altLang="en-US" sz="2000" dirty="0" smtClean="0">
                <a:solidFill>
                  <a:srgbClr val="7030A0"/>
                </a:solidFill>
                <a:latin typeface="黑体" pitchFamily="49" charset="-122"/>
                <a:ea typeface="黑体" pitchFamily="49" charset="-122"/>
              </a:rPr>
              <a:t>来华交换生现状</a:t>
            </a:r>
          </a:p>
        </p:txBody>
      </p:sp>
      <p:pic>
        <p:nvPicPr>
          <p:cNvPr id="34819" name="内容占位符 3" descr="QQ图片20160406163035.png"/>
          <p:cNvPicPr>
            <a:picLocks noGrp="1" noChangeAspect="1"/>
          </p:cNvPicPr>
          <p:nvPr>
            <p:ph idx="4294967295"/>
          </p:nvPr>
        </p:nvPicPr>
        <p:blipFill>
          <a:blip r:embed="rId2" cstate="print"/>
          <a:srcRect/>
          <a:stretch>
            <a:fillRect/>
          </a:stretch>
        </p:blipFill>
        <p:spPr bwMode="auto">
          <a:xfrm>
            <a:off x="0" y="692150"/>
            <a:ext cx="4500563" cy="2894013"/>
          </a:xfrm>
          <a:prstGeom prst="rect">
            <a:avLst/>
          </a:prstGeom>
          <a:noFill/>
          <a:ln>
            <a:miter lim="800000"/>
            <a:headEnd/>
            <a:tailEnd/>
          </a:ln>
        </p:spPr>
      </p:pic>
      <p:pic>
        <p:nvPicPr>
          <p:cNvPr id="34820" name="图片 4" descr="大洲.png"/>
          <p:cNvPicPr>
            <a:picLocks noChangeAspect="1" noChangeArrowheads="1"/>
          </p:cNvPicPr>
          <p:nvPr/>
        </p:nvPicPr>
        <p:blipFill>
          <a:blip r:embed="rId3" cstate="print"/>
          <a:srcRect/>
          <a:stretch>
            <a:fillRect/>
          </a:stretch>
        </p:blipFill>
        <p:spPr bwMode="auto">
          <a:xfrm>
            <a:off x="5076825" y="579438"/>
            <a:ext cx="4067175" cy="2933700"/>
          </a:xfrm>
          <a:prstGeom prst="rect">
            <a:avLst/>
          </a:prstGeom>
          <a:noFill/>
          <a:ln w="9525">
            <a:noFill/>
            <a:miter lim="800000"/>
            <a:headEnd/>
            <a:tailEnd/>
          </a:ln>
        </p:spPr>
      </p:pic>
      <p:pic>
        <p:nvPicPr>
          <p:cNvPr id="34821" name="图片 5" descr="jiaoliushixian.bmp"/>
          <p:cNvPicPr>
            <a:picLocks noChangeAspect="1" noChangeArrowheads="1"/>
          </p:cNvPicPr>
          <p:nvPr/>
        </p:nvPicPr>
        <p:blipFill>
          <a:blip r:embed="rId4" cstate="print"/>
          <a:srcRect/>
          <a:stretch>
            <a:fillRect/>
          </a:stretch>
        </p:blipFill>
        <p:spPr bwMode="auto">
          <a:xfrm>
            <a:off x="0" y="3643313"/>
            <a:ext cx="9144000" cy="32146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87675" y="597554"/>
            <a:ext cx="2954338" cy="369888"/>
          </a:xfrm>
          <a:prstGeom prst="rect">
            <a:avLst/>
          </a:prstGeom>
          <a:noFill/>
          <a:ln w="9525">
            <a:noFill/>
            <a:miter lim="800000"/>
            <a:headEnd/>
            <a:tailEnd/>
          </a:ln>
        </p:spPr>
        <p:txBody>
          <a:bodyPr wrap="none">
            <a:spAutoFit/>
          </a:bodyPr>
          <a:lstStyle/>
          <a:p>
            <a:r>
              <a:rPr lang="zh-CN" altLang="en-US" b="1" dirty="0" smtClean="0">
                <a:latin typeface="Verdana" pitchFamily="34" charset="0"/>
                <a:ea typeface="微软雅黑" pitchFamily="34" charset="-122"/>
              </a:rPr>
              <a:t>台港澳地区派出交换生数量</a:t>
            </a:r>
            <a:endParaRPr lang="zh-CN" altLang="en-US" b="1" dirty="0">
              <a:latin typeface="Verdana" pitchFamily="34" charset="0"/>
              <a:ea typeface="微软雅黑" pitchFamily="34" charset="-122"/>
            </a:endParaRPr>
          </a:p>
        </p:txBody>
      </p:sp>
      <p:sp>
        <p:nvSpPr>
          <p:cNvPr id="4" name="TextBox 5"/>
          <p:cNvSpPr txBox="1">
            <a:spLocks noChangeArrowheads="1"/>
          </p:cNvSpPr>
          <p:nvPr/>
        </p:nvSpPr>
        <p:spPr bwMode="auto">
          <a:xfrm>
            <a:off x="3059832" y="3573016"/>
            <a:ext cx="2954338" cy="369887"/>
          </a:xfrm>
          <a:prstGeom prst="rect">
            <a:avLst/>
          </a:prstGeom>
          <a:noFill/>
          <a:ln w="9525">
            <a:noFill/>
            <a:miter lim="800000"/>
            <a:headEnd/>
            <a:tailEnd/>
          </a:ln>
        </p:spPr>
        <p:txBody>
          <a:bodyPr wrap="none">
            <a:spAutoFit/>
          </a:bodyPr>
          <a:lstStyle/>
          <a:p>
            <a:r>
              <a:rPr lang="zh-CN" altLang="en-US" b="1" dirty="0">
                <a:latin typeface="Verdana" pitchFamily="34" charset="0"/>
                <a:ea typeface="微软雅黑" pitchFamily="34" charset="-122"/>
              </a:rPr>
              <a:t>台港澳地区接受交换生数量</a:t>
            </a:r>
          </a:p>
        </p:txBody>
      </p:sp>
      <p:graphicFrame>
        <p:nvGraphicFramePr>
          <p:cNvPr id="6" name="图表 5"/>
          <p:cNvGraphicFramePr/>
          <p:nvPr/>
        </p:nvGraphicFramePr>
        <p:xfrm>
          <a:off x="755576" y="886132"/>
          <a:ext cx="7848872"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nvGraphicFramePr>
        <p:xfrm>
          <a:off x="827584" y="3861048"/>
          <a:ext cx="7776864" cy="2664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603272"/>
            <a:ext cx="6408712" cy="400110"/>
          </a:xfrm>
          <a:prstGeom prst="rect">
            <a:avLst/>
          </a:prstGeom>
          <a:noFill/>
        </p:spPr>
        <p:txBody>
          <a:bodyPr>
            <a:spAutoFit/>
          </a:bodyPr>
          <a:lstStyle/>
          <a:p>
            <a:pPr algn="ctr" fontAlgn="auto">
              <a:spcBef>
                <a:spcPts val="0"/>
              </a:spcBef>
              <a:spcAft>
                <a:spcPts val="0"/>
              </a:spcAft>
              <a:defRPr/>
            </a:pPr>
            <a:r>
              <a:rPr lang="zh-CN" altLang="en-US" sz="2000" b="1" dirty="0">
                <a:gradFill flip="none" rotWithShape="1">
                  <a:gsLst>
                    <a:gs pos="15000">
                      <a:schemeClr val="bg2">
                        <a:lumMod val="25000"/>
                      </a:schemeClr>
                    </a:gs>
                    <a:gs pos="33750">
                      <a:schemeClr val="bg2">
                        <a:lumMod val="10000"/>
                      </a:schemeClr>
                    </a:gs>
                    <a:gs pos="45833">
                      <a:schemeClr val="bg2">
                        <a:lumMod val="10000"/>
                      </a:schemeClr>
                    </a:gs>
                    <a:gs pos="85000">
                      <a:schemeClr val="bg2">
                        <a:lumMod val="10000"/>
                      </a:schemeClr>
                    </a:gs>
                  </a:gsLst>
                  <a:lin ang="5400000" scaled="1"/>
                  <a:tileRect/>
                </a:gradFill>
                <a:latin typeface="+mn-ea"/>
                <a:ea typeface="+mn-ea"/>
                <a:cs typeface="经典繁仿黑" pitchFamily="49" charset="-122"/>
              </a:rPr>
              <a:t>四、</a:t>
            </a:r>
            <a:r>
              <a:rPr lang="zh-CN" altLang="en-US" sz="2000" b="1" dirty="0">
                <a:latin typeface="+mn-ea"/>
                <a:ea typeface="+mn-ea"/>
              </a:rPr>
              <a:t>拓展国际合作办学项目，推进国际化办学水平</a:t>
            </a:r>
          </a:p>
        </p:txBody>
      </p:sp>
      <p:cxnSp>
        <p:nvCxnSpPr>
          <p:cNvPr id="5" name="直接连接符 4"/>
          <p:cNvCxnSpPr/>
          <p:nvPr/>
        </p:nvCxnSpPr>
        <p:spPr>
          <a:xfrm>
            <a:off x="207214" y="1060450"/>
            <a:ext cx="8757274" cy="0"/>
          </a:xfrm>
          <a:prstGeom prst="line">
            <a:avLst/>
          </a:prstGeom>
          <a:ln>
            <a:gradFill flip="none" rotWithShape="1">
              <a:gsLst>
                <a:gs pos="0">
                  <a:schemeClr val="accent1">
                    <a:tint val="66000"/>
                    <a:satMod val="160000"/>
                    <a:alpha val="0"/>
                  </a:schemeClr>
                </a:gs>
                <a:gs pos="50000">
                  <a:schemeClr val="bg2">
                    <a:lumMod val="25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空心弧 5"/>
          <p:cNvSpPr/>
          <p:nvPr/>
        </p:nvSpPr>
        <p:spPr>
          <a:xfrm rot="5400000">
            <a:off x="-2070893" y="1208881"/>
            <a:ext cx="4430712" cy="4092575"/>
          </a:xfrm>
          <a:prstGeom prst="blockArc">
            <a:avLst>
              <a:gd name="adj1" fmla="val 11733845"/>
              <a:gd name="adj2" fmla="val 19970620"/>
              <a:gd name="adj3" fmla="val 2805"/>
            </a:avLst>
          </a:prstGeom>
          <a:gradFill flip="none" rotWithShape="1">
            <a:gsLst>
              <a:gs pos="10000">
                <a:schemeClr val="accent1">
                  <a:tint val="66000"/>
                  <a:satMod val="160000"/>
                  <a:alpha val="0"/>
                </a:schemeClr>
              </a:gs>
              <a:gs pos="50000">
                <a:schemeClr val="bg2">
                  <a:lumMod val="50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mn-ea"/>
            </a:endParaRPr>
          </a:p>
        </p:txBody>
      </p:sp>
      <p:sp>
        <p:nvSpPr>
          <p:cNvPr id="7" name="空心弧 6"/>
          <p:cNvSpPr/>
          <p:nvPr/>
        </p:nvSpPr>
        <p:spPr>
          <a:xfrm rot="5400000">
            <a:off x="-1831182" y="1334294"/>
            <a:ext cx="4430713" cy="3889376"/>
          </a:xfrm>
          <a:prstGeom prst="blockArc">
            <a:avLst>
              <a:gd name="adj1" fmla="val 11733845"/>
              <a:gd name="adj2" fmla="val 19830496"/>
              <a:gd name="adj3" fmla="val 2018"/>
            </a:avLst>
          </a:prstGeom>
          <a:gradFill flip="none" rotWithShape="1">
            <a:gsLst>
              <a:gs pos="10000">
                <a:schemeClr val="accent1">
                  <a:tint val="66000"/>
                  <a:satMod val="160000"/>
                  <a:alpha val="0"/>
                </a:schemeClr>
              </a:gs>
              <a:gs pos="50000">
                <a:schemeClr val="bg2">
                  <a:lumMod val="75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mn-ea"/>
            </a:endParaRPr>
          </a:p>
        </p:txBody>
      </p:sp>
      <p:grpSp>
        <p:nvGrpSpPr>
          <p:cNvPr id="36870" name="Group 15"/>
          <p:cNvGrpSpPr>
            <a:grpSpLocks/>
          </p:cNvGrpSpPr>
          <p:nvPr/>
        </p:nvGrpSpPr>
        <p:grpSpPr bwMode="auto">
          <a:xfrm>
            <a:off x="2195513" y="3614738"/>
            <a:ext cx="936625" cy="981075"/>
            <a:chOff x="2924" y="2115"/>
            <a:chExt cx="614" cy="702"/>
          </a:xfrm>
        </p:grpSpPr>
        <p:sp>
          <p:nvSpPr>
            <p:cNvPr id="9" name="Oval 16"/>
            <p:cNvSpPr>
              <a:spLocks noChangeArrowheads="1"/>
            </p:cNvSpPr>
            <p:nvPr/>
          </p:nvSpPr>
          <p:spPr bwMode="auto">
            <a:xfrm>
              <a:off x="2924" y="2613"/>
              <a:ext cx="590" cy="204"/>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36899" name="Group 17"/>
            <p:cNvGrpSpPr>
              <a:grpSpLocks/>
            </p:cNvGrpSpPr>
            <p:nvPr/>
          </p:nvGrpSpPr>
          <p:grpSpPr bwMode="auto">
            <a:xfrm>
              <a:off x="2925" y="2115"/>
              <a:ext cx="613" cy="613"/>
              <a:chOff x="1157" y="1798"/>
              <a:chExt cx="613" cy="613"/>
            </a:xfrm>
          </p:grpSpPr>
          <p:grpSp>
            <p:nvGrpSpPr>
              <p:cNvPr id="36900" name="Group 18"/>
              <p:cNvGrpSpPr>
                <a:grpSpLocks/>
              </p:cNvGrpSpPr>
              <p:nvPr/>
            </p:nvGrpSpPr>
            <p:grpSpPr bwMode="auto">
              <a:xfrm>
                <a:off x="1157" y="1798"/>
                <a:ext cx="613" cy="613"/>
                <a:chOff x="2335" y="1139"/>
                <a:chExt cx="1089" cy="1089"/>
              </a:xfrm>
            </p:grpSpPr>
            <p:sp>
              <p:nvSpPr>
                <p:cNvPr id="36902" name="Oval 19"/>
                <p:cNvSpPr>
                  <a:spLocks noChangeArrowheads="1"/>
                </p:cNvSpPr>
                <p:nvPr/>
              </p:nvSpPr>
              <p:spPr bwMode="auto">
                <a:xfrm>
                  <a:off x="2335" y="1139"/>
                  <a:ext cx="1089" cy="1089"/>
                </a:xfrm>
                <a:prstGeom prst="ellipse">
                  <a:avLst/>
                </a:prstGeom>
                <a:gradFill rotWithShape="1">
                  <a:gsLst>
                    <a:gs pos="0">
                      <a:srgbClr val="D60000"/>
                    </a:gs>
                    <a:gs pos="100000">
                      <a:srgbClr val="A20000"/>
                    </a:gs>
                  </a:gsLst>
                  <a:lin ang="5400000" scaled="1"/>
                </a:gradFill>
                <a:ln w="9525">
                  <a:noFill/>
                  <a:round/>
                  <a:headEnd/>
                  <a:tailEnd/>
                </a:ln>
              </p:spPr>
              <p:txBody>
                <a:bodyPr wrap="none" anchor="ctr"/>
                <a:lstStyle/>
                <a:p>
                  <a:endParaRPr lang="zh-CN" altLang="en-US">
                    <a:latin typeface="+mn-ea"/>
                    <a:ea typeface="+mn-ea"/>
                  </a:endParaRPr>
                </a:p>
              </p:txBody>
            </p:sp>
            <p:grpSp>
              <p:nvGrpSpPr>
                <p:cNvPr id="36903" name="Group 20"/>
                <p:cNvGrpSpPr>
                  <a:grpSpLocks/>
                </p:cNvGrpSpPr>
                <p:nvPr/>
              </p:nvGrpSpPr>
              <p:grpSpPr bwMode="auto">
                <a:xfrm>
                  <a:off x="2426" y="1169"/>
                  <a:ext cx="908" cy="296"/>
                  <a:chOff x="1431" y="1843"/>
                  <a:chExt cx="907" cy="295"/>
                </a:xfrm>
              </p:grpSpPr>
              <p:sp>
                <p:nvSpPr>
                  <p:cNvPr id="15" name="Freeform 21"/>
                  <p:cNvSpPr>
                    <a:spLocks/>
                  </p:cNvSpPr>
                  <p:nvPr/>
                </p:nvSpPr>
                <p:spPr bwMode="auto">
                  <a:xfrm>
                    <a:off x="1431" y="1843"/>
                    <a:ext cx="907"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sp>
                <p:nvSpPr>
                  <p:cNvPr id="36905" name="Oval 2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n-ea"/>
                      <a:ea typeface="+mn-ea"/>
                    </a:endParaRPr>
                  </a:p>
                </p:txBody>
              </p:sp>
            </p:grpSp>
          </p:grpSp>
          <p:sp>
            <p:nvSpPr>
              <p:cNvPr id="36901" name="Text Box 23"/>
              <p:cNvSpPr txBox="1">
                <a:spLocks noChangeArrowheads="1"/>
              </p:cNvSpPr>
              <p:nvPr/>
            </p:nvSpPr>
            <p:spPr bwMode="auto">
              <a:xfrm>
                <a:off x="1348" y="1970"/>
                <a:ext cx="225" cy="286"/>
              </a:xfrm>
              <a:prstGeom prst="rect">
                <a:avLst/>
              </a:prstGeom>
              <a:noFill/>
              <a:ln w="9525">
                <a:noFill/>
                <a:miter lim="800000"/>
                <a:headEnd/>
                <a:tailEnd/>
              </a:ln>
            </p:spPr>
            <p:txBody>
              <a:bodyPr wrap="none">
                <a:spAutoFit/>
              </a:bodyPr>
              <a:lstStyle/>
              <a:p>
                <a:pPr algn="ctr"/>
                <a:r>
                  <a:rPr lang="en-US" altLang="zh-CN" sz="2000" b="1">
                    <a:solidFill>
                      <a:schemeClr val="bg1"/>
                    </a:solidFill>
                    <a:latin typeface="+mn-ea"/>
                    <a:ea typeface="+mn-ea"/>
                  </a:rPr>
                  <a:t>3</a:t>
                </a:r>
                <a:endParaRPr lang="en-US" altLang="ko-KR" sz="2000" b="1">
                  <a:solidFill>
                    <a:schemeClr val="bg1"/>
                  </a:solidFill>
                  <a:latin typeface="+mn-ea"/>
                  <a:ea typeface="+mn-ea"/>
                </a:endParaRPr>
              </a:p>
            </p:txBody>
          </p:sp>
        </p:grpSp>
      </p:grpSp>
      <p:sp>
        <p:nvSpPr>
          <p:cNvPr id="17" name="Oval 34"/>
          <p:cNvSpPr>
            <a:spLocks noChangeArrowheads="1"/>
          </p:cNvSpPr>
          <p:nvPr/>
        </p:nvSpPr>
        <p:spPr bwMode="auto">
          <a:xfrm>
            <a:off x="2127250" y="1979613"/>
            <a:ext cx="936625" cy="323850"/>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36872" name="Group 35"/>
          <p:cNvGrpSpPr>
            <a:grpSpLocks/>
          </p:cNvGrpSpPr>
          <p:nvPr/>
        </p:nvGrpSpPr>
        <p:grpSpPr bwMode="auto">
          <a:xfrm>
            <a:off x="2128838" y="1352550"/>
            <a:ext cx="930275" cy="903288"/>
            <a:chOff x="1157" y="1798"/>
            <a:chExt cx="613" cy="613"/>
          </a:xfrm>
        </p:grpSpPr>
        <p:grpSp>
          <p:nvGrpSpPr>
            <p:cNvPr id="36892" name="Group 36"/>
            <p:cNvGrpSpPr>
              <a:grpSpLocks/>
            </p:cNvGrpSpPr>
            <p:nvPr/>
          </p:nvGrpSpPr>
          <p:grpSpPr bwMode="auto">
            <a:xfrm>
              <a:off x="1157" y="1798"/>
              <a:ext cx="613" cy="613"/>
              <a:chOff x="2335" y="1139"/>
              <a:chExt cx="1089" cy="1089"/>
            </a:xfrm>
          </p:grpSpPr>
          <p:sp>
            <p:nvSpPr>
              <p:cNvPr id="36894" name="Oval 37"/>
              <p:cNvSpPr>
                <a:spLocks noChangeArrowheads="1"/>
              </p:cNvSpPr>
              <p:nvPr/>
            </p:nvSpPr>
            <p:spPr bwMode="auto">
              <a:xfrm>
                <a:off x="2335" y="1139"/>
                <a:ext cx="1089" cy="1089"/>
              </a:xfrm>
              <a:prstGeom prst="ellipse">
                <a:avLst/>
              </a:prstGeom>
              <a:gradFill rotWithShape="1">
                <a:gsLst>
                  <a:gs pos="0">
                    <a:srgbClr val="0070C0"/>
                  </a:gs>
                  <a:gs pos="100000">
                    <a:srgbClr val="002060"/>
                  </a:gs>
                </a:gsLst>
                <a:lin ang="5400000" scaled="1"/>
              </a:gradFill>
              <a:ln w="9525">
                <a:noFill/>
                <a:round/>
                <a:headEnd/>
                <a:tailEnd/>
              </a:ln>
            </p:spPr>
            <p:txBody>
              <a:bodyPr wrap="none" anchor="ctr"/>
              <a:lstStyle/>
              <a:p>
                <a:endParaRPr lang="zh-CN" altLang="en-US">
                  <a:latin typeface="+mn-ea"/>
                  <a:ea typeface="+mn-ea"/>
                </a:endParaRPr>
              </a:p>
            </p:txBody>
          </p:sp>
          <p:grpSp>
            <p:nvGrpSpPr>
              <p:cNvPr id="36895" name="Group 38"/>
              <p:cNvGrpSpPr>
                <a:grpSpLocks/>
              </p:cNvGrpSpPr>
              <p:nvPr/>
            </p:nvGrpSpPr>
            <p:grpSpPr bwMode="auto">
              <a:xfrm>
                <a:off x="2426" y="1169"/>
                <a:ext cx="908" cy="296"/>
                <a:chOff x="1431" y="1843"/>
                <a:chExt cx="907" cy="295"/>
              </a:xfrm>
            </p:grpSpPr>
            <p:sp>
              <p:nvSpPr>
                <p:cNvPr id="23" name="Freeform 39"/>
                <p:cNvSpPr>
                  <a:spLocks/>
                </p:cNvSpPr>
                <p:nvPr/>
              </p:nvSpPr>
              <p:spPr bwMode="auto">
                <a:xfrm>
                  <a:off x="1431" y="1844"/>
                  <a:ext cx="908" cy="294"/>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sp>
              <p:nvSpPr>
                <p:cNvPr id="36897" name="Oval 40"/>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n-ea"/>
                    <a:ea typeface="+mn-ea"/>
                  </a:endParaRPr>
                </a:p>
              </p:txBody>
            </p:sp>
          </p:grpSp>
        </p:grpSp>
        <p:sp>
          <p:nvSpPr>
            <p:cNvPr id="20" name="Text Box 41"/>
            <p:cNvSpPr txBox="1">
              <a:spLocks noChangeArrowheads="1"/>
            </p:cNvSpPr>
            <p:nvPr/>
          </p:nvSpPr>
          <p:spPr bwMode="auto">
            <a:xfrm>
              <a:off x="1347" y="1970"/>
              <a:ext cx="226" cy="27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fontAlgn="auto">
                <a:spcBef>
                  <a:spcPts val="0"/>
                </a:spcBef>
                <a:spcAft>
                  <a:spcPts val="0"/>
                </a:spcAft>
                <a:defRPr/>
              </a:pPr>
              <a:r>
                <a:rPr lang="en-US" altLang="zh-CN" sz="2000" b="1" dirty="0">
                  <a:solidFill>
                    <a:schemeClr val="bg1"/>
                  </a:solidFill>
                  <a:latin typeface="+mn-ea"/>
                  <a:ea typeface="+mn-ea"/>
                </a:rPr>
                <a:t>1</a:t>
              </a:r>
              <a:endParaRPr lang="en-US" altLang="ko-KR" sz="2000" b="1" dirty="0">
                <a:solidFill>
                  <a:schemeClr val="bg1"/>
                </a:solidFill>
                <a:latin typeface="+mn-ea"/>
                <a:ea typeface="+mn-ea"/>
              </a:endParaRPr>
            </a:p>
          </p:txBody>
        </p:sp>
      </p:grpSp>
      <p:grpSp>
        <p:nvGrpSpPr>
          <p:cNvPr id="36873" name="Group 42"/>
          <p:cNvGrpSpPr>
            <a:grpSpLocks/>
          </p:cNvGrpSpPr>
          <p:nvPr/>
        </p:nvGrpSpPr>
        <p:grpSpPr bwMode="auto">
          <a:xfrm>
            <a:off x="2516188" y="2474913"/>
            <a:ext cx="903287" cy="1016000"/>
            <a:chOff x="2924" y="2115"/>
            <a:chExt cx="614" cy="702"/>
          </a:xfrm>
        </p:grpSpPr>
        <p:sp>
          <p:nvSpPr>
            <p:cNvPr id="26" name="Oval 43"/>
            <p:cNvSpPr>
              <a:spLocks noChangeArrowheads="1"/>
            </p:cNvSpPr>
            <p:nvPr/>
          </p:nvSpPr>
          <p:spPr bwMode="auto">
            <a:xfrm>
              <a:off x="2924" y="2613"/>
              <a:ext cx="590" cy="204"/>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36885" name="Group 44"/>
            <p:cNvGrpSpPr>
              <a:grpSpLocks/>
            </p:cNvGrpSpPr>
            <p:nvPr/>
          </p:nvGrpSpPr>
          <p:grpSpPr bwMode="auto">
            <a:xfrm>
              <a:off x="2925" y="2115"/>
              <a:ext cx="613" cy="613"/>
              <a:chOff x="1157" y="1798"/>
              <a:chExt cx="613" cy="613"/>
            </a:xfrm>
          </p:grpSpPr>
          <p:grpSp>
            <p:nvGrpSpPr>
              <p:cNvPr id="36886" name="Group 45"/>
              <p:cNvGrpSpPr>
                <a:grpSpLocks/>
              </p:cNvGrpSpPr>
              <p:nvPr/>
            </p:nvGrpSpPr>
            <p:grpSpPr bwMode="auto">
              <a:xfrm>
                <a:off x="1157" y="1798"/>
                <a:ext cx="613" cy="613"/>
                <a:chOff x="2335" y="1139"/>
                <a:chExt cx="1089" cy="1089"/>
              </a:xfrm>
            </p:grpSpPr>
            <p:sp>
              <p:nvSpPr>
                <p:cNvPr id="36888" name="Oval 46"/>
                <p:cNvSpPr>
                  <a:spLocks noChangeArrowheads="1"/>
                </p:cNvSpPr>
                <p:nvPr/>
              </p:nvSpPr>
              <p:spPr bwMode="auto">
                <a:xfrm>
                  <a:off x="2335" y="1139"/>
                  <a:ext cx="1089" cy="1089"/>
                </a:xfrm>
                <a:prstGeom prst="ellipse">
                  <a:avLst/>
                </a:prstGeom>
                <a:solidFill>
                  <a:srgbClr val="9E9E9E"/>
                </a:solidFill>
                <a:ln w="9525">
                  <a:noFill/>
                  <a:round/>
                  <a:headEnd/>
                  <a:tailEnd/>
                </a:ln>
              </p:spPr>
              <p:txBody>
                <a:bodyPr wrap="none" anchor="ctr"/>
                <a:lstStyle/>
                <a:p>
                  <a:endParaRPr lang="zh-CN" altLang="en-US">
                    <a:latin typeface="+mn-ea"/>
                    <a:ea typeface="+mn-ea"/>
                  </a:endParaRPr>
                </a:p>
              </p:txBody>
            </p:sp>
            <p:grpSp>
              <p:nvGrpSpPr>
                <p:cNvPr id="36889" name="Group 47"/>
                <p:cNvGrpSpPr>
                  <a:grpSpLocks/>
                </p:cNvGrpSpPr>
                <p:nvPr/>
              </p:nvGrpSpPr>
              <p:grpSpPr bwMode="auto">
                <a:xfrm>
                  <a:off x="2426" y="1169"/>
                  <a:ext cx="908" cy="296"/>
                  <a:chOff x="1431" y="1843"/>
                  <a:chExt cx="907" cy="295"/>
                </a:xfrm>
              </p:grpSpPr>
              <p:sp>
                <p:nvSpPr>
                  <p:cNvPr id="32" name="Freeform 48"/>
                  <p:cNvSpPr>
                    <a:spLocks/>
                  </p:cNvSpPr>
                  <p:nvPr/>
                </p:nvSpPr>
                <p:spPr bwMode="auto">
                  <a:xfrm>
                    <a:off x="1430" y="1842"/>
                    <a:ext cx="908"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sp>
                <p:nvSpPr>
                  <p:cNvPr id="36891" name="Oval 49"/>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n-ea"/>
                      <a:ea typeface="+mn-ea"/>
                    </a:endParaRPr>
                  </a:p>
                </p:txBody>
              </p:sp>
            </p:grpSp>
          </p:grpSp>
          <p:sp>
            <p:nvSpPr>
              <p:cNvPr id="36887" name="Text Box 50"/>
              <p:cNvSpPr txBox="1">
                <a:spLocks noChangeArrowheads="1"/>
              </p:cNvSpPr>
              <p:nvPr/>
            </p:nvSpPr>
            <p:spPr bwMode="auto">
              <a:xfrm>
                <a:off x="1344" y="1970"/>
                <a:ext cx="233" cy="276"/>
              </a:xfrm>
              <a:prstGeom prst="rect">
                <a:avLst/>
              </a:prstGeom>
              <a:noFill/>
              <a:ln w="9525">
                <a:noFill/>
                <a:miter lim="800000"/>
                <a:headEnd/>
                <a:tailEnd/>
              </a:ln>
            </p:spPr>
            <p:txBody>
              <a:bodyPr wrap="none">
                <a:spAutoFit/>
              </a:bodyPr>
              <a:lstStyle/>
              <a:p>
                <a:pPr algn="ctr"/>
                <a:r>
                  <a:rPr lang="en-US" altLang="zh-CN" sz="2000" b="1">
                    <a:solidFill>
                      <a:schemeClr val="bg1"/>
                    </a:solidFill>
                    <a:latin typeface="+mn-ea"/>
                    <a:ea typeface="+mn-ea"/>
                  </a:rPr>
                  <a:t>2</a:t>
                </a:r>
                <a:endParaRPr lang="en-US" altLang="ko-KR" sz="2000" b="1">
                  <a:solidFill>
                    <a:schemeClr val="bg1"/>
                  </a:solidFill>
                  <a:latin typeface="+mn-ea"/>
                  <a:ea typeface="+mn-ea"/>
                </a:endParaRPr>
              </a:p>
            </p:txBody>
          </p:sp>
        </p:grpSp>
      </p:grpSp>
      <p:cxnSp>
        <p:nvCxnSpPr>
          <p:cNvPr id="34" name="直接箭头连接符 33"/>
          <p:cNvCxnSpPr/>
          <p:nvPr/>
        </p:nvCxnSpPr>
        <p:spPr>
          <a:xfrm flipH="1">
            <a:off x="1403648" y="1918908"/>
            <a:ext cx="787814" cy="384175"/>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flipV="1">
            <a:off x="1619672" y="3002830"/>
            <a:ext cx="963134" cy="1"/>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flipV="1">
            <a:off x="1503218" y="3630686"/>
            <a:ext cx="800470" cy="410142"/>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3528" y="2622574"/>
            <a:ext cx="1258003" cy="1200329"/>
          </a:xfrm>
          <a:prstGeom prst="rect">
            <a:avLst/>
          </a:prstGeom>
          <a:noFill/>
        </p:spPr>
        <p:txBody>
          <a:bodyPr>
            <a:spAutoFit/>
          </a:bodyPr>
          <a:lstStyle/>
          <a:p>
            <a:pPr fontAlgn="auto">
              <a:spcBef>
                <a:spcPts val="0"/>
              </a:spcBef>
              <a:spcAft>
                <a:spcPts val="0"/>
              </a:spcAft>
              <a:defRPr/>
            </a:pPr>
            <a:r>
              <a:rPr lang="zh-CN" altLang="en-US" sz="3600" b="1" spc="50" dirty="0">
                <a:ln w="11430">
                  <a:solidFill>
                    <a:schemeClr val="bg1"/>
                  </a:solidFill>
                </a:ln>
                <a:gradFill>
                  <a:gsLst>
                    <a:gs pos="50000">
                      <a:srgbClr val="007DDA"/>
                    </a:gs>
                    <a:gs pos="51000">
                      <a:srgbClr val="002060"/>
                    </a:gs>
                  </a:gsLst>
                  <a:lin ang="5400000"/>
                </a:gradFill>
                <a:effectLst>
                  <a:outerShdw blurRad="76200" dist="50800" dir="5400000" algn="tl" rotWithShape="0">
                    <a:srgbClr val="000000">
                      <a:alpha val="65000"/>
                    </a:srgbClr>
                  </a:outerShdw>
                </a:effectLst>
                <a:latin typeface="+mn-ea"/>
                <a:ea typeface="+mn-ea"/>
                <a:cs typeface="经典繁仿黑" pitchFamily="49" charset="-122"/>
              </a:rPr>
              <a:t>重点工作</a:t>
            </a:r>
          </a:p>
        </p:txBody>
      </p:sp>
      <p:cxnSp>
        <p:nvCxnSpPr>
          <p:cNvPr id="38" name="直接箭头连接符 37"/>
          <p:cNvCxnSpPr/>
          <p:nvPr/>
        </p:nvCxnSpPr>
        <p:spPr>
          <a:xfrm>
            <a:off x="3170238" y="2124075"/>
            <a:ext cx="43545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3544888" y="3198813"/>
            <a:ext cx="441166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3225800" y="4332288"/>
            <a:ext cx="4352925"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881" name="TextBox 40"/>
          <p:cNvSpPr txBox="1">
            <a:spLocks noChangeArrowheads="1"/>
          </p:cNvSpPr>
          <p:nvPr/>
        </p:nvSpPr>
        <p:spPr bwMode="auto">
          <a:xfrm>
            <a:off x="3276600" y="1698625"/>
            <a:ext cx="3659188" cy="369888"/>
          </a:xfrm>
          <a:prstGeom prst="rect">
            <a:avLst/>
          </a:prstGeom>
          <a:noFill/>
          <a:ln w="9525">
            <a:noFill/>
            <a:miter lim="800000"/>
            <a:headEnd/>
            <a:tailEnd/>
          </a:ln>
        </p:spPr>
        <p:txBody>
          <a:bodyPr>
            <a:spAutoFit/>
          </a:bodyPr>
          <a:lstStyle/>
          <a:p>
            <a:r>
              <a:rPr lang="zh-CN" altLang="zh-CN">
                <a:latin typeface="+mn-ea"/>
                <a:ea typeface="+mn-ea"/>
              </a:rPr>
              <a:t>本科生双学位项目的管理</a:t>
            </a:r>
            <a:endParaRPr lang="zh-CN" altLang="en-US">
              <a:latin typeface="+mn-ea"/>
              <a:ea typeface="+mn-ea"/>
            </a:endParaRPr>
          </a:p>
        </p:txBody>
      </p:sp>
      <p:sp>
        <p:nvSpPr>
          <p:cNvPr id="36882" name="TextBox 42"/>
          <p:cNvSpPr txBox="1">
            <a:spLocks noChangeArrowheads="1"/>
          </p:cNvSpPr>
          <p:nvPr/>
        </p:nvSpPr>
        <p:spPr bwMode="auto">
          <a:xfrm>
            <a:off x="3635375" y="2759075"/>
            <a:ext cx="4176713" cy="369888"/>
          </a:xfrm>
          <a:prstGeom prst="rect">
            <a:avLst/>
          </a:prstGeom>
          <a:noFill/>
          <a:ln w="9525">
            <a:noFill/>
            <a:miter lim="800000"/>
            <a:headEnd/>
            <a:tailEnd/>
          </a:ln>
        </p:spPr>
        <p:txBody>
          <a:bodyPr>
            <a:spAutoFit/>
          </a:bodyPr>
          <a:lstStyle/>
          <a:p>
            <a:r>
              <a:rPr lang="zh-CN" altLang="zh-CN">
                <a:latin typeface="+mn-ea"/>
                <a:ea typeface="+mn-ea"/>
              </a:rPr>
              <a:t>硕士双学位项目的管理与拓展</a:t>
            </a:r>
            <a:endParaRPr lang="zh-CN" altLang="en-US">
              <a:latin typeface="+mn-ea"/>
              <a:ea typeface="+mn-ea"/>
            </a:endParaRPr>
          </a:p>
        </p:txBody>
      </p:sp>
      <p:sp>
        <p:nvSpPr>
          <p:cNvPr id="36883" name="TextBox 44"/>
          <p:cNvSpPr txBox="1">
            <a:spLocks noChangeArrowheads="1"/>
          </p:cNvSpPr>
          <p:nvPr/>
        </p:nvSpPr>
        <p:spPr bwMode="auto">
          <a:xfrm>
            <a:off x="3287713" y="3725863"/>
            <a:ext cx="5100637" cy="369887"/>
          </a:xfrm>
          <a:prstGeom prst="rect">
            <a:avLst/>
          </a:prstGeom>
          <a:noFill/>
          <a:ln w="9525">
            <a:noFill/>
            <a:miter lim="800000"/>
            <a:headEnd/>
            <a:tailEnd/>
          </a:ln>
        </p:spPr>
        <p:txBody>
          <a:bodyPr>
            <a:spAutoFit/>
          </a:bodyPr>
          <a:lstStyle/>
          <a:p>
            <a:r>
              <a:rPr lang="zh-CN" altLang="zh-CN">
                <a:latin typeface="+mn-ea"/>
                <a:ea typeface="+mn-ea"/>
              </a:rPr>
              <a:t>中外合作办学项目和境外办学项目的管理</a:t>
            </a:r>
            <a:endParaRPr lang="zh-CN" altLang="en-US">
              <a:latin typeface="+mn-ea"/>
              <a:ea typeface="+mn-ea"/>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合作办学机构及项目</a:t>
            </a:r>
            <a:endParaRPr lang="zh-CN" altLang="en-US" dirty="0"/>
          </a:p>
        </p:txBody>
      </p:sp>
      <p:sp>
        <p:nvSpPr>
          <p:cNvPr id="37891" name="Oval 15" descr="p3"/>
          <p:cNvSpPr>
            <a:spLocks noChangeArrowheads="1"/>
          </p:cNvSpPr>
          <p:nvPr/>
        </p:nvSpPr>
        <p:spPr bwMode="auto">
          <a:xfrm>
            <a:off x="3243263" y="1662138"/>
            <a:ext cx="2362200" cy="2286000"/>
          </a:xfrm>
          <a:prstGeom prst="ellipse">
            <a:avLst/>
          </a:prstGeom>
          <a:blipFill dpi="0" rotWithShape="1">
            <a:blip r:embed="rId2" cstate="print"/>
            <a:srcRect/>
            <a:stretch>
              <a:fillRect/>
            </a:stretch>
          </a:blipFill>
          <a:ln w="9525">
            <a:noFill/>
            <a:round/>
            <a:headEnd/>
            <a:tailEnd/>
          </a:ln>
        </p:spPr>
        <p:txBody>
          <a:bodyPr wrap="none" anchor="ctr"/>
          <a:lstStyle/>
          <a:p>
            <a:pPr algn="ctr"/>
            <a:endParaRPr lang="zh-CN" altLang="en-US">
              <a:latin typeface="+mn-ea"/>
              <a:ea typeface="+mn-ea"/>
            </a:endParaRPr>
          </a:p>
        </p:txBody>
      </p:sp>
      <p:grpSp>
        <p:nvGrpSpPr>
          <p:cNvPr id="3" name="Group 3"/>
          <p:cNvGrpSpPr>
            <a:grpSpLocks/>
          </p:cNvGrpSpPr>
          <p:nvPr/>
        </p:nvGrpSpPr>
        <p:grpSpPr bwMode="auto">
          <a:xfrm>
            <a:off x="250825" y="2051075"/>
            <a:ext cx="2968625" cy="669925"/>
            <a:chOff x="0" y="0"/>
            <a:chExt cx="1348" cy="336"/>
          </a:xfrm>
        </p:grpSpPr>
        <p:sp>
          <p:nvSpPr>
            <p:cNvPr id="37910" name="Line 6"/>
            <p:cNvSpPr>
              <a:spLocks noChangeShapeType="1"/>
            </p:cNvSpPr>
            <p:nvPr/>
          </p:nvSpPr>
          <p:spPr bwMode="auto">
            <a:xfrm rot="2103433" flipV="1">
              <a:off x="1191" y="120"/>
              <a:ext cx="157" cy="120"/>
            </a:xfrm>
            <a:prstGeom prst="line">
              <a:avLst/>
            </a:prstGeom>
            <a:noFill/>
            <a:ln w="76200">
              <a:solidFill>
                <a:srgbClr val="C0C0C0"/>
              </a:solidFill>
              <a:round/>
              <a:headEnd/>
              <a:tailEnd type="triangle" w="med" len="med"/>
            </a:ln>
          </p:spPr>
          <p:txBody>
            <a:bodyPr wrap="none" anchor="ctr"/>
            <a:lstStyle/>
            <a:p>
              <a:endParaRPr lang="zh-CN" altLang="en-US">
                <a:latin typeface="+mn-ea"/>
                <a:ea typeface="+mn-ea"/>
              </a:endParaRPr>
            </a:p>
          </p:txBody>
        </p:sp>
        <p:sp>
          <p:nvSpPr>
            <p:cNvPr id="7" name="AutoShape 17"/>
            <p:cNvSpPr>
              <a:spLocks noChangeArrowheads="1"/>
            </p:cNvSpPr>
            <p:nvPr/>
          </p:nvSpPr>
          <p:spPr bwMode="auto">
            <a:xfrm>
              <a:off x="0" y="0"/>
              <a:ext cx="1152" cy="336"/>
            </a:xfrm>
            <a:prstGeom prst="roundRect">
              <a:avLst>
                <a:gd name="adj" fmla="val 50000"/>
              </a:avLst>
            </a:prstGeom>
            <a:gradFill rotWithShape="1">
              <a:gsLst>
                <a:gs pos="0">
                  <a:srgbClr val="4EA7EA"/>
                </a:gs>
                <a:gs pos="50000">
                  <a:srgbClr val="B4DAF6"/>
                </a:gs>
                <a:gs pos="100000">
                  <a:srgbClr val="4EA7EA"/>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zh-CN" altLang="en-US">
                <a:latin typeface="+mn-ea"/>
                <a:ea typeface="+mn-ea"/>
              </a:endParaRPr>
            </a:p>
          </p:txBody>
        </p:sp>
        <p:sp>
          <p:nvSpPr>
            <p:cNvPr id="8" name="Rectangle 20"/>
            <p:cNvSpPr>
              <a:spLocks noChangeArrowheads="1"/>
            </p:cNvSpPr>
            <p:nvPr/>
          </p:nvSpPr>
          <p:spPr bwMode="auto">
            <a:xfrm>
              <a:off x="48" y="72"/>
              <a:ext cx="1144" cy="170"/>
            </a:xfrm>
            <a:prstGeom prst="rect">
              <a:avLst/>
            </a:prstGeom>
            <a:noFill/>
            <a:ln w="9525">
              <a:noFill/>
              <a:miter lim="800000"/>
              <a:headEnd/>
              <a:tailEnd/>
            </a:ln>
          </p:spPr>
          <p:txBody>
            <a:bodyPr>
              <a:spAutoFit/>
            </a:bodyPr>
            <a:lstStyle/>
            <a:p>
              <a:pPr algn="ctr" fontAlgn="auto">
                <a:spcBef>
                  <a:spcPts val="0"/>
                </a:spcBef>
                <a:spcAft>
                  <a:spcPts val="0"/>
                </a:spcAft>
                <a:defRPr/>
              </a:pPr>
              <a:r>
                <a:rPr lang="zh-CN" altLang="en-US" sz="1600" b="1" dirty="0">
                  <a:solidFill>
                    <a:srgbClr val="1C1C1C"/>
                  </a:solidFill>
                  <a:latin typeface="+mn-ea"/>
                  <a:ea typeface="+mn-ea"/>
                </a:rPr>
                <a:t>本科双学位项目</a:t>
              </a:r>
              <a:endParaRPr lang="en-US" altLang="zh-CN" sz="1600" b="1" dirty="0">
                <a:solidFill>
                  <a:srgbClr val="1C1C1C"/>
                </a:solidFill>
                <a:latin typeface="+mn-ea"/>
                <a:ea typeface="+mn-ea"/>
              </a:endParaRPr>
            </a:p>
          </p:txBody>
        </p:sp>
      </p:grpSp>
      <p:sp>
        <p:nvSpPr>
          <p:cNvPr id="37906" name="Line 4"/>
          <p:cNvSpPr>
            <a:spLocks noChangeShapeType="1"/>
          </p:cNvSpPr>
          <p:nvPr/>
        </p:nvSpPr>
        <p:spPr bwMode="auto">
          <a:xfrm flipV="1">
            <a:off x="2973059" y="3491756"/>
            <a:ext cx="331191" cy="332154"/>
          </a:xfrm>
          <a:prstGeom prst="line">
            <a:avLst/>
          </a:prstGeom>
          <a:noFill/>
          <a:ln w="76200">
            <a:solidFill>
              <a:srgbClr val="C0C0C0"/>
            </a:solidFill>
            <a:round/>
            <a:headEnd/>
            <a:tailEnd type="triangle" w="med" len="med"/>
          </a:ln>
        </p:spPr>
        <p:txBody>
          <a:bodyPr wrap="none" anchor="ctr"/>
          <a:lstStyle/>
          <a:p>
            <a:endParaRPr lang="zh-CN" altLang="en-US">
              <a:latin typeface="+mn-ea"/>
              <a:ea typeface="+mn-ea"/>
            </a:endParaRPr>
          </a:p>
        </p:txBody>
      </p:sp>
      <p:sp>
        <p:nvSpPr>
          <p:cNvPr id="37907" name="Line 5"/>
          <p:cNvSpPr>
            <a:spLocks noChangeShapeType="1"/>
          </p:cNvSpPr>
          <p:nvPr/>
        </p:nvSpPr>
        <p:spPr bwMode="auto">
          <a:xfrm rot="18903867" flipV="1">
            <a:off x="4352899" y="4208279"/>
            <a:ext cx="331191" cy="332154"/>
          </a:xfrm>
          <a:prstGeom prst="line">
            <a:avLst/>
          </a:prstGeom>
          <a:noFill/>
          <a:ln w="76200">
            <a:solidFill>
              <a:srgbClr val="C0C0C0"/>
            </a:solidFill>
            <a:round/>
            <a:headEnd/>
            <a:tailEnd type="triangle" w="med" len="med"/>
          </a:ln>
        </p:spPr>
        <p:txBody>
          <a:bodyPr wrap="none" anchor="ctr"/>
          <a:lstStyle/>
          <a:p>
            <a:endParaRPr lang="zh-CN" altLang="en-US">
              <a:latin typeface="+mn-ea"/>
              <a:ea typeface="+mn-ea"/>
            </a:endParaRPr>
          </a:p>
        </p:txBody>
      </p:sp>
      <p:sp>
        <p:nvSpPr>
          <p:cNvPr id="12" name="AutoShape 18"/>
          <p:cNvSpPr>
            <a:spLocks noChangeArrowheads="1"/>
          </p:cNvSpPr>
          <p:nvPr/>
        </p:nvSpPr>
        <p:spPr bwMode="auto">
          <a:xfrm>
            <a:off x="323528" y="3491756"/>
            <a:ext cx="2742944" cy="930031"/>
          </a:xfrm>
          <a:prstGeom prst="roundRect">
            <a:avLst>
              <a:gd name="adj" fmla="val 50000"/>
            </a:avLst>
          </a:prstGeom>
          <a:gradFill rotWithShape="1">
            <a:gsLst>
              <a:gs pos="0">
                <a:srgbClr val="4EA7EA"/>
              </a:gs>
              <a:gs pos="50000">
                <a:srgbClr val="B4DAF6"/>
              </a:gs>
              <a:gs pos="100000">
                <a:srgbClr val="4EA7EA"/>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zh-CN" altLang="en-US">
              <a:latin typeface="+mn-ea"/>
              <a:ea typeface="+mn-ea"/>
            </a:endParaRPr>
          </a:p>
        </p:txBody>
      </p:sp>
      <p:sp>
        <p:nvSpPr>
          <p:cNvPr id="37909" name="Rectangle 21"/>
          <p:cNvSpPr>
            <a:spLocks noChangeArrowheads="1"/>
          </p:cNvSpPr>
          <p:nvPr/>
        </p:nvSpPr>
        <p:spPr bwMode="auto">
          <a:xfrm>
            <a:off x="484878" y="3763015"/>
            <a:ext cx="2458459" cy="337690"/>
          </a:xfrm>
          <a:prstGeom prst="rect">
            <a:avLst/>
          </a:prstGeom>
          <a:noFill/>
          <a:ln w="9525">
            <a:noFill/>
            <a:miter lim="800000"/>
            <a:headEnd/>
            <a:tailEnd/>
          </a:ln>
        </p:spPr>
        <p:txBody>
          <a:bodyPr>
            <a:spAutoFit/>
          </a:bodyPr>
          <a:lstStyle/>
          <a:p>
            <a:pPr algn="ctr"/>
            <a:r>
              <a:rPr lang="zh-CN" altLang="en-US" sz="1600" b="1">
                <a:solidFill>
                  <a:srgbClr val="1C1C1C"/>
                </a:solidFill>
                <a:latin typeface="+mn-ea"/>
                <a:ea typeface="+mn-ea"/>
              </a:rPr>
              <a:t>硕士（博士）双学位项目</a:t>
            </a:r>
            <a:endParaRPr lang="en-US" altLang="zh-CN" sz="1600" b="1">
              <a:solidFill>
                <a:srgbClr val="1C1C1C"/>
              </a:solidFill>
              <a:latin typeface="+mn-ea"/>
              <a:ea typeface="+mn-ea"/>
            </a:endParaRPr>
          </a:p>
        </p:txBody>
      </p:sp>
      <p:grpSp>
        <p:nvGrpSpPr>
          <p:cNvPr id="9" name="Group 12"/>
          <p:cNvGrpSpPr>
            <a:grpSpLocks/>
          </p:cNvGrpSpPr>
          <p:nvPr/>
        </p:nvGrpSpPr>
        <p:grpSpPr bwMode="auto">
          <a:xfrm>
            <a:off x="2699792" y="4715892"/>
            <a:ext cx="3929062" cy="827087"/>
            <a:chOff x="0" y="0"/>
            <a:chExt cx="1152" cy="336"/>
          </a:xfrm>
        </p:grpSpPr>
        <p:sp>
          <p:nvSpPr>
            <p:cNvPr id="15" name="AutoShape 19"/>
            <p:cNvSpPr>
              <a:spLocks noChangeArrowheads="1"/>
            </p:cNvSpPr>
            <p:nvPr/>
          </p:nvSpPr>
          <p:spPr bwMode="auto">
            <a:xfrm>
              <a:off x="0" y="0"/>
              <a:ext cx="1152" cy="336"/>
            </a:xfrm>
            <a:prstGeom prst="roundRect">
              <a:avLst>
                <a:gd name="adj" fmla="val 50000"/>
              </a:avLst>
            </a:prstGeom>
            <a:gradFill rotWithShape="1">
              <a:gsLst>
                <a:gs pos="0">
                  <a:srgbClr val="4EA7EA"/>
                </a:gs>
                <a:gs pos="50000">
                  <a:srgbClr val="B4DAF6"/>
                </a:gs>
                <a:gs pos="100000">
                  <a:srgbClr val="4EA7EA"/>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zh-CN" altLang="en-US">
                <a:latin typeface="+mn-ea"/>
                <a:ea typeface="+mn-ea"/>
              </a:endParaRPr>
            </a:p>
          </p:txBody>
        </p:sp>
        <p:sp>
          <p:nvSpPr>
            <p:cNvPr id="37905" name="Rectangle 22"/>
            <p:cNvSpPr>
              <a:spLocks noChangeArrowheads="1"/>
            </p:cNvSpPr>
            <p:nvPr/>
          </p:nvSpPr>
          <p:spPr bwMode="auto">
            <a:xfrm>
              <a:off x="63" y="88"/>
              <a:ext cx="1040" cy="138"/>
            </a:xfrm>
            <a:prstGeom prst="rect">
              <a:avLst/>
            </a:prstGeom>
            <a:noFill/>
            <a:ln w="9525">
              <a:noFill/>
              <a:miter lim="800000"/>
              <a:headEnd/>
              <a:tailEnd/>
            </a:ln>
          </p:spPr>
          <p:txBody>
            <a:bodyPr>
              <a:spAutoFit/>
            </a:bodyPr>
            <a:lstStyle/>
            <a:p>
              <a:pPr algn="ctr"/>
              <a:r>
                <a:rPr lang="zh-CN" altLang="en-US" sz="1600" b="1">
                  <a:solidFill>
                    <a:srgbClr val="1C1C1C"/>
                  </a:solidFill>
                  <a:latin typeface="+mn-ea"/>
                  <a:ea typeface="+mn-ea"/>
                </a:rPr>
                <a:t>全英文学位项目</a:t>
              </a:r>
              <a:endParaRPr lang="en-US" altLang="zh-CN" sz="1600" b="1">
                <a:solidFill>
                  <a:srgbClr val="1C1C1C"/>
                </a:solidFill>
                <a:latin typeface="+mn-ea"/>
                <a:ea typeface="+mn-ea"/>
              </a:endParaRPr>
            </a:p>
          </p:txBody>
        </p:sp>
      </p:grpSp>
      <p:grpSp>
        <p:nvGrpSpPr>
          <p:cNvPr id="14" name="Group 15"/>
          <p:cNvGrpSpPr>
            <a:grpSpLocks/>
          </p:cNvGrpSpPr>
          <p:nvPr/>
        </p:nvGrpSpPr>
        <p:grpSpPr bwMode="auto">
          <a:xfrm>
            <a:off x="5580063" y="1763738"/>
            <a:ext cx="2897187" cy="714375"/>
            <a:chOff x="0" y="0"/>
            <a:chExt cx="1307" cy="352"/>
          </a:xfrm>
        </p:grpSpPr>
        <p:sp>
          <p:nvSpPr>
            <p:cNvPr id="37901" name="Line 9"/>
            <p:cNvSpPr>
              <a:spLocks noChangeShapeType="1"/>
            </p:cNvSpPr>
            <p:nvPr/>
          </p:nvSpPr>
          <p:spPr bwMode="auto">
            <a:xfrm rot="120645" flipH="1">
              <a:off x="0" y="232"/>
              <a:ext cx="156" cy="120"/>
            </a:xfrm>
            <a:prstGeom prst="line">
              <a:avLst/>
            </a:prstGeom>
            <a:noFill/>
            <a:ln w="76200">
              <a:solidFill>
                <a:srgbClr val="C0C0C0"/>
              </a:solidFill>
              <a:round/>
              <a:headEnd/>
              <a:tailEnd type="triangle" w="med" len="med"/>
            </a:ln>
          </p:spPr>
          <p:txBody>
            <a:bodyPr wrap="none" anchor="ctr"/>
            <a:lstStyle/>
            <a:p>
              <a:endParaRPr lang="zh-CN" altLang="en-US">
                <a:latin typeface="+mn-ea"/>
                <a:ea typeface="+mn-ea"/>
              </a:endParaRPr>
            </a:p>
          </p:txBody>
        </p:sp>
        <p:sp>
          <p:nvSpPr>
            <p:cNvPr id="19" name="AutoShape 25"/>
            <p:cNvSpPr>
              <a:spLocks noChangeArrowheads="1"/>
            </p:cNvSpPr>
            <p:nvPr/>
          </p:nvSpPr>
          <p:spPr bwMode="auto">
            <a:xfrm>
              <a:off x="155" y="0"/>
              <a:ext cx="1152" cy="336"/>
            </a:xfrm>
            <a:prstGeom prst="roundRect">
              <a:avLst>
                <a:gd name="adj" fmla="val 50000"/>
              </a:avLst>
            </a:prstGeom>
            <a:gradFill rotWithShape="1">
              <a:gsLst>
                <a:gs pos="0">
                  <a:schemeClr val="hlink"/>
                </a:gs>
                <a:gs pos="50000">
                  <a:srgbClr val="93D4D4"/>
                </a:gs>
                <a:gs pos="100000">
                  <a:schemeClr val="hlink"/>
                </a:gs>
              </a:gsLst>
              <a:lin ang="5400000" scaled="1"/>
            </a:gradFill>
            <a:ln w="28575" cmpd="sng">
              <a:solidFill>
                <a:schemeClr val="bg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zh-CN" altLang="en-US">
                <a:latin typeface="+mn-ea"/>
                <a:ea typeface="+mn-ea"/>
              </a:endParaRPr>
            </a:p>
          </p:txBody>
        </p:sp>
        <p:sp>
          <p:nvSpPr>
            <p:cNvPr id="37903" name="Rectangle 26"/>
            <p:cNvSpPr>
              <a:spLocks noChangeArrowheads="1"/>
            </p:cNvSpPr>
            <p:nvPr/>
          </p:nvSpPr>
          <p:spPr bwMode="auto">
            <a:xfrm>
              <a:off x="260" y="71"/>
              <a:ext cx="1024" cy="167"/>
            </a:xfrm>
            <a:prstGeom prst="rect">
              <a:avLst/>
            </a:prstGeom>
            <a:noFill/>
            <a:ln w="9525">
              <a:noFill/>
              <a:miter lim="800000"/>
              <a:headEnd/>
              <a:tailEnd/>
            </a:ln>
          </p:spPr>
          <p:txBody>
            <a:bodyPr>
              <a:spAutoFit/>
            </a:bodyPr>
            <a:lstStyle/>
            <a:p>
              <a:pPr algn="ctr"/>
              <a:r>
                <a:rPr lang="zh-CN" altLang="en-US" sz="1600" b="1">
                  <a:solidFill>
                    <a:srgbClr val="1C1C1C"/>
                  </a:solidFill>
                  <a:latin typeface="+mn-ea"/>
                  <a:ea typeface="+mn-ea"/>
                </a:rPr>
                <a:t>中美文化研究中心</a:t>
              </a:r>
              <a:endParaRPr lang="en-US" altLang="zh-CN" sz="1600" b="1">
                <a:solidFill>
                  <a:srgbClr val="1C1C1C"/>
                </a:solidFill>
                <a:latin typeface="+mn-ea"/>
                <a:ea typeface="+mn-ea"/>
              </a:endParaRPr>
            </a:p>
          </p:txBody>
        </p:sp>
      </p:grpSp>
      <p:sp>
        <p:nvSpPr>
          <p:cNvPr id="37898" name="Line 11"/>
          <p:cNvSpPr>
            <a:spLocks noChangeShapeType="1"/>
          </p:cNvSpPr>
          <p:nvPr/>
        </p:nvSpPr>
        <p:spPr bwMode="auto">
          <a:xfrm rot="2147097" flipH="1">
            <a:off x="5580071" y="3491881"/>
            <a:ext cx="442569" cy="142744"/>
          </a:xfrm>
          <a:prstGeom prst="line">
            <a:avLst/>
          </a:prstGeom>
          <a:noFill/>
          <a:ln w="76200">
            <a:solidFill>
              <a:srgbClr val="C0C0C0"/>
            </a:solidFill>
            <a:round/>
            <a:headEnd/>
            <a:tailEnd type="triangle" w="med" len="med"/>
          </a:ln>
        </p:spPr>
        <p:txBody>
          <a:bodyPr wrap="none" anchor="ctr"/>
          <a:lstStyle/>
          <a:p>
            <a:endParaRPr lang="zh-CN" altLang="en-US">
              <a:latin typeface="+mn-ea"/>
              <a:ea typeface="+mn-ea"/>
            </a:endParaRPr>
          </a:p>
        </p:txBody>
      </p:sp>
      <p:sp>
        <p:nvSpPr>
          <p:cNvPr id="23" name="AutoShape 27"/>
          <p:cNvSpPr>
            <a:spLocks noChangeArrowheads="1"/>
          </p:cNvSpPr>
          <p:nvPr/>
        </p:nvSpPr>
        <p:spPr bwMode="auto">
          <a:xfrm>
            <a:off x="6122851" y="3275732"/>
            <a:ext cx="2697919" cy="690563"/>
          </a:xfrm>
          <a:prstGeom prst="roundRect">
            <a:avLst>
              <a:gd name="adj" fmla="val 50000"/>
            </a:avLst>
          </a:prstGeom>
          <a:gradFill rotWithShape="1">
            <a:gsLst>
              <a:gs pos="0">
                <a:schemeClr val="hlink"/>
              </a:gs>
              <a:gs pos="50000">
                <a:srgbClr val="93D4D4"/>
              </a:gs>
              <a:gs pos="100000">
                <a:schemeClr val="hlink"/>
              </a:gs>
            </a:gsLst>
            <a:lin ang="5400000" scaled="1"/>
          </a:gradFill>
          <a:ln w="28575" cmpd="sng">
            <a:solidFill>
              <a:schemeClr val="bg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zh-CN" altLang="en-US">
              <a:latin typeface="+mn-ea"/>
              <a:ea typeface="+mn-ea"/>
            </a:endParaRPr>
          </a:p>
        </p:txBody>
      </p:sp>
      <p:sp>
        <p:nvSpPr>
          <p:cNvPr id="24" name="Rectangle 28"/>
          <p:cNvSpPr>
            <a:spLocks noChangeArrowheads="1"/>
          </p:cNvSpPr>
          <p:nvPr/>
        </p:nvSpPr>
        <p:spPr bwMode="auto">
          <a:xfrm>
            <a:off x="6347677" y="3374384"/>
            <a:ext cx="2135853" cy="522033"/>
          </a:xfrm>
          <a:prstGeom prst="rect">
            <a:avLst/>
          </a:prstGeom>
          <a:noFill/>
          <a:ln w="9525">
            <a:noFill/>
            <a:miter lim="800000"/>
            <a:headEnd/>
            <a:tailEnd/>
          </a:ln>
        </p:spPr>
        <p:txBody>
          <a:bodyPr>
            <a:spAutoFit/>
          </a:bodyPr>
          <a:lstStyle/>
          <a:p>
            <a:pPr algn="ctr" fontAlgn="auto">
              <a:spcBef>
                <a:spcPts val="0"/>
              </a:spcBef>
              <a:spcAft>
                <a:spcPts val="0"/>
              </a:spcAft>
              <a:defRPr/>
            </a:pPr>
            <a:r>
              <a:rPr lang="zh-CN" altLang="en-US" sz="1400" b="1" dirty="0">
                <a:latin typeface="+mn-ea"/>
                <a:ea typeface="+mn-ea"/>
              </a:rPr>
              <a:t>南京大学</a:t>
            </a:r>
            <a:r>
              <a:rPr lang="en-US" altLang="zh-CN" sz="1400" b="1" dirty="0">
                <a:latin typeface="+mn-ea"/>
                <a:ea typeface="+mn-ea"/>
              </a:rPr>
              <a:t>-</a:t>
            </a:r>
            <a:r>
              <a:rPr lang="zh-CN" altLang="en-US" sz="1400" b="1" dirty="0">
                <a:latin typeface="+mn-ea"/>
                <a:ea typeface="+mn-ea"/>
              </a:rPr>
              <a:t>荷兰马斯特里赫特管理学院</a:t>
            </a:r>
            <a:r>
              <a:rPr lang="en-US" altLang="zh-CN" sz="1400" b="1" dirty="0">
                <a:latin typeface="+mn-ea"/>
                <a:ea typeface="+mn-ea"/>
              </a:rPr>
              <a:t>MBA</a:t>
            </a:r>
            <a:r>
              <a:rPr lang="zh-CN" altLang="en-US" sz="1400" b="1" dirty="0">
                <a:latin typeface="+mn-ea"/>
                <a:ea typeface="+mn-ea"/>
              </a:rPr>
              <a:t>项目</a:t>
            </a:r>
            <a:endParaRPr lang="en-US" altLang="zh-CN" sz="1400" b="1" dirty="0">
              <a:solidFill>
                <a:srgbClr val="1C1C1C"/>
              </a:solidFill>
              <a:latin typeface="+mn-ea"/>
              <a:ea typeface="+mn-ea"/>
            </a:endParaRPr>
          </a:p>
        </p:txBody>
      </p:sp>
      <p:sp>
        <p:nvSpPr>
          <p:cNvPr id="37897" name="Oval 31"/>
          <p:cNvSpPr>
            <a:spLocks noChangeArrowheads="1"/>
          </p:cNvSpPr>
          <p:nvPr/>
        </p:nvSpPr>
        <p:spPr bwMode="auto">
          <a:xfrm>
            <a:off x="3151188" y="1628800"/>
            <a:ext cx="2519362" cy="2438400"/>
          </a:xfrm>
          <a:prstGeom prst="ellipse">
            <a:avLst/>
          </a:prstGeom>
          <a:noFill/>
          <a:ln w="28575" cap="rnd">
            <a:solidFill>
              <a:schemeClr val="bg2"/>
            </a:solidFill>
            <a:prstDash val="sysDot"/>
            <a:round/>
            <a:headEnd/>
            <a:tailEnd/>
          </a:ln>
        </p:spPr>
        <p:txBody>
          <a:bodyPr wrap="none" anchor="ctr"/>
          <a:lstStyle/>
          <a:p>
            <a:pPr algn="ctr"/>
            <a:endParaRPr lang="zh-CN" altLang="en-US">
              <a:latin typeface="+mn-ea"/>
              <a:ea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313" y="692150"/>
            <a:ext cx="8229600" cy="5221288"/>
          </a:xfrm>
        </p:spPr>
        <p:txBody>
          <a:bodyPr/>
          <a:lstStyle/>
          <a:p>
            <a:pPr marL="342779" indent="-342779">
              <a:defRPr/>
            </a:pPr>
            <a:r>
              <a:rPr lang="zh-CN" altLang="en-US" dirty="0" smtClean="0"/>
              <a:t>中外合作办学机构及项目：</a:t>
            </a:r>
            <a:endParaRPr lang="en-US" altLang="zh-CN" dirty="0" smtClean="0"/>
          </a:p>
          <a:p>
            <a:pPr lvl="1">
              <a:defRPr/>
            </a:pPr>
            <a:r>
              <a:rPr dirty="0" err="1" smtClean="0"/>
              <a:t>中美文化研究中心</a:t>
            </a:r>
            <a:endParaRPr lang="en-US" altLang="zh-CN" dirty="0" smtClean="0"/>
          </a:p>
          <a:p>
            <a:pPr lvl="1">
              <a:defRPr/>
            </a:pPr>
            <a:r>
              <a:rPr dirty="0" err="1" smtClean="0"/>
              <a:t>南京大学</a:t>
            </a:r>
            <a:r>
              <a:rPr lang="en-US" altLang="zh-CN" dirty="0" err="1" smtClean="0"/>
              <a:t>-</a:t>
            </a:r>
            <a:r>
              <a:rPr dirty="0" err="1" smtClean="0"/>
              <a:t>荷兰马斯特里赫特管理学院</a:t>
            </a:r>
            <a:r>
              <a:rPr lang="en-US" altLang="zh-CN" dirty="0" err="1" smtClean="0"/>
              <a:t>MBA</a:t>
            </a:r>
            <a:r>
              <a:rPr dirty="0" err="1" smtClean="0"/>
              <a:t>项目</a:t>
            </a:r>
            <a:endParaRPr lang="en-US" altLang="zh-CN" dirty="0" smtClean="0"/>
          </a:p>
          <a:p>
            <a:pPr marL="342779" indent="-342779">
              <a:defRPr/>
            </a:pPr>
            <a:r>
              <a:rPr lang="zh-CN" altLang="en-US" dirty="0" smtClean="0"/>
              <a:t>本科双学位项目：地理学院与滑铁卢大学</a:t>
            </a:r>
            <a:r>
              <a:rPr lang="en-US" altLang="zh-CN" dirty="0" smtClean="0"/>
              <a:t>2+2</a:t>
            </a:r>
            <a:r>
              <a:rPr lang="zh-CN" altLang="en-US" dirty="0" smtClean="0"/>
              <a:t>项目；地科院与爱丁堡大学</a:t>
            </a:r>
            <a:r>
              <a:rPr lang="en-US" altLang="zh-CN" dirty="0" smtClean="0"/>
              <a:t>2+2</a:t>
            </a:r>
            <a:r>
              <a:rPr lang="zh-CN" altLang="en-US" dirty="0" smtClean="0"/>
              <a:t>项目、数学系与威斯康星大学麦迪逊分校</a:t>
            </a:r>
            <a:r>
              <a:rPr lang="en-US" altLang="zh-CN" dirty="0" smtClean="0"/>
              <a:t>3+2</a:t>
            </a:r>
            <a:r>
              <a:rPr lang="zh-CN" altLang="en-US" dirty="0" smtClean="0"/>
              <a:t>项目</a:t>
            </a:r>
            <a:endParaRPr lang="en-US" altLang="zh-CN" dirty="0" smtClean="0"/>
          </a:p>
          <a:p>
            <a:pPr marL="342779" indent="-342779">
              <a:defRPr/>
            </a:pPr>
            <a:r>
              <a:rPr lang="zh-CN" altLang="en-US" dirty="0" smtClean="0"/>
              <a:t>硕（博）士双学位项目：</a:t>
            </a:r>
            <a:r>
              <a:rPr lang="en-US" altLang="zh-CN" dirty="0" smtClean="0"/>
              <a:t>15</a:t>
            </a:r>
            <a:r>
              <a:rPr lang="zh-CN" altLang="en-US" dirty="0" smtClean="0"/>
              <a:t>个。其中全外文课程项目有</a:t>
            </a:r>
            <a:endParaRPr lang="en-US" altLang="zh-CN" dirty="0" smtClean="0"/>
          </a:p>
          <a:p>
            <a:pPr lvl="1">
              <a:defRPr/>
            </a:pPr>
            <a:r>
              <a:rPr dirty="0" err="1" smtClean="0"/>
              <a:t>中德法学硕士双学位项目</a:t>
            </a:r>
            <a:r>
              <a:rPr dirty="0" smtClean="0"/>
              <a:t>；</a:t>
            </a:r>
            <a:endParaRPr lang="en-US" altLang="zh-CN" dirty="0" smtClean="0"/>
          </a:p>
          <a:p>
            <a:pPr lvl="1">
              <a:defRPr/>
            </a:pPr>
            <a:r>
              <a:rPr dirty="0" err="1" smtClean="0"/>
              <a:t>德国柏林自由大学地学硕士研究生双学位项目</a:t>
            </a:r>
            <a:r>
              <a:rPr dirty="0" smtClean="0"/>
              <a:t>；</a:t>
            </a:r>
            <a:endParaRPr lang="en-US" altLang="zh-CN" dirty="0" smtClean="0"/>
          </a:p>
          <a:p>
            <a:pPr lvl="1">
              <a:defRPr/>
            </a:pPr>
            <a:r>
              <a:rPr dirty="0" err="1" smtClean="0"/>
              <a:t>中德跨文化日耳曼学双学位硕士研究生培养项目</a:t>
            </a:r>
            <a:r>
              <a:rPr dirty="0" smtClean="0"/>
              <a:t> </a:t>
            </a:r>
            <a:endParaRPr lang="en-US" altLang="zh-CN" dirty="0" smtClean="0"/>
          </a:p>
          <a:p>
            <a:pPr lvl="1">
              <a:defRPr/>
            </a:pPr>
            <a:r>
              <a:rPr dirty="0" err="1" smtClean="0"/>
              <a:t>中加海洋双学位项目（洽谈中</a:t>
            </a:r>
            <a:r>
              <a:rPr dirty="0" smtClean="0"/>
              <a:t>）</a:t>
            </a:r>
            <a:endParaRPr lang="en-US" altLang="zh-CN" dirty="0" smtClean="0"/>
          </a:p>
          <a:p>
            <a:pPr marL="342779" indent="-342779">
              <a:defRPr/>
            </a:pPr>
            <a:r>
              <a:rPr lang="en-US" altLang="zh-CN" dirty="0" smtClean="0"/>
              <a:t>CSC</a:t>
            </a:r>
            <a:r>
              <a:rPr lang="zh-CN" altLang="en-US" dirty="0" smtClean="0"/>
              <a:t>资助的创新人才培养项目：</a:t>
            </a:r>
            <a:r>
              <a:rPr lang="en-US" altLang="zh-CN" dirty="0" smtClean="0"/>
              <a:t>4</a:t>
            </a:r>
            <a:r>
              <a:rPr lang="zh-CN" altLang="en-US" dirty="0" smtClean="0"/>
              <a:t>个</a:t>
            </a:r>
            <a:endParaRPr lang="en-US" altLang="zh-CN" dirty="0" smtClean="0"/>
          </a:p>
          <a:p>
            <a:pPr lvl="1">
              <a:defRPr/>
            </a:pPr>
            <a:r>
              <a:rPr altLang="zh-CN" dirty="0" smtClean="0"/>
              <a:t>地理学院与德国柏林自由大学的研究生联培项目；哲学系与比利时根特大学的研究生联培项目；法学院与德国哥廷根大学的研究生联培项目；德语系与德国哥廷根大学的研究生联培项目。</a:t>
            </a:r>
            <a:endParaRPr lang="en-US" altLang="zh-CN" dirty="0" smtClean="0"/>
          </a:p>
        </p:txBody>
      </p:sp>
      <p:pic>
        <p:nvPicPr>
          <p:cNvPr id="38915" name="图片 3" descr="xsHPxMXGGV.jpg"/>
          <p:cNvPicPr>
            <a:picLocks noChangeAspect="1"/>
          </p:cNvPicPr>
          <p:nvPr/>
        </p:nvPicPr>
        <p:blipFill>
          <a:blip r:embed="rId2" cstate="print">
            <a:lum bright="-4000" contrast="38000"/>
          </a:blip>
          <a:srcRect/>
          <a:stretch>
            <a:fillRect/>
          </a:stretch>
        </p:blipFill>
        <p:spPr bwMode="auto">
          <a:xfrm>
            <a:off x="6875463" y="2708275"/>
            <a:ext cx="1728787" cy="2592388"/>
          </a:xfrm>
          <a:prstGeom prst="rect">
            <a:avLst/>
          </a:prstGeom>
          <a:noFill/>
          <a:ln w="9525">
            <a:noFill/>
            <a:miter lim="800000"/>
            <a:headEnd/>
            <a:tailEnd/>
          </a:ln>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部分硕士（博士）双学位项目</a:t>
            </a:r>
            <a:endParaRPr lang="zh-CN" altLang="en-US" dirty="0"/>
          </a:p>
        </p:txBody>
      </p:sp>
      <p:graphicFrame>
        <p:nvGraphicFramePr>
          <p:cNvPr id="4" name="内容占位符 3"/>
          <p:cNvGraphicFramePr>
            <a:graphicFrameLocks noGrp="1"/>
          </p:cNvGraphicFramePr>
          <p:nvPr>
            <p:ph idx="1"/>
          </p:nvPr>
        </p:nvGraphicFramePr>
        <p:xfrm>
          <a:off x="457200" y="1196975"/>
          <a:ext cx="8435280" cy="4536284"/>
        </p:xfrm>
        <a:graphic>
          <a:graphicData uri="http://schemas.openxmlformats.org/drawingml/2006/table">
            <a:tbl>
              <a:tblPr firstRow="1" bandRow="1">
                <a:tableStyleId>{5C22544A-7EE6-4342-B048-85BDC9FD1C3A}</a:tableStyleId>
              </a:tblPr>
              <a:tblGrid>
                <a:gridCol w="674871"/>
                <a:gridCol w="2140423"/>
                <a:gridCol w="3395153"/>
                <a:gridCol w="2224833"/>
              </a:tblGrid>
              <a:tr h="497472">
                <a:tc>
                  <a:txBody>
                    <a:bodyPr/>
                    <a:lstStyle/>
                    <a:p>
                      <a:pPr algn="ctr" fontAlgn="ctr"/>
                      <a:r>
                        <a:rPr lang="zh-CN" altLang="en-US" sz="1400" b="1" i="0" u="none" strike="noStrike" dirty="0">
                          <a:solidFill>
                            <a:srgbClr val="000000"/>
                          </a:solidFill>
                          <a:latin typeface="+mn-ea"/>
                          <a:ea typeface="+mn-ea"/>
                        </a:rPr>
                        <a:t>序号</a:t>
                      </a:r>
                    </a:p>
                  </a:txBody>
                  <a:tcPr marL="9525" marR="9525" marT="9525" marB="0" anchor="ctr"/>
                </a:tc>
                <a:tc>
                  <a:txBody>
                    <a:bodyPr/>
                    <a:lstStyle/>
                    <a:p>
                      <a:pPr algn="ctr" fontAlgn="ctr"/>
                      <a:r>
                        <a:rPr lang="zh-CN" altLang="en-US" sz="1400" b="1" i="0" u="none" strike="noStrike" dirty="0">
                          <a:solidFill>
                            <a:srgbClr val="000000"/>
                          </a:solidFill>
                          <a:latin typeface="+mn-ea"/>
                          <a:ea typeface="+mn-ea"/>
                        </a:rPr>
                        <a:t>单位</a:t>
                      </a:r>
                    </a:p>
                  </a:txBody>
                  <a:tcPr marL="9525" marR="9525" marT="9525" marB="0" anchor="ctr"/>
                </a:tc>
                <a:tc>
                  <a:txBody>
                    <a:bodyPr/>
                    <a:lstStyle/>
                    <a:p>
                      <a:pPr algn="ctr" fontAlgn="ctr"/>
                      <a:r>
                        <a:rPr lang="zh-CN" altLang="en-US" sz="1400" b="1" i="0" u="none" strike="noStrike">
                          <a:solidFill>
                            <a:srgbClr val="000000"/>
                          </a:solidFill>
                          <a:latin typeface="+mn-ea"/>
                          <a:ea typeface="+mn-ea"/>
                        </a:rPr>
                        <a:t>项目</a:t>
                      </a:r>
                    </a:p>
                  </a:txBody>
                  <a:tcPr marL="9525" marR="9525" marT="9525" marB="0" anchor="ctr"/>
                </a:tc>
                <a:tc>
                  <a:txBody>
                    <a:bodyPr/>
                    <a:lstStyle/>
                    <a:p>
                      <a:pPr algn="ctr" fontAlgn="ctr"/>
                      <a:r>
                        <a:rPr lang="zh-CN" altLang="en-US" sz="1400" b="1" i="0" u="none" strike="noStrike">
                          <a:solidFill>
                            <a:srgbClr val="000000"/>
                          </a:solidFill>
                          <a:latin typeface="+mn-ea"/>
                          <a:ea typeface="+mn-ea"/>
                        </a:rPr>
                        <a:t>合作对象</a:t>
                      </a:r>
                    </a:p>
                  </a:txBody>
                  <a:tcPr marL="9525" marR="9525" marT="9525" marB="0" anchor="ctr"/>
                </a:tc>
              </a:tr>
              <a:tr h="497472">
                <a:tc>
                  <a:txBody>
                    <a:bodyPr/>
                    <a:lstStyle/>
                    <a:p>
                      <a:pPr algn="ctr" fontAlgn="ctr"/>
                      <a:r>
                        <a:rPr lang="en-US" altLang="zh-CN" sz="1400" b="0" i="0" u="none" strike="noStrike" dirty="0">
                          <a:solidFill>
                            <a:srgbClr val="000000"/>
                          </a:solidFill>
                          <a:latin typeface="+mn-ea"/>
                          <a:ea typeface="+mn-ea"/>
                        </a:rPr>
                        <a:t>1</a:t>
                      </a:r>
                    </a:p>
                  </a:txBody>
                  <a:tcPr marL="9525" marR="9525" marT="9525" marB="0" anchor="ctr"/>
                </a:tc>
                <a:tc>
                  <a:txBody>
                    <a:bodyPr/>
                    <a:lstStyle/>
                    <a:p>
                      <a:pPr algn="ctr" fontAlgn="ctr"/>
                      <a:r>
                        <a:rPr lang="zh-CN" altLang="en-US" sz="1400" b="0" i="0" u="none" strike="noStrike" dirty="0">
                          <a:solidFill>
                            <a:srgbClr val="000000"/>
                          </a:solidFill>
                          <a:latin typeface="+mn-ea"/>
                          <a:ea typeface="+mn-ea"/>
                        </a:rPr>
                        <a:t>中美文化研究中心</a:t>
                      </a:r>
                    </a:p>
                  </a:txBody>
                  <a:tcPr marL="9525" marR="9525" marT="9525" marB="0" anchor="ctr"/>
                </a:tc>
                <a:tc>
                  <a:txBody>
                    <a:bodyPr/>
                    <a:lstStyle/>
                    <a:p>
                      <a:pPr algn="ctr" fontAlgn="ctr"/>
                      <a:r>
                        <a:rPr lang="zh-CN" altLang="en-US" sz="1400" b="0" i="0" u="none" strike="noStrike" dirty="0">
                          <a:solidFill>
                            <a:srgbClr val="000000"/>
                          </a:solidFill>
                          <a:latin typeface="+mn-ea"/>
                          <a:ea typeface="+mn-ea"/>
                        </a:rPr>
                        <a:t>联合硕士项目</a:t>
                      </a:r>
                    </a:p>
                  </a:txBody>
                  <a:tcPr marL="9525" marR="9525" marT="9525" marB="0" anchor="ctr"/>
                </a:tc>
                <a:tc>
                  <a:txBody>
                    <a:bodyPr/>
                    <a:lstStyle/>
                    <a:p>
                      <a:pPr algn="ctr" fontAlgn="ctr"/>
                      <a:r>
                        <a:rPr lang="zh-CN" altLang="en-US" sz="1400" b="0" i="0" u="none" strike="noStrike">
                          <a:solidFill>
                            <a:srgbClr val="000000"/>
                          </a:solidFill>
                          <a:latin typeface="+mn-ea"/>
                          <a:ea typeface="+mn-ea"/>
                        </a:rPr>
                        <a:t>约翰斯</a:t>
                      </a:r>
                      <a:r>
                        <a:rPr lang="en-US" altLang="zh-CN" sz="1400" b="0" i="0" u="none" strike="noStrike">
                          <a:solidFill>
                            <a:srgbClr val="000000"/>
                          </a:solidFill>
                          <a:latin typeface="+mn-ea"/>
                          <a:ea typeface="+mn-ea"/>
                        </a:rPr>
                        <a:t>-</a:t>
                      </a:r>
                      <a:r>
                        <a:rPr lang="zh-CN" altLang="en-US" sz="1400" b="0" i="0" u="none" strike="noStrike">
                          <a:solidFill>
                            <a:srgbClr val="000000"/>
                          </a:solidFill>
                          <a:latin typeface="+mn-ea"/>
                          <a:ea typeface="+mn-ea"/>
                        </a:rPr>
                        <a:t>霍普金斯大学</a:t>
                      </a:r>
                    </a:p>
                  </a:txBody>
                  <a:tcPr marL="9525" marR="9525" marT="9525" marB="0" anchor="ctr"/>
                </a:tc>
              </a:tr>
              <a:tr h="497472">
                <a:tc>
                  <a:txBody>
                    <a:bodyPr/>
                    <a:lstStyle/>
                    <a:p>
                      <a:pPr algn="ctr" fontAlgn="ctr"/>
                      <a:r>
                        <a:rPr lang="en-US" altLang="zh-CN" sz="1400" b="0" i="0" u="none" strike="noStrike" dirty="0">
                          <a:solidFill>
                            <a:srgbClr val="000000"/>
                          </a:solidFill>
                          <a:latin typeface="+mn-ea"/>
                          <a:ea typeface="+mn-ea"/>
                        </a:rPr>
                        <a:t>2</a:t>
                      </a:r>
                    </a:p>
                  </a:txBody>
                  <a:tcPr marL="9525" marR="9525" marT="9525" marB="0" anchor="ctr"/>
                </a:tc>
                <a:tc>
                  <a:txBody>
                    <a:bodyPr/>
                    <a:lstStyle/>
                    <a:p>
                      <a:pPr algn="ctr" fontAlgn="ctr"/>
                      <a:r>
                        <a:rPr lang="zh-CN" altLang="en-US" sz="1400" b="0" i="0" u="none" strike="noStrike" dirty="0">
                          <a:solidFill>
                            <a:srgbClr val="000000"/>
                          </a:solidFill>
                          <a:latin typeface="+mn-ea"/>
                          <a:ea typeface="+mn-ea"/>
                        </a:rPr>
                        <a:t>商学院</a:t>
                      </a:r>
                    </a:p>
                  </a:txBody>
                  <a:tcPr marL="9525" marR="9525" marT="9525" marB="0" anchor="ctr"/>
                </a:tc>
                <a:tc>
                  <a:txBody>
                    <a:bodyPr/>
                    <a:lstStyle/>
                    <a:p>
                      <a:pPr algn="ctr" fontAlgn="ctr"/>
                      <a:r>
                        <a:rPr lang="zh-CN" altLang="en-US" sz="1400" b="0" i="0" u="none" strike="noStrike" dirty="0">
                          <a:solidFill>
                            <a:srgbClr val="000000"/>
                          </a:solidFill>
                          <a:latin typeface="+mn-ea"/>
                          <a:ea typeface="+mn-ea"/>
                        </a:rPr>
                        <a:t>工商管理硕士双学位教育项目</a:t>
                      </a:r>
                    </a:p>
                  </a:txBody>
                  <a:tcPr marL="9525" marR="9525" marT="9525" marB="0" anchor="ctr"/>
                </a:tc>
                <a:tc>
                  <a:txBody>
                    <a:bodyPr/>
                    <a:lstStyle/>
                    <a:p>
                      <a:pPr algn="ctr" fontAlgn="ctr"/>
                      <a:r>
                        <a:rPr lang="zh-CN" altLang="en-US" sz="1400" b="0" i="0" u="none" strike="noStrike">
                          <a:solidFill>
                            <a:srgbClr val="000000"/>
                          </a:solidFill>
                          <a:latin typeface="+mn-ea"/>
                          <a:ea typeface="+mn-ea"/>
                        </a:rPr>
                        <a:t>美国密苏里圣路易斯大学</a:t>
                      </a:r>
                    </a:p>
                  </a:txBody>
                  <a:tcPr marL="9525" marR="9525" marT="9525" marB="0" anchor="ctr"/>
                </a:tc>
              </a:tr>
              <a:tr h="585210">
                <a:tc>
                  <a:txBody>
                    <a:bodyPr/>
                    <a:lstStyle/>
                    <a:p>
                      <a:pPr algn="ctr" fontAlgn="ctr"/>
                      <a:r>
                        <a:rPr lang="en-US" altLang="zh-CN" sz="1400" b="0" i="0" u="none" strike="noStrike" dirty="0">
                          <a:solidFill>
                            <a:srgbClr val="000000"/>
                          </a:solidFill>
                          <a:latin typeface="+mn-ea"/>
                          <a:ea typeface="+mn-ea"/>
                        </a:rPr>
                        <a:t>3</a:t>
                      </a:r>
                    </a:p>
                  </a:txBody>
                  <a:tcPr marL="9525" marR="9525" marT="9525" marB="0" anchor="ctr"/>
                </a:tc>
                <a:tc>
                  <a:txBody>
                    <a:bodyPr/>
                    <a:lstStyle/>
                    <a:p>
                      <a:pPr algn="ctr" fontAlgn="ctr"/>
                      <a:r>
                        <a:rPr lang="zh-CN" altLang="en-US" sz="1400" b="0" i="0" u="none" strike="noStrike" dirty="0">
                          <a:solidFill>
                            <a:srgbClr val="000000"/>
                          </a:solidFill>
                          <a:latin typeface="+mn-ea"/>
                          <a:ea typeface="+mn-ea"/>
                        </a:rPr>
                        <a:t>外国语学院</a:t>
                      </a:r>
                    </a:p>
                  </a:txBody>
                  <a:tcPr marL="9525" marR="9525" marT="9525" marB="0" anchor="ctr"/>
                </a:tc>
                <a:tc>
                  <a:txBody>
                    <a:bodyPr/>
                    <a:lstStyle/>
                    <a:p>
                      <a:pPr algn="ctr" fontAlgn="ctr"/>
                      <a:r>
                        <a:rPr lang="zh-CN" altLang="en-US" sz="1400" b="0" i="0" u="none" strike="noStrike" dirty="0">
                          <a:solidFill>
                            <a:srgbClr val="000000"/>
                          </a:solidFill>
                          <a:latin typeface="+mn-ea"/>
                          <a:ea typeface="+mn-ea"/>
                        </a:rPr>
                        <a:t>中德跨文化日耳曼学双学位硕士研究生培养项目</a:t>
                      </a:r>
                    </a:p>
                  </a:txBody>
                  <a:tcPr marL="9525" marR="9525" marT="9525" marB="0" anchor="ctr"/>
                </a:tc>
                <a:tc>
                  <a:txBody>
                    <a:bodyPr/>
                    <a:lstStyle/>
                    <a:p>
                      <a:pPr algn="ctr" fontAlgn="ctr"/>
                      <a:r>
                        <a:rPr lang="zh-CN" altLang="en-US" sz="1400" b="0" i="0" u="none" strike="noStrike" dirty="0">
                          <a:solidFill>
                            <a:srgbClr val="000000"/>
                          </a:solidFill>
                          <a:latin typeface="+mn-ea"/>
                          <a:ea typeface="+mn-ea"/>
                        </a:rPr>
                        <a:t>德国哥廷根大学</a:t>
                      </a:r>
                    </a:p>
                  </a:txBody>
                  <a:tcPr marL="9525" marR="9525" marT="9525" marB="0" anchor="ctr"/>
                </a:tc>
              </a:tr>
              <a:tr h="497472">
                <a:tc>
                  <a:txBody>
                    <a:bodyPr/>
                    <a:lstStyle/>
                    <a:p>
                      <a:pPr algn="ctr"/>
                      <a:r>
                        <a:rPr lang="en-US" altLang="zh-CN" sz="1400" dirty="0" smtClean="0">
                          <a:latin typeface="+mn-ea"/>
                          <a:ea typeface="+mn-ea"/>
                        </a:rPr>
                        <a:t>4</a:t>
                      </a:r>
                      <a:endParaRPr lang="zh-CN" altLang="en-US" sz="1400" dirty="0">
                        <a:latin typeface="+mn-ea"/>
                        <a:ea typeface="+mn-ea"/>
                      </a:endParaRPr>
                    </a:p>
                  </a:txBody>
                  <a:tcPr/>
                </a:tc>
                <a:tc>
                  <a:txBody>
                    <a:bodyPr/>
                    <a:lstStyle/>
                    <a:p>
                      <a:pPr algn="ctr" fontAlgn="ctr"/>
                      <a:r>
                        <a:rPr lang="zh-CN" altLang="en-US" sz="1400" b="0" i="0" u="none" strike="noStrike" dirty="0">
                          <a:solidFill>
                            <a:srgbClr val="000000"/>
                          </a:solidFill>
                          <a:latin typeface="微软雅黑"/>
                        </a:rPr>
                        <a:t>工程管理学院</a:t>
                      </a:r>
                    </a:p>
                  </a:txBody>
                  <a:tcPr marL="9525" marR="9525" marT="9525" marB="0" anchor="ctr"/>
                </a:tc>
                <a:tc>
                  <a:txBody>
                    <a:bodyPr/>
                    <a:lstStyle/>
                    <a:p>
                      <a:pPr algn="ctr" fontAlgn="ctr"/>
                      <a:r>
                        <a:rPr lang="zh-CN" altLang="en-US" sz="1400" b="0" i="0" u="none" strike="noStrike" dirty="0">
                          <a:solidFill>
                            <a:srgbClr val="000000"/>
                          </a:solidFill>
                          <a:latin typeface="微软雅黑"/>
                        </a:rPr>
                        <a:t>数量金融双硕士项目</a:t>
                      </a:r>
                    </a:p>
                  </a:txBody>
                  <a:tcPr marL="9525" marR="9525" marT="9525" marB="0" anchor="ctr"/>
                </a:tc>
                <a:tc>
                  <a:txBody>
                    <a:bodyPr/>
                    <a:lstStyle/>
                    <a:p>
                      <a:pPr algn="ctr" fontAlgn="ctr"/>
                      <a:r>
                        <a:rPr lang="zh-CN" altLang="en-US" sz="1400" b="0" i="0" u="none" strike="noStrike" dirty="0">
                          <a:solidFill>
                            <a:srgbClr val="000000"/>
                          </a:solidFill>
                          <a:latin typeface="微软雅黑"/>
                        </a:rPr>
                        <a:t>加拿大滑铁卢大学数学学院</a:t>
                      </a:r>
                    </a:p>
                  </a:txBody>
                  <a:tcPr marL="9525" marR="9525" marT="9525" marB="0" anchor="ctr"/>
                </a:tc>
              </a:tr>
              <a:tr h="497472">
                <a:tc>
                  <a:txBody>
                    <a:bodyPr/>
                    <a:lstStyle/>
                    <a:p>
                      <a:pPr algn="ctr"/>
                      <a:r>
                        <a:rPr lang="en-US" altLang="zh-CN" sz="1400" dirty="0" smtClean="0">
                          <a:latin typeface="+mn-ea"/>
                          <a:ea typeface="+mn-ea"/>
                        </a:rPr>
                        <a:t>5</a:t>
                      </a:r>
                      <a:endParaRPr lang="zh-CN" altLang="en-US" sz="1400" dirty="0">
                        <a:latin typeface="+mn-ea"/>
                        <a:ea typeface="+mn-ea"/>
                      </a:endParaRPr>
                    </a:p>
                  </a:txBody>
                  <a:tcPr/>
                </a:tc>
                <a:tc>
                  <a:txBody>
                    <a:bodyPr/>
                    <a:lstStyle/>
                    <a:p>
                      <a:pPr algn="ctr" fontAlgn="ctr"/>
                      <a:r>
                        <a:rPr lang="zh-CN" altLang="en-US" sz="1400" b="0" i="0" u="none" strike="noStrike" dirty="0">
                          <a:solidFill>
                            <a:srgbClr val="000000"/>
                          </a:solidFill>
                          <a:latin typeface="微软雅黑"/>
                        </a:rPr>
                        <a:t>工程管理学院</a:t>
                      </a:r>
                    </a:p>
                  </a:txBody>
                  <a:tcPr marL="9525" marR="9525" marT="9525" marB="0" anchor="ctr"/>
                </a:tc>
                <a:tc>
                  <a:txBody>
                    <a:bodyPr/>
                    <a:lstStyle/>
                    <a:p>
                      <a:pPr algn="ctr" fontAlgn="ctr"/>
                      <a:r>
                        <a:rPr lang="zh-CN" altLang="en-US" sz="1400" b="0" i="0" u="none" strike="noStrike" dirty="0">
                          <a:solidFill>
                            <a:srgbClr val="000000"/>
                          </a:solidFill>
                          <a:latin typeface="微软雅黑"/>
                        </a:rPr>
                        <a:t>硕士双学位项目</a:t>
                      </a:r>
                    </a:p>
                  </a:txBody>
                  <a:tcPr marL="9525" marR="9525" marT="9525" marB="0" anchor="ctr"/>
                </a:tc>
                <a:tc>
                  <a:txBody>
                    <a:bodyPr/>
                    <a:lstStyle/>
                    <a:p>
                      <a:pPr algn="ctr" fontAlgn="ctr"/>
                      <a:r>
                        <a:rPr lang="zh-CN" altLang="en-US" sz="1400" b="0" i="0" u="none" strike="noStrike">
                          <a:solidFill>
                            <a:srgbClr val="000000"/>
                          </a:solidFill>
                          <a:latin typeface="微软雅黑"/>
                        </a:rPr>
                        <a:t>美国普渡大学</a:t>
                      </a:r>
                    </a:p>
                  </a:txBody>
                  <a:tcPr marL="9525" marR="9525" marT="9525" marB="0" anchor="ctr"/>
                </a:tc>
              </a:tr>
              <a:tr h="497472">
                <a:tc>
                  <a:txBody>
                    <a:bodyPr/>
                    <a:lstStyle/>
                    <a:p>
                      <a:pPr algn="ctr"/>
                      <a:r>
                        <a:rPr lang="en-US" altLang="zh-CN" sz="1400" dirty="0" smtClean="0">
                          <a:latin typeface="+mn-ea"/>
                          <a:ea typeface="+mn-ea"/>
                        </a:rPr>
                        <a:t>6</a:t>
                      </a:r>
                      <a:endParaRPr lang="zh-CN" altLang="en-US" sz="1400" dirty="0">
                        <a:latin typeface="+mn-ea"/>
                        <a:ea typeface="+mn-ea"/>
                      </a:endParaRPr>
                    </a:p>
                  </a:txBody>
                  <a:tcPr/>
                </a:tc>
                <a:tc>
                  <a:txBody>
                    <a:bodyPr/>
                    <a:lstStyle/>
                    <a:p>
                      <a:pPr algn="ctr" fontAlgn="ctr"/>
                      <a:r>
                        <a:rPr lang="zh-CN" altLang="en-US" sz="1400" b="0" i="0" u="none" strike="noStrike">
                          <a:solidFill>
                            <a:srgbClr val="000000"/>
                          </a:solidFill>
                          <a:latin typeface="微软雅黑"/>
                        </a:rPr>
                        <a:t>信管系</a:t>
                      </a:r>
                    </a:p>
                  </a:txBody>
                  <a:tcPr marL="9525" marR="9525" marT="9525" marB="0" anchor="ctr"/>
                </a:tc>
                <a:tc>
                  <a:txBody>
                    <a:bodyPr/>
                    <a:lstStyle/>
                    <a:p>
                      <a:pPr algn="ctr" fontAlgn="ctr"/>
                      <a:r>
                        <a:rPr lang="zh-CN" altLang="en-US" sz="1400" b="0" i="0" u="none" strike="noStrike" dirty="0">
                          <a:solidFill>
                            <a:srgbClr val="000000"/>
                          </a:solidFill>
                          <a:latin typeface="微软雅黑"/>
                        </a:rPr>
                        <a:t>硕士双学位项目</a:t>
                      </a:r>
                    </a:p>
                  </a:txBody>
                  <a:tcPr marL="9525" marR="9525" marT="9525" marB="0" anchor="ctr"/>
                </a:tc>
                <a:tc>
                  <a:txBody>
                    <a:bodyPr/>
                    <a:lstStyle/>
                    <a:p>
                      <a:pPr algn="ctr" fontAlgn="ctr"/>
                      <a:r>
                        <a:rPr lang="zh-CN" altLang="en-US" sz="1400" b="0" i="0" u="none" strike="noStrike" dirty="0">
                          <a:solidFill>
                            <a:srgbClr val="000000"/>
                          </a:solidFill>
                          <a:latin typeface="微软雅黑"/>
                        </a:rPr>
                        <a:t>美国印第安那大学</a:t>
                      </a:r>
                    </a:p>
                  </a:txBody>
                  <a:tcPr marL="9525" marR="9525" marT="9525" marB="0" anchor="ctr"/>
                </a:tc>
              </a:tr>
              <a:tr h="497472">
                <a:tc>
                  <a:txBody>
                    <a:bodyPr/>
                    <a:lstStyle/>
                    <a:p>
                      <a:pPr algn="ctr"/>
                      <a:r>
                        <a:rPr lang="en-US" altLang="zh-CN" sz="1400" dirty="0" smtClean="0">
                          <a:latin typeface="+mn-ea"/>
                          <a:ea typeface="+mn-ea"/>
                        </a:rPr>
                        <a:t>7</a:t>
                      </a:r>
                      <a:endParaRPr lang="zh-CN" altLang="en-US" sz="1400" dirty="0">
                        <a:latin typeface="+mn-ea"/>
                        <a:ea typeface="+mn-ea"/>
                      </a:endParaRPr>
                    </a:p>
                  </a:txBody>
                  <a:tcPr/>
                </a:tc>
                <a:tc>
                  <a:txBody>
                    <a:bodyPr/>
                    <a:lstStyle/>
                    <a:p>
                      <a:pPr algn="ctr" fontAlgn="ctr"/>
                      <a:r>
                        <a:rPr lang="zh-CN" altLang="en-US" sz="1400" b="0" i="0" u="none" strike="noStrike" dirty="0">
                          <a:solidFill>
                            <a:srgbClr val="000000"/>
                          </a:solidFill>
                          <a:latin typeface="微软雅黑"/>
                        </a:rPr>
                        <a:t>政府管理学院</a:t>
                      </a:r>
                    </a:p>
                  </a:txBody>
                  <a:tcPr marL="9525" marR="9525" marT="9525" marB="0" anchor="ctr"/>
                </a:tc>
                <a:tc>
                  <a:txBody>
                    <a:bodyPr/>
                    <a:lstStyle/>
                    <a:p>
                      <a:pPr algn="ctr" fontAlgn="ctr"/>
                      <a:r>
                        <a:rPr lang="zh-CN" altLang="en-US" sz="1400" b="0" i="0" u="none" strike="noStrike" dirty="0">
                          <a:solidFill>
                            <a:srgbClr val="000000"/>
                          </a:solidFill>
                          <a:latin typeface="微软雅黑"/>
                        </a:rPr>
                        <a:t>硕士双学位项目</a:t>
                      </a:r>
                    </a:p>
                  </a:txBody>
                  <a:tcPr marL="9525" marR="9525" marT="9525" marB="0" anchor="ctr"/>
                </a:tc>
                <a:tc>
                  <a:txBody>
                    <a:bodyPr/>
                    <a:lstStyle/>
                    <a:p>
                      <a:pPr algn="ctr" fontAlgn="ctr"/>
                      <a:r>
                        <a:rPr lang="zh-CN" altLang="en-US" sz="1400" b="0" i="0" u="none" strike="noStrike" dirty="0">
                          <a:solidFill>
                            <a:srgbClr val="000000"/>
                          </a:solidFill>
                          <a:latin typeface="宋体"/>
                        </a:rPr>
                        <a:t>美国罗格斯大学</a:t>
                      </a:r>
                    </a:p>
                  </a:txBody>
                  <a:tcPr marL="9525" marR="9525" marT="9525" marB="0" anchor="ctr"/>
                </a:tc>
              </a:tr>
              <a:tr h="468770">
                <a:tc>
                  <a:txBody>
                    <a:bodyPr/>
                    <a:lstStyle/>
                    <a:p>
                      <a:pPr algn="ctr"/>
                      <a:r>
                        <a:rPr lang="en-US" altLang="zh-CN" sz="1400" dirty="0" smtClean="0">
                          <a:latin typeface="+mn-ea"/>
                          <a:ea typeface="+mn-ea"/>
                        </a:rPr>
                        <a:t>8</a:t>
                      </a:r>
                      <a:endParaRPr lang="zh-CN" altLang="en-US" sz="1400" dirty="0">
                        <a:latin typeface="+mn-ea"/>
                        <a:ea typeface="+mn-ea"/>
                      </a:endParaRPr>
                    </a:p>
                  </a:txBody>
                  <a:tcPr/>
                </a:tc>
                <a:tc>
                  <a:txBody>
                    <a:bodyPr/>
                    <a:lstStyle/>
                    <a:p>
                      <a:pPr algn="ctr" fontAlgn="ctr"/>
                      <a:r>
                        <a:rPr lang="zh-CN" altLang="en-US" sz="1400" b="0" i="0" u="none" strike="noStrike" kern="1200" dirty="0">
                          <a:solidFill>
                            <a:srgbClr val="000000"/>
                          </a:solidFill>
                          <a:latin typeface="微软雅黑"/>
                          <a:ea typeface="+mn-ea"/>
                          <a:cs typeface="+mn-cs"/>
                        </a:rPr>
                        <a:t>哲学系</a:t>
                      </a:r>
                    </a:p>
                  </a:txBody>
                  <a:tcPr marL="9525" marR="9525" marT="9525" marB="0" anchor="ctr"/>
                </a:tc>
                <a:tc>
                  <a:txBody>
                    <a:bodyPr/>
                    <a:lstStyle/>
                    <a:p>
                      <a:pPr algn="ctr" fontAlgn="ctr"/>
                      <a:r>
                        <a:rPr lang="zh-CN" altLang="en-US" sz="1400" b="0" i="0" u="none" strike="noStrike" kern="1200" dirty="0">
                          <a:solidFill>
                            <a:srgbClr val="000000"/>
                          </a:solidFill>
                          <a:latin typeface="微软雅黑"/>
                          <a:ea typeface="+mn-ea"/>
                          <a:cs typeface="+mn-cs"/>
                        </a:rPr>
                        <a:t>双博士学位项目</a:t>
                      </a:r>
                    </a:p>
                  </a:txBody>
                  <a:tcPr marL="9525" marR="9525" marT="9525" marB="0" anchor="ctr"/>
                </a:tc>
                <a:tc>
                  <a:txBody>
                    <a:bodyPr/>
                    <a:lstStyle/>
                    <a:p>
                      <a:pPr algn="ctr" fontAlgn="ctr"/>
                      <a:r>
                        <a:rPr lang="zh-CN" altLang="en-US" sz="1400" b="0" i="0" u="none" strike="noStrike" kern="1200" dirty="0">
                          <a:solidFill>
                            <a:srgbClr val="000000"/>
                          </a:solidFill>
                          <a:latin typeface="微软雅黑"/>
                          <a:ea typeface="+mn-ea"/>
                          <a:cs typeface="+mn-cs"/>
                        </a:rPr>
                        <a:t>巴黎第一大学（先贤祠</a:t>
                      </a:r>
                      <a:r>
                        <a:rPr lang="en-US" altLang="zh-CN" sz="1400" b="0" i="0" u="none" strike="noStrike" kern="1200" dirty="0">
                          <a:solidFill>
                            <a:srgbClr val="000000"/>
                          </a:solidFill>
                          <a:latin typeface="微软雅黑"/>
                          <a:ea typeface="+mn-ea"/>
                          <a:cs typeface="+mn-cs"/>
                        </a:rPr>
                        <a:t>-</a:t>
                      </a:r>
                      <a:r>
                        <a:rPr lang="zh-CN" altLang="en-US" sz="1400" b="0" i="0" u="none" strike="noStrike" kern="1200" dirty="0">
                          <a:solidFill>
                            <a:srgbClr val="000000"/>
                          </a:solidFill>
                          <a:latin typeface="微软雅黑"/>
                          <a:ea typeface="+mn-ea"/>
                          <a:cs typeface="+mn-cs"/>
                        </a:rPr>
                        <a:t>索邦大学）</a:t>
                      </a:r>
                    </a:p>
                  </a:txBody>
                  <a:tcPr marL="9525" marR="9525" marT="9525" marB="0" anchor="ctr"/>
                </a:tc>
              </a:tr>
            </a:tbl>
          </a:graphicData>
        </a:graphic>
      </p:graphicFrame>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41"/>
          <p:cNvSpPr txBox="1">
            <a:spLocks noChangeArrowheads="1"/>
          </p:cNvSpPr>
          <p:nvPr/>
        </p:nvSpPr>
        <p:spPr bwMode="auto">
          <a:xfrm>
            <a:off x="3635375" y="2492375"/>
            <a:ext cx="3384550" cy="339725"/>
          </a:xfrm>
          <a:prstGeom prst="rect">
            <a:avLst/>
          </a:prstGeom>
          <a:noFill/>
          <a:ln w="9525">
            <a:noFill/>
            <a:miter lim="800000"/>
            <a:headEnd/>
            <a:tailEnd/>
          </a:ln>
        </p:spPr>
        <p:txBody>
          <a:bodyPr>
            <a:spAutoFit/>
          </a:bodyPr>
          <a:lstStyle/>
          <a:p>
            <a:r>
              <a:rPr lang="zh-CN" altLang="zh-CN" sz="1600">
                <a:latin typeface="+mn-ea"/>
                <a:ea typeface="+mn-ea"/>
              </a:rPr>
              <a:t>重点团组，有条不紊</a:t>
            </a:r>
            <a:endParaRPr lang="zh-CN" altLang="en-US">
              <a:latin typeface="+mn-ea"/>
              <a:ea typeface="+mn-ea"/>
            </a:endParaRPr>
          </a:p>
        </p:txBody>
      </p:sp>
      <p:cxnSp>
        <p:nvCxnSpPr>
          <p:cNvPr id="6" name="直接连接符 5"/>
          <p:cNvCxnSpPr/>
          <p:nvPr/>
        </p:nvCxnSpPr>
        <p:spPr>
          <a:xfrm>
            <a:off x="207214" y="1073150"/>
            <a:ext cx="8757274" cy="0"/>
          </a:xfrm>
          <a:prstGeom prst="line">
            <a:avLst/>
          </a:prstGeom>
          <a:ln>
            <a:gradFill flip="none" rotWithShape="1">
              <a:gsLst>
                <a:gs pos="0">
                  <a:schemeClr val="accent1">
                    <a:tint val="66000"/>
                    <a:satMod val="160000"/>
                    <a:alpha val="0"/>
                  </a:schemeClr>
                </a:gs>
                <a:gs pos="50000">
                  <a:schemeClr val="bg2">
                    <a:lumMod val="25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40964" name="Group 15"/>
          <p:cNvGrpSpPr>
            <a:grpSpLocks/>
          </p:cNvGrpSpPr>
          <p:nvPr/>
        </p:nvGrpSpPr>
        <p:grpSpPr bwMode="auto">
          <a:xfrm>
            <a:off x="2268538" y="3284538"/>
            <a:ext cx="935037" cy="920750"/>
            <a:chOff x="2924" y="2115"/>
            <a:chExt cx="614" cy="702"/>
          </a:xfrm>
        </p:grpSpPr>
        <p:sp>
          <p:nvSpPr>
            <p:cNvPr id="8" name="Oval 16"/>
            <p:cNvSpPr>
              <a:spLocks noChangeArrowheads="1"/>
            </p:cNvSpPr>
            <p:nvPr/>
          </p:nvSpPr>
          <p:spPr bwMode="auto">
            <a:xfrm>
              <a:off x="2924" y="2612"/>
              <a:ext cx="590" cy="205"/>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41008" name="Group 17"/>
            <p:cNvGrpSpPr>
              <a:grpSpLocks/>
            </p:cNvGrpSpPr>
            <p:nvPr/>
          </p:nvGrpSpPr>
          <p:grpSpPr bwMode="auto">
            <a:xfrm>
              <a:off x="2925" y="2115"/>
              <a:ext cx="613" cy="613"/>
              <a:chOff x="1157" y="1798"/>
              <a:chExt cx="613" cy="613"/>
            </a:xfrm>
          </p:grpSpPr>
          <p:grpSp>
            <p:nvGrpSpPr>
              <p:cNvPr id="41009" name="Group 18"/>
              <p:cNvGrpSpPr>
                <a:grpSpLocks/>
              </p:cNvGrpSpPr>
              <p:nvPr/>
            </p:nvGrpSpPr>
            <p:grpSpPr bwMode="auto">
              <a:xfrm>
                <a:off x="1157" y="1798"/>
                <a:ext cx="613" cy="613"/>
                <a:chOff x="2335" y="1140"/>
                <a:chExt cx="1089" cy="1089"/>
              </a:xfrm>
            </p:grpSpPr>
            <p:sp>
              <p:nvSpPr>
                <p:cNvPr id="41011" name="Oval 19"/>
                <p:cNvSpPr>
                  <a:spLocks noChangeArrowheads="1"/>
                </p:cNvSpPr>
                <p:nvPr/>
              </p:nvSpPr>
              <p:spPr bwMode="auto">
                <a:xfrm>
                  <a:off x="2335" y="1140"/>
                  <a:ext cx="1089" cy="1089"/>
                </a:xfrm>
                <a:prstGeom prst="ellipse">
                  <a:avLst/>
                </a:prstGeom>
                <a:gradFill rotWithShape="1">
                  <a:gsLst>
                    <a:gs pos="0">
                      <a:srgbClr val="D60000"/>
                    </a:gs>
                    <a:gs pos="100000">
                      <a:srgbClr val="A20000"/>
                    </a:gs>
                  </a:gsLst>
                  <a:lin ang="5400000" scaled="1"/>
                </a:gradFill>
                <a:ln w="9525">
                  <a:noFill/>
                  <a:round/>
                  <a:headEnd/>
                  <a:tailEnd/>
                </a:ln>
              </p:spPr>
              <p:txBody>
                <a:bodyPr wrap="none" anchor="ctr"/>
                <a:lstStyle/>
                <a:p>
                  <a:endParaRPr lang="zh-CN" altLang="en-US">
                    <a:latin typeface="+mn-ea"/>
                    <a:ea typeface="+mn-ea"/>
                  </a:endParaRPr>
                </a:p>
              </p:txBody>
            </p:sp>
            <p:grpSp>
              <p:nvGrpSpPr>
                <p:cNvPr id="41012" name="Group 20"/>
                <p:cNvGrpSpPr>
                  <a:grpSpLocks/>
                </p:cNvGrpSpPr>
                <p:nvPr/>
              </p:nvGrpSpPr>
              <p:grpSpPr bwMode="auto">
                <a:xfrm>
                  <a:off x="2426" y="1169"/>
                  <a:ext cx="908" cy="296"/>
                  <a:chOff x="1431" y="1843"/>
                  <a:chExt cx="907" cy="295"/>
                </a:xfrm>
              </p:grpSpPr>
              <p:sp>
                <p:nvSpPr>
                  <p:cNvPr id="14" name="Freeform 21"/>
                  <p:cNvSpPr>
                    <a:spLocks/>
                  </p:cNvSpPr>
                  <p:nvPr/>
                </p:nvSpPr>
                <p:spPr bwMode="auto">
                  <a:xfrm>
                    <a:off x="1431" y="1842"/>
                    <a:ext cx="906"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sp>
                <p:nvSpPr>
                  <p:cNvPr id="41014" name="Oval 2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n-ea"/>
                      <a:ea typeface="+mn-ea"/>
                    </a:endParaRPr>
                  </a:p>
                </p:txBody>
              </p:sp>
            </p:grpSp>
          </p:grpSp>
          <p:sp>
            <p:nvSpPr>
              <p:cNvPr id="41010" name="Text Box 23"/>
              <p:cNvSpPr txBox="1">
                <a:spLocks noChangeArrowheads="1"/>
              </p:cNvSpPr>
              <p:nvPr/>
            </p:nvSpPr>
            <p:spPr bwMode="auto">
              <a:xfrm>
                <a:off x="1348" y="1970"/>
                <a:ext cx="225" cy="305"/>
              </a:xfrm>
              <a:prstGeom prst="rect">
                <a:avLst/>
              </a:prstGeom>
              <a:noFill/>
              <a:ln w="9525">
                <a:noFill/>
                <a:miter lim="800000"/>
                <a:headEnd/>
                <a:tailEnd/>
              </a:ln>
            </p:spPr>
            <p:txBody>
              <a:bodyPr wrap="none">
                <a:spAutoFit/>
              </a:bodyPr>
              <a:lstStyle/>
              <a:p>
                <a:pPr algn="ctr"/>
                <a:r>
                  <a:rPr lang="en-US" altLang="zh-CN" sz="2000" b="1">
                    <a:solidFill>
                      <a:schemeClr val="bg1"/>
                    </a:solidFill>
                    <a:latin typeface="+mn-ea"/>
                    <a:ea typeface="+mn-ea"/>
                  </a:rPr>
                  <a:t>3</a:t>
                </a:r>
                <a:endParaRPr lang="en-US" altLang="ko-KR" sz="2000" b="1">
                  <a:solidFill>
                    <a:schemeClr val="bg1"/>
                  </a:solidFill>
                  <a:latin typeface="+mn-ea"/>
                  <a:ea typeface="+mn-ea"/>
                </a:endParaRPr>
              </a:p>
            </p:txBody>
          </p:sp>
        </p:grpSp>
      </p:grpSp>
      <p:sp>
        <p:nvSpPr>
          <p:cNvPr id="16" name="Oval 34"/>
          <p:cNvSpPr>
            <a:spLocks noChangeArrowheads="1"/>
          </p:cNvSpPr>
          <p:nvPr/>
        </p:nvSpPr>
        <p:spPr bwMode="auto">
          <a:xfrm>
            <a:off x="2112963" y="2020888"/>
            <a:ext cx="936625" cy="323850"/>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40966" name="Group 35"/>
          <p:cNvGrpSpPr>
            <a:grpSpLocks/>
          </p:cNvGrpSpPr>
          <p:nvPr/>
        </p:nvGrpSpPr>
        <p:grpSpPr bwMode="auto">
          <a:xfrm>
            <a:off x="2128838" y="1352550"/>
            <a:ext cx="858837" cy="876300"/>
            <a:chOff x="1157" y="1798"/>
            <a:chExt cx="613" cy="613"/>
          </a:xfrm>
        </p:grpSpPr>
        <p:grpSp>
          <p:nvGrpSpPr>
            <p:cNvPr id="41001" name="Group 36"/>
            <p:cNvGrpSpPr>
              <a:grpSpLocks/>
            </p:cNvGrpSpPr>
            <p:nvPr/>
          </p:nvGrpSpPr>
          <p:grpSpPr bwMode="auto">
            <a:xfrm>
              <a:off x="1157" y="1798"/>
              <a:ext cx="613" cy="613"/>
              <a:chOff x="2335" y="1139"/>
              <a:chExt cx="1089" cy="1089"/>
            </a:xfrm>
          </p:grpSpPr>
          <p:sp>
            <p:nvSpPr>
              <p:cNvPr id="41003" name="Oval 37"/>
              <p:cNvSpPr>
                <a:spLocks noChangeArrowheads="1"/>
              </p:cNvSpPr>
              <p:nvPr/>
            </p:nvSpPr>
            <p:spPr bwMode="auto">
              <a:xfrm>
                <a:off x="2335" y="1139"/>
                <a:ext cx="1089" cy="1089"/>
              </a:xfrm>
              <a:prstGeom prst="ellipse">
                <a:avLst/>
              </a:prstGeom>
              <a:gradFill rotWithShape="1">
                <a:gsLst>
                  <a:gs pos="0">
                    <a:srgbClr val="0070C0"/>
                  </a:gs>
                  <a:gs pos="100000">
                    <a:srgbClr val="002060"/>
                  </a:gs>
                </a:gsLst>
                <a:lin ang="5400000" scaled="1"/>
              </a:gradFill>
              <a:ln w="9525">
                <a:noFill/>
                <a:round/>
                <a:headEnd/>
                <a:tailEnd/>
              </a:ln>
            </p:spPr>
            <p:txBody>
              <a:bodyPr wrap="none" anchor="ctr"/>
              <a:lstStyle/>
              <a:p>
                <a:endParaRPr lang="zh-CN" altLang="en-US">
                  <a:latin typeface="+mn-ea"/>
                  <a:ea typeface="+mn-ea"/>
                </a:endParaRPr>
              </a:p>
            </p:txBody>
          </p:sp>
          <p:grpSp>
            <p:nvGrpSpPr>
              <p:cNvPr id="41004" name="Group 38"/>
              <p:cNvGrpSpPr>
                <a:grpSpLocks/>
              </p:cNvGrpSpPr>
              <p:nvPr/>
            </p:nvGrpSpPr>
            <p:grpSpPr bwMode="auto">
              <a:xfrm>
                <a:off x="2426" y="1169"/>
                <a:ext cx="908" cy="296"/>
                <a:chOff x="1431" y="1843"/>
                <a:chExt cx="907" cy="295"/>
              </a:xfrm>
            </p:grpSpPr>
            <p:sp>
              <p:nvSpPr>
                <p:cNvPr id="22" name="Freeform 39"/>
                <p:cNvSpPr>
                  <a:spLocks/>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sp>
              <p:nvSpPr>
                <p:cNvPr id="41006" name="Oval 40"/>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n-ea"/>
                    <a:ea typeface="+mn-ea"/>
                  </a:endParaRPr>
                </a:p>
              </p:txBody>
            </p:sp>
          </p:grpSp>
        </p:grpSp>
        <p:sp>
          <p:nvSpPr>
            <p:cNvPr id="19" name="Text Box 41"/>
            <p:cNvSpPr txBox="1">
              <a:spLocks noChangeArrowheads="1"/>
            </p:cNvSpPr>
            <p:nvPr/>
          </p:nvSpPr>
          <p:spPr bwMode="auto">
            <a:xfrm>
              <a:off x="1337" y="1970"/>
              <a:ext cx="245" cy="28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fontAlgn="auto">
                <a:spcBef>
                  <a:spcPts val="0"/>
                </a:spcBef>
                <a:spcAft>
                  <a:spcPts val="0"/>
                </a:spcAft>
                <a:defRPr/>
              </a:pPr>
              <a:r>
                <a:rPr lang="en-US" altLang="zh-CN" sz="2000" b="1" dirty="0">
                  <a:solidFill>
                    <a:schemeClr val="bg1"/>
                  </a:solidFill>
                  <a:latin typeface="+mn-ea"/>
                  <a:ea typeface="+mn-ea"/>
                </a:rPr>
                <a:t>1</a:t>
              </a:r>
              <a:endParaRPr lang="en-US" altLang="ko-KR" sz="2000" b="1" dirty="0">
                <a:solidFill>
                  <a:schemeClr val="bg1"/>
                </a:solidFill>
                <a:latin typeface="+mn-ea"/>
                <a:ea typeface="+mn-ea"/>
              </a:endParaRPr>
            </a:p>
          </p:txBody>
        </p:sp>
      </p:grpSp>
      <p:grpSp>
        <p:nvGrpSpPr>
          <p:cNvPr id="40967" name="Group 42"/>
          <p:cNvGrpSpPr>
            <a:grpSpLocks/>
          </p:cNvGrpSpPr>
          <p:nvPr/>
        </p:nvGrpSpPr>
        <p:grpSpPr bwMode="auto">
          <a:xfrm>
            <a:off x="2516188" y="2284413"/>
            <a:ext cx="831850" cy="928687"/>
            <a:chOff x="2924" y="2115"/>
            <a:chExt cx="614" cy="702"/>
          </a:xfrm>
        </p:grpSpPr>
        <p:sp>
          <p:nvSpPr>
            <p:cNvPr id="25" name="Oval 43"/>
            <p:cNvSpPr>
              <a:spLocks noChangeArrowheads="1"/>
            </p:cNvSpPr>
            <p:nvPr/>
          </p:nvSpPr>
          <p:spPr bwMode="auto">
            <a:xfrm>
              <a:off x="2924" y="2613"/>
              <a:ext cx="591" cy="204"/>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40994" name="Group 44"/>
            <p:cNvGrpSpPr>
              <a:grpSpLocks/>
            </p:cNvGrpSpPr>
            <p:nvPr/>
          </p:nvGrpSpPr>
          <p:grpSpPr bwMode="auto">
            <a:xfrm>
              <a:off x="2925" y="2115"/>
              <a:ext cx="613" cy="613"/>
              <a:chOff x="1157" y="1798"/>
              <a:chExt cx="613" cy="613"/>
            </a:xfrm>
          </p:grpSpPr>
          <p:grpSp>
            <p:nvGrpSpPr>
              <p:cNvPr id="40995" name="Group 45"/>
              <p:cNvGrpSpPr>
                <a:grpSpLocks/>
              </p:cNvGrpSpPr>
              <p:nvPr/>
            </p:nvGrpSpPr>
            <p:grpSpPr bwMode="auto">
              <a:xfrm>
                <a:off x="1157" y="1798"/>
                <a:ext cx="613" cy="613"/>
                <a:chOff x="2335" y="1139"/>
                <a:chExt cx="1089" cy="1089"/>
              </a:xfrm>
            </p:grpSpPr>
            <p:sp>
              <p:nvSpPr>
                <p:cNvPr id="40997" name="Oval 46"/>
                <p:cNvSpPr>
                  <a:spLocks noChangeArrowheads="1"/>
                </p:cNvSpPr>
                <p:nvPr/>
              </p:nvSpPr>
              <p:spPr bwMode="auto">
                <a:xfrm>
                  <a:off x="2335" y="1139"/>
                  <a:ext cx="1089" cy="1089"/>
                </a:xfrm>
                <a:prstGeom prst="ellipse">
                  <a:avLst/>
                </a:prstGeom>
                <a:solidFill>
                  <a:srgbClr val="9E9E9E"/>
                </a:solidFill>
                <a:ln w="9525">
                  <a:noFill/>
                  <a:round/>
                  <a:headEnd/>
                  <a:tailEnd/>
                </a:ln>
              </p:spPr>
              <p:txBody>
                <a:bodyPr wrap="none" anchor="ctr"/>
                <a:lstStyle/>
                <a:p>
                  <a:endParaRPr lang="zh-CN" altLang="en-US">
                    <a:latin typeface="+mn-ea"/>
                    <a:ea typeface="+mn-ea"/>
                  </a:endParaRPr>
                </a:p>
              </p:txBody>
            </p:sp>
            <p:grpSp>
              <p:nvGrpSpPr>
                <p:cNvPr id="40998" name="Group 47"/>
                <p:cNvGrpSpPr>
                  <a:grpSpLocks/>
                </p:cNvGrpSpPr>
                <p:nvPr/>
              </p:nvGrpSpPr>
              <p:grpSpPr bwMode="auto">
                <a:xfrm>
                  <a:off x="2426" y="1169"/>
                  <a:ext cx="908" cy="296"/>
                  <a:chOff x="1431" y="1843"/>
                  <a:chExt cx="907" cy="295"/>
                </a:xfrm>
              </p:grpSpPr>
              <p:sp>
                <p:nvSpPr>
                  <p:cNvPr id="31" name="Freeform 48"/>
                  <p:cNvSpPr>
                    <a:spLocks/>
                  </p:cNvSpPr>
                  <p:nvPr/>
                </p:nvSpPr>
                <p:spPr bwMode="auto">
                  <a:xfrm>
                    <a:off x="1432"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sp>
                <p:nvSpPr>
                  <p:cNvPr id="41000" name="Oval 49"/>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n-ea"/>
                      <a:ea typeface="+mn-ea"/>
                    </a:endParaRPr>
                  </a:p>
                </p:txBody>
              </p:sp>
            </p:grpSp>
          </p:grpSp>
          <p:sp>
            <p:nvSpPr>
              <p:cNvPr id="40996" name="Text Box 50"/>
              <p:cNvSpPr txBox="1">
                <a:spLocks noChangeArrowheads="1"/>
              </p:cNvSpPr>
              <p:nvPr/>
            </p:nvSpPr>
            <p:spPr bwMode="auto">
              <a:xfrm>
                <a:off x="1334" y="1970"/>
                <a:ext cx="253" cy="302"/>
              </a:xfrm>
              <a:prstGeom prst="rect">
                <a:avLst/>
              </a:prstGeom>
              <a:noFill/>
              <a:ln w="9525">
                <a:noFill/>
                <a:miter lim="800000"/>
                <a:headEnd/>
                <a:tailEnd/>
              </a:ln>
            </p:spPr>
            <p:txBody>
              <a:bodyPr wrap="none">
                <a:spAutoFit/>
              </a:bodyPr>
              <a:lstStyle/>
              <a:p>
                <a:pPr algn="ctr"/>
                <a:r>
                  <a:rPr lang="en-US" altLang="zh-CN" sz="2000" b="1">
                    <a:solidFill>
                      <a:schemeClr val="bg1"/>
                    </a:solidFill>
                    <a:latin typeface="+mn-ea"/>
                    <a:ea typeface="+mn-ea"/>
                  </a:rPr>
                  <a:t>2</a:t>
                </a:r>
                <a:endParaRPr lang="en-US" altLang="ko-KR" sz="2000" b="1">
                  <a:solidFill>
                    <a:schemeClr val="bg1"/>
                  </a:solidFill>
                  <a:latin typeface="+mn-ea"/>
                  <a:ea typeface="+mn-ea"/>
                </a:endParaRPr>
              </a:p>
            </p:txBody>
          </p:sp>
        </p:grpSp>
      </p:grpSp>
      <p:cxnSp>
        <p:nvCxnSpPr>
          <p:cNvPr id="33" name="直接箭头连接符 32"/>
          <p:cNvCxnSpPr/>
          <p:nvPr/>
        </p:nvCxnSpPr>
        <p:spPr>
          <a:xfrm flipH="1">
            <a:off x="1403648" y="1796076"/>
            <a:ext cx="787814" cy="384175"/>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flipV="1">
            <a:off x="1619672" y="2702574"/>
            <a:ext cx="963134" cy="1"/>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flipV="1">
            <a:off x="1503218" y="3166654"/>
            <a:ext cx="800470" cy="410142"/>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3528" y="2499742"/>
            <a:ext cx="1258003" cy="1200329"/>
          </a:xfrm>
          <a:prstGeom prst="rect">
            <a:avLst/>
          </a:prstGeom>
          <a:noFill/>
        </p:spPr>
        <p:txBody>
          <a:bodyPr>
            <a:spAutoFit/>
          </a:bodyPr>
          <a:lstStyle/>
          <a:p>
            <a:pPr fontAlgn="auto">
              <a:spcBef>
                <a:spcPts val="0"/>
              </a:spcBef>
              <a:spcAft>
                <a:spcPts val="0"/>
              </a:spcAft>
              <a:defRPr/>
            </a:pPr>
            <a:r>
              <a:rPr lang="zh-CN" altLang="en-US" sz="3600" b="1" spc="50" dirty="0">
                <a:ln w="11430">
                  <a:solidFill>
                    <a:schemeClr val="bg1"/>
                  </a:solidFill>
                </a:ln>
                <a:gradFill>
                  <a:gsLst>
                    <a:gs pos="50000">
                      <a:srgbClr val="007DDA"/>
                    </a:gs>
                    <a:gs pos="51000">
                      <a:srgbClr val="002060"/>
                    </a:gs>
                  </a:gsLst>
                  <a:lin ang="5400000"/>
                </a:gradFill>
                <a:effectLst>
                  <a:outerShdw blurRad="76200" dist="50800" dir="5400000" algn="tl" rotWithShape="0">
                    <a:srgbClr val="000000">
                      <a:alpha val="65000"/>
                    </a:srgbClr>
                  </a:outerShdw>
                </a:effectLst>
                <a:latin typeface="+mn-ea"/>
                <a:ea typeface="+mn-ea"/>
                <a:cs typeface="经典繁仿黑" pitchFamily="49" charset="-122"/>
              </a:rPr>
              <a:t>重点工作</a:t>
            </a:r>
          </a:p>
        </p:txBody>
      </p:sp>
      <p:cxnSp>
        <p:nvCxnSpPr>
          <p:cNvPr id="37" name="直接箭头连接符 36"/>
          <p:cNvCxnSpPr/>
          <p:nvPr/>
        </p:nvCxnSpPr>
        <p:spPr>
          <a:xfrm>
            <a:off x="3348038" y="1947863"/>
            <a:ext cx="4352925"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3490913" y="2925763"/>
            <a:ext cx="441166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3294063" y="3908425"/>
            <a:ext cx="4352925"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975" name="TextBox 39"/>
          <p:cNvSpPr txBox="1">
            <a:spLocks noChangeArrowheads="1"/>
          </p:cNvSpPr>
          <p:nvPr/>
        </p:nvSpPr>
        <p:spPr bwMode="auto">
          <a:xfrm>
            <a:off x="3492500" y="1557338"/>
            <a:ext cx="2795588" cy="338137"/>
          </a:xfrm>
          <a:prstGeom prst="rect">
            <a:avLst/>
          </a:prstGeom>
          <a:noFill/>
          <a:ln w="9525">
            <a:noFill/>
            <a:miter lim="800000"/>
            <a:headEnd/>
            <a:tailEnd/>
          </a:ln>
        </p:spPr>
        <p:txBody>
          <a:bodyPr>
            <a:spAutoFit/>
          </a:bodyPr>
          <a:lstStyle/>
          <a:p>
            <a:r>
              <a:rPr lang="zh-CN" altLang="zh-CN" sz="1600">
                <a:latin typeface="+mn-ea"/>
                <a:ea typeface="+mn-ea"/>
              </a:rPr>
              <a:t>规范管理，有章可循</a:t>
            </a:r>
            <a:endParaRPr lang="zh-CN" altLang="en-US">
              <a:latin typeface="+mn-ea"/>
              <a:ea typeface="+mn-ea"/>
            </a:endParaRPr>
          </a:p>
        </p:txBody>
      </p:sp>
      <p:sp>
        <p:nvSpPr>
          <p:cNvPr id="40976" name="TextBox 43"/>
          <p:cNvSpPr txBox="1">
            <a:spLocks noChangeArrowheads="1"/>
          </p:cNvSpPr>
          <p:nvPr/>
        </p:nvSpPr>
        <p:spPr bwMode="auto">
          <a:xfrm>
            <a:off x="3348038" y="3429000"/>
            <a:ext cx="4740275" cy="338138"/>
          </a:xfrm>
          <a:prstGeom prst="rect">
            <a:avLst/>
          </a:prstGeom>
          <a:noFill/>
          <a:ln w="9525">
            <a:noFill/>
            <a:miter lim="800000"/>
            <a:headEnd/>
            <a:tailEnd/>
          </a:ln>
        </p:spPr>
        <p:txBody>
          <a:bodyPr>
            <a:spAutoFit/>
          </a:bodyPr>
          <a:lstStyle/>
          <a:p>
            <a:r>
              <a:rPr lang="zh-CN" altLang="zh-CN" sz="1600">
                <a:latin typeface="+mn-ea"/>
                <a:ea typeface="+mn-ea"/>
              </a:rPr>
              <a:t>常规工作，有增无减</a:t>
            </a:r>
            <a:endParaRPr lang="zh-CN" altLang="en-US">
              <a:latin typeface="+mn-ea"/>
              <a:ea typeface="+mn-ea"/>
            </a:endParaRPr>
          </a:p>
        </p:txBody>
      </p:sp>
      <p:sp>
        <p:nvSpPr>
          <p:cNvPr id="46" name="空心弧 45"/>
          <p:cNvSpPr/>
          <p:nvPr/>
        </p:nvSpPr>
        <p:spPr>
          <a:xfrm rot="5400000">
            <a:off x="-2396331" y="699294"/>
            <a:ext cx="4430712" cy="4432300"/>
          </a:xfrm>
          <a:prstGeom prst="blockArc">
            <a:avLst>
              <a:gd name="adj1" fmla="val 10800000"/>
              <a:gd name="adj2" fmla="val 676337"/>
              <a:gd name="adj3" fmla="val 4038"/>
            </a:avLst>
          </a:prstGeom>
          <a:gradFill flip="none" rotWithShape="1">
            <a:gsLst>
              <a:gs pos="10000">
                <a:schemeClr val="accent1">
                  <a:tint val="66000"/>
                  <a:satMod val="160000"/>
                  <a:alpha val="0"/>
                </a:schemeClr>
              </a:gs>
              <a:gs pos="50000">
                <a:schemeClr val="bg2">
                  <a:lumMod val="25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mn-ea"/>
            </a:endParaRPr>
          </a:p>
        </p:txBody>
      </p:sp>
      <p:sp>
        <p:nvSpPr>
          <p:cNvPr id="47" name="空心弧 46"/>
          <p:cNvSpPr/>
          <p:nvPr/>
        </p:nvSpPr>
        <p:spPr>
          <a:xfrm rot="5400000">
            <a:off x="-2071687" y="881062"/>
            <a:ext cx="4432300" cy="4092575"/>
          </a:xfrm>
          <a:prstGeom prst="blockArc">
            <a:avLst>
              <a:gd name="adj1" fmla="val 11733845"/>
              <a:gd name="adj2" fmla="val 19970620"/>
              <a:gd name="adj3" fmla="val 2805"/>
            </a:avLst>
          </a:prstGeom>
          <a:gradFill flip="none" rotWithShape="1">
            <a:gsLst>
              <a:gs pos="10000">
                <a:schemeClr val="accent1">
                  <a:tint val="66000"/>
                  <a:satMod val="160000"/>
                  <a:alpha val="0"/>
                </a:schemeClr>
              </a:gs>
              <a:gs pos="50000">
                <a:schemeClr val="bg2">
                  <a:lumMod val="50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mn-ea"/>
            </a:endParaRPr>
          </a:p>
        </p:txBody>
      </p:sp>
      <p:sp>
        <p:nvSpPr>
          <p:cNvPr id="48" name="空心弧 47"/>
          <p:cNvSpPr/>
          <p:nvPr/>
        </p:nvSpPr>
        <p:spPr>
          <a:xfrm rot="5400000">
            <a:off x="-1831975" y="1006475"/>
            <a:ext cx="4432300" cy="3889376"/>
          </a:xfrm>
          <a:prstGeom prst="blockArc">
            <a:avLst>
              <a:gd name="adj1" fmla="val 11733845"/>
              <a:gd name="adj2" fmla="val 19830496"/>
              <a:gd name="adj3" fmla="val 2018"/>
            </a:avLst>
          </a:prstGeom>
          <a:gradFill flip="none" rotWithShape="1">
            <a:gsLst>
              <a:gs pos="10000">
                <a:schemeClr val="accent1">
                  <a:tint val="66000"/>
                  <a:satMod val="160000"/>
                  <a:alpha val="0"/>
                </a:schemeClr>
              </a:gs>
              <a:gs pos="50000">
                <a:schemeClr val="bg2">
                  <a:lumMod val="75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mn-ea"/>
            </a:endParaRPr>
          </a:p>
        </p:txBody>
      </p:sp>
      <p:grpSp>
        <p:nvGrpSpPr>
          <p:cNvPr id="40980" name="Group 15"/>
          <p:cNvGrpSpPr>
            <a:grpSpLocks/>
          </p:cNvGrpSpPr>
          <p:nvPr/>
        </p:nvGrpSpPr>
        <p:grpSpPr bwMode="auto">
          <a:xfrm>
            <a:off x="1835150" y="4149725"/>
            <a:ext cx="936625" cy="919163"/>
            <a:chOff x="2924" y="2115"/>
            <a:chExt cx="614" cy="702"/>
          </a:xfrm>
        </p:grpSpPr>
        <p:sp>
          <p:nvSpPr>
            <p:cNvPr id="51" name="Oval 16"/>
            <p:cNvSpPr>
              <a:spLocks noChangeArrowheads="1"/>
            </p:cNvSpPr>
            <p:nvPr/>
          </p:nvSpPr>
          <p:spPr bwMode="auto">
            <a:xfrm>
              <a:off x="2924" y="2613"/>
              <a:ext cx="590" cy="204"/>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40986" name="Group 17"/>
            <p:cNvGrpSpPr>
              <a:grpSpLocks/>
            </p:cNvGrpSpPr>
            <p:nvPr/>
          </p:nvGrpSpPr>
          <p:grpSpPr bwMode="auto">
            <a:xfrm>
              <a:off x="2925" y="2115"/>
              <a:ext cx="613" cy="613"/>
              <a:chOff x="1157" y="1798"/>
              <a:chExt cx="613" cy="613"/>
            </a:xfrm>
          </p:grpSpPr>
          <p:grpSp>
            <p:nvGrpSpPr>
              <p:cNvPr id="40987" name="Group 18"/>
              <p:cNvGrpSpPr>
                <a:grpSpLocks/>
              </p:cNvGrpSpPr>
              <p:nvPr/>
            </p:nvGrpSpPr>
            <p:grpSpPr bwMode="auto">
              <a:xfrm>
                <a:off x="1157" y="1798"/>
                <a:ext cx="613" cy="613"/>
                <a:chOff x="2335" y="1140"/>
                <a:chExt cx="1089" cy="1089"/>
              </a:xfrm>
            </p:grpSpPr>
            <p:sp>
              <p:nvSpPr>
                <p:cNvPr id="55" name="Oval 19"/>
                <p:cNvSpPr>
                  <a:spLocks noChangeArrowheads="1"/>
                </p:cNvSpPr>
                <p:nvPr/>
              </p:nvSpPr>
              <p:spPr bwMode="auto">
                <a:xfrm>
                  <a:off x="2335" y="1140"/>
                  <a:ext cx="1089" cy="1090"/>
                </a:xfrm>
                <a:prstGeom prst="ellipse">
                  <a:avLst/>
                </a:prstGeom>
                <a:solidFill>
                  <a:schemeClr val="accent6">
                    <a:lumMod val="60000"/>
                    <a:lumOff val="40000"/>
                  </a:scheme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grpSp>
              <p:nvGrpSpPr>
                <p:cNvPr id="40990" name="Group 20"/>
                <p:cNvGrpSpPr>
                  <a:grpSpLocks/>
                </p:cNvGrpSpPr>
                <p:nvPr/>
              </p:nvGrpSpPr>
              <p:grpSpPr bwMode="auto">
                <a:xfrm>
                  <a:off x="2426" y="1169"/>
                  <a:ext cx="908" cy="296"/>
                  <a:chOff x="1431" y="1843"/>
                  <a:chExt cx="907" cy="295"/>
                </a:xfrm>
              </p:grpSpPr>
              <p:sp>
                <p:nvSpPr>
                  <p:cNvPr id="57" name="Freeform 21"/>
                  <p:cNvSpPr>
                    <a:spLocks/>
                  </p:cNvSpPr>
                  <p:nvPr/>
                </p:nvSpPr>
                <p:spPr bwMode="auto">
                  <a:xfrm>
                    <a:off x="1431" y="1842"/>
                    <a:ext cx="907"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ea"/>
                      <a:ea typeface="+mn-ea"/>
                    </a:endParaRPr>
                  </a:p>
                </p:txBody>
              </p:sp>
              <p:sp>
                <p:nvSpPr>
                  <p:cNvPr id="40992" name="Oval 2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mn-ea"/>
                      <a:ea typeface="+mn-ea"/>
                    </a:endParaRPr>
                  </a:p>
                </p:txBody>
              </p:sp>
            </p:grpSp>
          </p:grpSp>
          <p:sp>
            <p:nvSpPr>
              <p:cNvPr id="40988" name="Text Box 23"/>
              <p:cNvSpPr txBox="1">
                <a:spLocks noChangeArrowheads="1"/>
              </p:cNvSpPr>
              <p:nvPr/>
            </p:nvSpPr>
            <p:spPr bwMode="auto">
              <a:xfrm>
                <a:off x="1344" y="1970"/>
                <a:ext cx="234" cy="305"/>
              </a:xfrm>
              <a:prstGeom prst="rect">
                <a:avLst/>
              </a:prstGeom>
              <a:noFill/>
              <a:ln w="9525">
                <a:noFill/>
                <a:miter lim="800000"/>
                <a:headEnd/>
                <a:tailEnd/>
              </a:ln>
            </p:spPr>
            <p:txBody>
              <a:bodyPr wrap="none">
                <a:spAutoFit/>
              </a:bodyPr>
              <a:lstStyle/>
              <a:p>
                <a:pPr algn="ctr"/>
                <a:r>
                  <a:rPr lang="en-US" altLang="zh-CN" sz="2000" b="1">
                    <a:solidFill>
                      <a:schemeClr val="bg1"/>
                    </a:solidFill>
                    <a:latin typeface="+mn-ea"/>
                    <a:ea typeface="+mn-ea"/>
                  </a:rPr>
                  <a:t>4</a:t>
                </a:r>
                <a:endParaRPr lang="en-US" altLang="ko-KR" sz="2000" b="1">
                  <a:solidFill>
                    <a:schemeClr val="bg1"/>
                  </a:solidFill>
                  <a:latin typeface="+mn-ea"/>
                  <a:ea typeface="+mn-ea"/>
                </a:endParaRPr>
              </a:p>
            </p:txBody>
          </p:sp>
        </p:grpSp>
      </p:grpSp>
      <p:cxnSp>
        <p:nvCxnSpPr>
          <p:cNvPr id="59" name="直接箭头连接符 58"/>
          <p:cNvCxnSpPr/>
          <p:nvPr/>
        </p:nvCxnSpPr>
        <p:spPr>
          <a:xfrm flipH="1" flipV="1">
            <a:off x="1403648" y="3645024"/>
            <a:ext cx="656648" cy="602796"/>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2871788" y="4838700"/>
            <a:ext cx="43545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983" name="TextBox 61"/>
          <p:cNvSpPr txBox="1">
            <a:spLocks noChangeArrowheads="1"/>
          </p:cNvSpPr>
          <p:nvPr/>
        </p:nvSpPr>
        <p:spPr bwMode="auto">
          <a:xfrm>
            <a:off x="3132138" y="4365625"/>
            <a:ext cx="4740275" cy="338138"/>
          </a:xfrm>
          <a:prstGeom prst="rect">
            <a:avLst/>
          </a:prstGeom>
          <a:noFill/>
          <a:ln w="9525">
            <a:noFill/>
            <a:miter lim="800000"/>
            <a:headEnd/>
            <a:tailEnd/>
          </a:ln>
        </p:spPr>
        <p:txBody>
          <a:bodyPr>
            <a:spAutoFit/>
          </a:bodyPr>
          <a:lstStyle/>
          <a:p>
            <a:r>
              <a:rPr lang="zh-CN" altLang="zh-CN" sz="1600">
                <a:latin typeface="+mn-ea"/>
                <a:ea typeface="+mn-ea"/>
              </a:rPr>
              <a:t>新添业务，有效推进</a:t>
            </a:r>
            <a:endParaRPr lang="zh-CN" altLang="en-US">
              <a:latin typeface="+mn-ea"/>
              <a:ea typeface="+mn-ea"/>
            </a:endParaRPr>
          </a:p>
        </p:txBody>
      </p:sp>
      <p:sp>
        <p:nvSpPr>
          <p:cNvPr id="40984" name="矩形 62"/>
          <p:cNvSpPr>
            <a:spLocks noChangeArrowheads="1"/>
          </p:cNvSpPr>
          <p:nvPr/>
        </p:nvSpPr>
        <p:spPr bwMode="auto">
          <a:xfrm>
            <a:off x="2992438" y="692150"/>
            <a:ext cx="3416300" cy="646113"/>
          </a:xfrm>
          <a:prstGeom prst="rect">
            <a:avLst/>
          </a:prstGeom>
          <a:noFill/>
          <a:ln w="9525">
            <a:noFill/>
            <a:miter lim="800000"/>
            <a:headEnd/>
            <a:tailEnd/>
          </a:ln>
        </p:spPr>
        <p:txBody>
          <a:bodyPr wrap="none">
            <a:spAutoFit/>
          </a:bodyPr>
          <a:lstStyle/>
          <a:p>
            <a:pPr algn="ctr"/>
            <a:r>
              <a:rPr lang="zh-CN" altLang="en-US" b="1" dirty="0">
                <a:latin typeface="+mn-ea"/>
                <a:ea typeface="+mn-ea"/>
              </a:rPr>
              <a:t>五、加强出入境事务管理和服务</a:t>
            </a:r>
          </a:p>
          <a:p>
            <a:pPr algn="ctr"/>
            <a:endParaRPr lang="zh-CN" altLang="en-US" dirty="0">
              <a:latin typeface="+mn-ea"/>
              <a:ea typeface="+mn-ea"/>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ph idx="1"/>
          </p:nvPr>
        </p:nvSpPr>
        <p:spPr>
          <a:xfrm>
            <a:off x="522288" y="1341438"/>
            <a:ext cx="8154168" cy="3743746"/>
          </a:xfrm>
        </p:spPr>
        <p:txBody>
          <a:bodyPr/>
          <a:lstStyle/>
          <a:p>
            <a:pPr marL="342779" indent="-342779">
              <a:defRPr/>
            </a:pPr>
            <a:r>
              <a:rPr lang="zh-CN" altLang="zh-CN" dirty="0" smtClean="0"/>
              <a:t>从出国人员规模看，在</a:t>
            </a:r>
            <a:r>
              <a:rPr lang="en-US" altLang="zh-CN" dirty="0" smtClean="0"/>
              <a:t>2011</a:t>
            </a:r>
            <a:r>
              <a:rPr lang="zh-CN" altLang="zh-CN" dirty="0" smtClean="0"/>
              <a:t>—</a:t>
            </a:r>
            <a:r>
              <a:rPr lang="en-US" altLang="zh-CN" dirty="0" smtClean="0"/>
              <a:t>2015</a:t>
            </a:r>
            <a:r>
              <a:rPr lang="zh-CN" altLang="zh-CN" dirty="0" smtClean="0"/>
              <a:t>年间，我校师生因公出国交流规模在</a:t>
            </a:r>
            <a:r>
              <a:rPr lang="en-US" altLang="zh-CN" dirty="0" smtClean="0"/>
              <a:t>2800</a:t>
            </a:r>
            <a:r>
              <a:rPr lang="zh-CN" altLang="zh-CN" dirty="0" smtClean="0"/>
              <a:t>至</a:t>
            </a:r>
            <a:r>
              <a:rPr lang="en-US" altLang="zh-CN" dirty="0" smtClean="0"/>
              <a:t>4100</a:t>
            </a:r>
            <a:r>
              <a:rPr lang="zh-CN" altLang="zh-CN" dirty="0" smtClean="0"/>
              <a:t>人（</a:t>
            </a:r>
            <a:r>
              <a:rPr lang="zh-CN" altLang="en-US" dirty="0" smtClean="0"/>
              <a:t>其中</a:t>
            </a:r>
            <a:r>
              <a:rPr lang="zh-CN" altLang="zh-CN" dirty="0" smtClean="0"/>
              <a:t>赴台港澳地区人员，约在</a:t>
            </a:r>
            <a:r>
              <a:rPr lang="en-US" altLang="zh-CN" dirty="0" smtClean="0"/>
              <a:t>800</a:t>
            </a:r>
            <a:r>
              <a:rPr lang="zh-CN" altLang="zh-CN" dirty="0" smtClean="0"/>
              <a:t>至</a:t>
            </a:r>
            <a:r>
              <a:rPr lang="en-US" altLang="zh-CN" dirty="0" smtClean="0"/>
              <a:t>1000</a:t>
            </a:r>
            <a:r>
              <a:rPr lang="zh-CN" altLang="zh-CN" dirty="0" smtClean="0"/>
              <a:t>人）。</a:t>
            </a:r>
          </a:p>
          <a:p>
            <a:pPr marL="342779" indent="-342779">
              <a:defRPr/>
            </a:pPr>
            <a:r>
              <a:rPr lang="zh-CN" altLang="zh-CN" dirty="0" smtClean="0"/>
              <a:t>从国别分布情况看，集中前往发达国家交流的特点突出：排名居前五位的始终是如下五国：美国、日本、德国、英国和加拿大，所占总人数比例始终在</a:t>
            </a:r>
            <a:r>
              <a:rPr lang="en-US" altLang="zh-CN" dirty="0" smtClean="0"/>
              <a:t>50%</a:t>
            </a:r>
            <a:r>
              <a:rPr lang="zh-CN" altLang="zh-CN" dirty="0" smtClean="0"/>
              <a:t>以上，最高超过</a:t>
            </a:r>
            <a:r>
              <a:rPr lang="en-US" altLang="zh-CN" dirty="0" smtClean="0"/>
              <a:t>70%</a:t>
            </a:r>
            <a:r>
              <a:rPr lang="zh-CN" altLang="zh-CN" dirty="0" smtClean="0"/>
              <a:t>。</a:t>
            </a:r>
            <a:endParaRPr lang="en-US" altLang="zh-CN" dirty="0" smtClean="0"/>
          </a:p>
          <a:p>
            <a:pPr marL="342779" indent="-342779">
              <a:defRPr/>
            </a:pPr>
            <a:r>
              <a:rPr lang="en-US" altLang="zh-CN" dirty="0" smtClean="0"/>
              <a:t>2016</a:t>
            </a:r>
            <a:r>
              <a:rPr lang="zh-CN" altLang="zh-CN" dirty="0" smtClean="0"/>
              <a:t>年上半年，我校师生申请因公出国总数为</a:t>
            </a:r>
            <a:r>
              <a:rPr lang="en-US" altLang="zh-CN" dirty="0" smtClean="0"/>
              <a:t>1999</a:t>
            </a:r>
            <a:r>
              <a:rPr lang="zh-CN" altLang="zh-CN" dirty="0" smtClean="0"/>
              <a:t>人次，其中教师</a:t>
            </a:r>
            <a:r>
              <a:rPr lang="en-US" altLang="zh-CN" dirty="0" smtClean="0"/>
              <a:t>1073</a:t>
            </a:r>
            <a:r>
              <a:rPr lang="zh-CN" altLang="zh-CN" dirty="0" smtClean="0"/>
              <a:t>人，学生</a:t>
            </a:r>
            <a:r>
              <a:rPr lang="en-US" altLang="zh-CN" dirty="0" smtClean="0"/>
              <a:t>926</a:t>
            </a:r>
            <a:r>
              <a:rPr lang="zh-CN" altLang="zh-CN" dirty="0" smtClean="0"/>
              <a:t>人。</a:t>
            </a:r>
            <a:r>
              <a:rPr lang="en-US" altLang="zh-CN" dirty="0" smtClean="0"/>
              <a:t>493</a:t>
            </a:r>
            <a:r>
              <a:rPr lang="zh-CN" altLang="zh-CN" dirty="0" smtClean="0"/>
              <a:t>名师生赴台港澳地区交流，其中赴台</a:t>
            </a:r>
            <a:r>
              <a:rPr lang="en-US" altLang="zh-CN" dirty="0" smtClean="0"/>
              <a:t>298</a:t>
            </a:r>
            <a:r>
              <a:rPr lang="zh-CN" altLang="zh-CN" dirty="0" smtClean="0"/>
              <a:t>人，赴港澳</a:t>
            </a:r>
            <a:r>
              <a:rPr lang="en-US" altLang="zh-CN" dirty="0" smtClean="0"/>
              <a:t>195</a:t>
            </a:r>
            <a:r>
              <a:rPr lang="zh-CN" altLang="zh-CN" dirty="0" smtClean="0"/>
              <a:t>人。出国</a:t>
            </a:r>
            <a:r>
              <a:rPr lang="zh-CN" altLang="en-US" dirty="0" smtClean="0"/>
              <a:t>（境）</a:t>
            </a:r>
            <a:r>
              <a:rPr lang="zh-CN" altLang="zh-CN" dirty="0" smtClean="0"/>
              <a:t>总数较</a:t>
            </a:r>
            <a:r>
              <a:rPr lang="en-US" altLang="zh-CN" dirty="0" smtClean="0"/>
              <a:t>2015</a:t>
            </a:r>
            <a:r>
              <a:rPr lang="zh-CN" altLang="zh-CN" dirty="0" smtClean="0"/>
              <a:t>年同期相比，有显著增幅。</a:t>
            </a:r>
          </a:p>
          <a:p>
            <a:pPr marL="342779" indent="-342779">
              <a:defRPr/>
            </a:pPr>
            <a:r>
              <a:rPr lang="zh-CN" altLang="zh-CN" dirty="0" smtClean="0"/>
              <a:t>其中，学生出国数，今年与去年同期申请出国交流的学生分别为</a:t>
            </a:r>
            <a:r>
              <a:rPr lang="en-US" altLang="zh-CN" dirty="0" smtClean="0"/>
              <a:t>926</a:t>
            </a:r>
            <a:r>
              <a:rPr lang="zh-CN" altLang="zh-CN" dirty="0" smtClean="0"/>
              <a:t>和</a:t>
            </a:r>
            <a:r>
              <a:rPr lang="en-US" altLang="zh-CN" dirty="0" smtClean="0"/>
              <a:t>701</a:t>
            </a:r>
            <a:r>
              <a:rPr lang="zh-CN" altLang="zh-CN" dirty="0" smtClean="0"/>
              <a:t>人次，增长约</a:t>
            </a:r>
            <a:r>
              <a:rPr lang="en-US" altLang="zh-CN" dirty="0" smtClean="0"/>
              <a:t>30%</a:t>
            </a:r>
            <a:r>
              <a:rPr lang="zh-CN" altLang="zh-CN" dirty="0" smtClean="0"/>
              <a:t>。</a:t>
            </a:r>
          </a:p>
          <a:p>
            <a:pPr marL="342779" indent="-342779">
              <a:defRPr/>
            </a:pPr>
            <a:endParaRPr lang="zh-CN" altLang="zh-CN" dirty="0"/>
          </a:p>
        </p:txBody>
      </p:sp>
      <p:pic>
        <p:nvPicPr>
          <p:cNvPr id="41987" name="图片 6" descr="res03_attpic_brief.jpg"/>
          <p:cNvPicPr>
            <a:picLocks noChangeAspect="1"/>
          </p:cNvPicPr>
          <p:nvPr/>
        </p:nvPicPr>
        <p:blipFill>
          <a:blip r:embed="rId2" cstate="print"/>
          <a:srcRect/>
          <a:stretch>
            <a:fillRect/>
          </a:stretch>
        </p:blipFill>
        <p:spPr bwMode="auto">
          <a:xfrm>
            <a:off x="5076825" y="4797425"/>
            <a:ext cx="3740150" cy="1439863"/>
          </a:xfrm>
          <a:prstGeom prst="rect">
            <a:avLst/>
          </a:prstGeom>
          <a:noFill/>
          <a:ln w="9525">
            <a:noFill/>
            <a:miter lim="800000"/>
            <a:headEnd/>
            <a:tailEnd/>
          </a:ln>
        </p:spPr>
      </p:pic>
      <p:grpSp>
        <p:nvGrpSpPr>
          <p:cNvPr id="41988" name="Group 18"/>
          <p:cNvGrpSpPr>
            <a:grpSpLocks/>
          </p:cNvGrpSpPr>
          <p:nvPr/>
        </p:nvGrpSpPr>
        <p:grpSpPr bwMode="auto">
          <a:xfrm>
            <a:off x="468313" y="603250"/>
            <a:ext cx="2917825" cy="760413"/>
            <a:chOff x="2279" y="2896"/>
            <a:chExt cx="1838" cy="479"/>
          </a:xfrm>
        </p:grpSpPr>
        <p:grpSp>
          <p:nvGrpSpPr>
            <p:cNvPr id="41990" name="Group 19"/>
            <p:cNvGrpSpPr>
              <a:grpSpLocks/>
            </p:cNvGrpSpPr>
            <p:nvPr/>
          </p:nvGrpSpPr>
          <p:grpSpPr bwMode="auto">
            <a:xfrm>
              <a:off x="2279" y="2896"/>
              <a:ext cx="1838" cy="479"/>
              <a:chOff x="2279" y="2896"/>
              <a:chExt cx="1838" cy="479"/>
            </a:xfrm>
          </p:grpSpPr>
          <p:sp>
            <p:nvSpPr>
              <p:cNvPr id="15" name="Freeform 20"/>
              <p:cNvSpPr>
                <a:spLocks/>
              </p:cNvSpPr>
              <p:nvPr/>
            </p:nvSpPr>
            <p:spPr bwMode="auto">
              <a:xfrm>
                <a:off x="2279" y="2896"/>
                <a:ext cx="1838" cy="479"/>
              </a:xfrm>
              <a:custGeom>
                <a:avLst/>
                <a:gdLst/>
                <a:ahLst/>
                <a:cxnLst>
                  <a:cxn ang="0">
                    <a:pos x="716" y="37"/>
                  </a:cxn>
                  <a:cxn ang="0">
                    <a:pos x="172" y="37"/>
                  </a:cxn>
                  <a:cxn ang="0">
                    <a:pos x="97" y="0"/>
                  </a:cxn>
                  <a:cxn ang="0">
                    <a:pos x="0" y="102"/>
                  </a:cxn>
                  <a:cxn ang="0">
                    <a:pos x="97" y="203"/>
                  </a:cxn>
                  <a:cxn ang="0">
                    <a:pos x="172" y="166"/>
                  </a:cxn>
                  <a:cxn ang="0">
                    <a:pos x="716" y="166"/>
                  </a:cxn>
                  <a:cxn ang="0">
                    <a:pos x="778" y="102"/>
                  </a:cxn>
                  <a:cxn ang="0">
                    <a:pos x="716" y="37"/>
                  </a:cxn>
                </a:cxnLst>
                <a:rect l="0" t="0" r="r" b="b"/>
                <a:pathLst>
                  <a:path w="778" h="203">
                    <a:moveTo>
                      <a:pt x="716" y="37"/>
                    </a:moveTo>
                    <a:cubicBezTo>
                      <a:pt x="172" y="37"/>
                      <a:pt x="172" y="37"/>
                      <a:pt x="172" y="37"/>
                    </a:cubicBezTo>
                    <a:cubicBezTo>
                      <a:pt x="154" y="15"/>
                      <a:pt x="127" y="0"/>
                      <a:pt x="97" y="0"/>
                    </a:cubicBezTo>
                    <a:cubicBezTo>
                      <a:pt x="43" y="0"/>
                      <a:pt x="0" y="46"/>
                      <a:pt x="0" y="102"/>
                    </a:cubicBezTo>
                    <a:cubicBezTo>
                      <a:pt x="0" y="158"/>
                      <a:pt x="43" y="203"/>
                      <a:pt x="97" y="203"/>
                    </a:cubicBezTo>
                    <a:cubicBezTo>
                      <a:pt x="127" y="203"/>
                      <a:pt x="154" y="188"/>
                      <a:pt x="172" y="166"/>
                    </a:cubicBezTo>
                    <a:cubicBezTo>
                      <a:pt x="716" y="166"/>
                      <a:pt x="716" y="166"/>
                      <a:pt x="716" y="166"/>
                    </a:cubicBezTo>
                    <a:cubicBezTo>
                      <a:pt x="750" y="166"/>
                      <a:pt x="778" y="137"/>
                      <a:pt x="778" y="102"/>
                    </a:cubicBezTo>
                    <a:cubicBezTo>
                      <a:pt x="778" y="66"/>
                      <a:pt x="750" y="37"/>
                      <a:pt x="716" y="37"/>
                    </a:cubicBezTo>
                    <a:close/>
                  </a:path>
                </a:pathLst>
              </a:custGeom>
              <a:gradFill rotWithShape="1">
                <a:gsLst>
                  <a:gs pos="0">
                    <a:schemeClr val="bg2">
                      <a:gamma/>
                      <a:tint val="5411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zh-CN" altLang="zh-CN">
                  <a:latin typeface="+mn-lt"/>
                  <a:ea typeface="+mn-ea"/>
                </a:endParaRPr>
              </a:p>
            </p:txBody>
          </p:sp>
          <p:sp>
            <p:nvSpPr>
              <p:cNvPr id="16" name="Freeform 21"/>
              <p:cNvSpPr>
                <a:spLocks/>
              </p:cNvSpPr>
              <p:nvPr/>
            </p:nvSpPr>
            <p:spPr bwMode="auto">
              <a:xfrm>
                <a:off x="2289" y="2905"/>
                <a:ext cx="1814" cy="446"/>
              </a:xfrm>
              <a:custGeom>
                <a:avLst/>
                <a:gdLst/>
                <a:ahLst/>
                <a:cxnLst>
                  <a:cxn ang="0">
                    <a:pos x="707" y="34"/>
                  </a:cxn>
                  <a:cxn ang="0">
                    <a:pos x="170" y="34"/>
                  </a:cxn>
                  <a:cxn ang="0">
                    <a:pos x="96" y="0"/>
                  </a:cxn>
                  <a:cxn ang="0">
                    <a:pos x="0" y="95"/>
                  </a:cxn>
                  <a:cxn ang="0">
                    <a:pos x="96" y="189"/>
                  </a:cxn>
                  <a:cxn ang="0">
                    <a:pos x="170" y="155"/>
                  </a:cxn>
                  <a:cxn ang="0">
                    <a:pos x="707" y="155"/>
                  </a:cxn>
                  <a:cxn ang="0">
                    <a:pos x="768" y="95"/>
                  </a:cxn>
                  <a:cxn ang="0">
                    <a:pos x="707" y="34"/>
                  </a:cxn>
                </a:cxnLst>
                <a:rect l="0" t="0" r="r" b="b"/>
                <a:pathLst>
                  <a:path w="768" h="189">
                    <a:moveTo>
                      <a:pt x="707" y="34"/>
                    </a:moveTo>
                    <a:cubicBezTo>
                      <a:pt x="170" y="34"/>
                      <a:pt x="170" y="34"/>
                      <a:pt x="170" y="34"/>
                    </a:cubicBezTo>
                    <a:cubicBezTo>
                      <a:pt x="152" y="13"/>
                      <a:pt x="126" y="0"/>
                      <a:pt x="96" y="0"/>
                    </a:cubicBezTo>
                    <a:cubicBezTo>
                      <a:pt x="43" y="0"/>
                      <a:pt x="0" y="42"/>
                      <a:pt x="0" y="95"/>
                    </a:cubicBezTo>
                    <a:cubicBezTo>
                      <a:pt x="0" y="147"/>
                      <a:pt x="43" y="189"/>
                      <a:pt x="96" y="189"/>
                    </a:cubicBezTo>
                    <a:cubicBezTo>
                      <a:pt x="126" y="189"/>
                      <a:pt x="152" y="176"/>
                      <a:pt x="170" y="155"/>
                    </a:cubicBezTo>
                    <a:cubicBezTo>
                      <a:pt x="707" y="155"/>
                      <a:pt x="707" y="155"/>
                      <a:pt x="707" y="155"/>
                    </a:cubicBezTo>
                    <a:cubicBezTo>
                      <a:pt x="741" y="155"/>
                      <a:pt x="768" y="128"/>
                      <a:pt x="768" y="95"/>
                    </a:cubicBezTo>
                    <a:cubicBezTo>
                      <a:pt x="768" y="61"/>
                      <a:pt x="741" y="34"/>
                      <a:pt x="707" y="34"/>
                    </a:cubicBezTo>
                    <a:close/>
                  </a:path>
                </a:pathLst>
              </a:custGeom>
              <a:gradFill rotWithShape="1">
                <a:gsLst>
                  <a:gs pos="0">
                    <a:schemeClr val="bg1"/>
                  </a:gs>
                  <a:gs pos="100000">
                    <a:schemeClr val="bg1">
                      <a:gamma/>
                      <a:shade val="79216"/>
                      <a:invGamma/>
                    </a:schemeClr>
                  </a:gs>
                </a:gsLst>
                <a:lin ang="5400000" scaled="1"/>
              </a:gradFill>
              <a:ln w="9525">
                <a:noFill/>
                <a:round/>
                <a:headEnd/>
                <a:tailEnd/>
              </a:ln>
            </p:spPr>
            <p:txBody>
              <a:bodyPr/>
              <a:lstStyle/>
              <a:p>
                <a:pPr fontAlgn="auto">
                  <a:spcBef>
                    <a:spcPts val="0"/>
                  </a:spcBef>
                  <a:spcAft>
                    <a:spcPts val="0"/>
                  </a:spcAft>
                  <a:defRPr/>
                </a:pPr>
                <a:endParaRPr lang="zh-CN" altLang="zh-CN">
                  <a:latin typeface="+mn-lt"/>
                  <a:ea typeface="+mn-ea"/>
                </a:endParaRPr>
              </a:p>
            </p:txBody>
          </p:sp>
        </p:grpSp>
        <p:grpSp>
          <p:nvGrpSpPr>
            <p:cNvPr id="41991" name="Group 22"/>
            <p:cNvGrpSpPr>
              <a:grpSpLocks/>
            </p:cNvGrpSpPr>
            <p:nvPr/>
          </p:nvGrpSpPr>
          <p:grpSpPr bwMode="auto">
            <a:xfrm>
              <a:off x="2301" y="2917"/>
              <a:ext cx="420" cy="420"/>
              <a:chOff x="2301" y="2917"/>
              <a:chExt cx="420" cy="420"/>
            </a:xfrm>
          </p:grpSpPr>
          <p:sp>
            <p:nvSpPr>
              <p:cNvPr id="12" name="Oval 23"/>
              <p:cNvSpPr>
                <a:spLocks noChangeArrowheads="1"/>
              </p:cNvSpPr>
              <p:nvPr/>
            </p:nvSpPr>
            <p:spPr bwMode="auto">
              <a:xfrm>
                <a:off x="2301" y="2917"/>
                <a:ext cx="420" cy="420"/>
              </a:xfrm>
              <a:prstGeom prst="ellipse">
                <a:avLst/>
              </a:prstGeom>
              <a:gradFill rotWithShape="1">
                <a:gsLst>
                  <a:gs pos="0">
                    <a:schemeClr val="bg1">
                      <a:gamma/>
                      <a:shade val="82353"/>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zh-CN" altLang="zh-CN">
                  <a:latin typeface="+mn-lt"/>
                  <a:ea typeface="+mn-ea"/>
                </a:endParaRPr>
              </a:p>
            </p:txBody>
          </p:sp>
          <p:sp>
            <p:nvSpPr>
              <p:cNvPr id="13" name="Oval 24"/>
              <p:cNvSpPr>
                <a:spLocks noChangeArrowheads="1"/>
              </p:cNvSpPr>
              <p:nvPr/>
            </p:nvSpPr>
            <p:spPr bwMode="auto">
              <a:xfrm>
                <a:off x="2334" y="2947"/>
                <a:ext cx="356" cy="357"/>
              </a:xfrm>
              <a:prstGeom prst="ellipse">
                <a:avLst/>
              </a:prstGeom>
              <a:solidFill>
                <a:schemeClr val="tx2">
                  <a:lumMod val="40000"/>
                  <a:lumOff val="60000"/>
                </a:schemeClr>
              </a:solidFill>
              <a:ln w="9525">
                <a:noFill/>
                <a:round/>
                <a:headEnd/>
                <a:tailEnd/>
              </a:ln>
            </p:spPr>
            <p:txBody>
              <a:bodyPr/>
              <a:lstStyle/>
              <a:p>
                <a:pPr fontAlgn="auto">
                  <a:spcBef>
                    <a:spcPts val="0"/>
                  </a:spcBef>
                  <a:spcAft>
                    <a:spcPts val="0"/>
                  </a:spcAft>
                  <a:defRPr/>
                </a:pPr>
                <a:endParaRPr lang="zh-CN" altLang="zh-CN">
                  <a:latin typeface="+mn-lt"/>
                  <a:ea typeface="+mn-ea"/>
                </a:endParaRPr>
              </a:p>
            </p:txBody>
          </p:sp>
          <p:sp>
            <p:nvSpPr>
              <p:cNvPr id="14" name="Oval 25"/>
              <p:cNvSpPr>
                <a:spLocks noChangeArrowheads="1"/>
              </p:cNvSpPr>
              <p:nvPr/>
            </p:nvSpPr>
            <p:spPr bwMode="auto">
              <a:xfrm>
                <a:off x="2397" y="2967"/>
                <a:ext cx="225" cy="130"/>
              </a:xfrm>
              <a:prstGeom prst="ellipse">
                <a:avLst/>
              </a:prstGeom>
              <a:solidFill>
                <a:schemeClr val="tx2">
                  <a:lumMod val="40000"/>
                  <a:lumOff val="60000"/>
                </a:schemeClr>
              </a:solidFill>
              <a:ln w="9525">
                <a:noFill/>
                <a:round/>
                <a:headEnd/>
                <a:tailEnd/>
              </a:ln>
            </p:spPr>
            <p:txBody>
              <a:bodyPr/>
              <a:lstStyle/>
              <a:p>
                <a:pPr fontAlgn="auto">
                  <a:spcBef>
                    <a:spcPts val="0"/>
                  </a:spcBef>
                  <a:spcAft>
                    <a:spcPts val="0"/>
                  </a:spcAft>
                  <a:defRPr/>
                </a:pPr>
                <a:endParaRPr lang="zh-CN" altLang="zh-CN">
                  <a:latin typeface="+mn-lt"/>
                  <a:ea typeface="+mn-ea"/>
                </a:endParaRPr>
              </a:p>
            </p:txBody>
          </p:sp>
        </p:grpSp>
      </p:grpSp>
      <p:sp>
        <p:nvSpPr>
          <p:cNvPr id="17" name="Text Box 99"/>
          <p:cNvSpPr txBox="1">
            <a:spLocks noChangeArrowheads="1"/>
          </p:cNvSpPr>
          <p:nvPr/>
        </p:nvSpPr>
        <p:spPr bwMode="auto">
          <a:xfrm rot="-5400000">
            <a:off x="2162968" y="-26193"/>
            <a:ext cx="461963" cy="1981200"/>
          </a:xfrm>
          <a:prstGeom prst="rect">
            <a:avLst/>
          </a:prstGeom>
          <a:noFill/>
          <a:ln>
            <a:noFill/>
          </a:ln>
          <a:extLst>
            <a:ext uri="{909E8E84-426E-40DD-AFC4-6F175D3DCCD1}"/>
            <a:ext uri="{91240B29-F687-4F45-9708-019B960494DF}"/>
          </a:extLst>
        </p:spPr>
        <p:txBody>
          <a:bodyPr vert="eaVert">
            <a:spAutoFit/>
          </a:bodyPr>
          <a:lstStyle>
            <a:lvl1pPr eaLnBrk="0" hangingPunct="0">
              <a:defRPr b="1">
                <a:solidFill>
                  <a:schemeClr val="bg2"/>
                </a:solidFill>
                <a:latin typeface="Arial" charset="0"/>
              </a:defRPr>
            </a:lvl1pPr>
            <a:lvl2pPr marL="742950" indent="-285750" eaLnBrk="0" hangingPunct="0">
              <a:defRPr b="1">
                <a:solidFill>
                  <a:schemeClr val="bg2"/>
                </a:solidFill>
                <a:latin typeface="Arial" charset="0"/>
              </a:defRPr>
            </a:lvl2pPr>
            <a:lvl3pPr marL="1143000" indent="-228600" eaLnBrk="0" hangingPunct="0">
              <a:defRPr b="1">
                <a:solidFill>
                  <a:schemeClr val="bg2"/>
                </a:solidFill>
                <a:latin typeface="Arial" charset="0"/>
              </a:defRPr>
            </a:lvl3pPr>
            <a:lvl4pPr marL="1600200" indent="-228600" eaLnBrk="0" hangingPunct="0">
              <a:defRPr b="1">
                <a:solidFill>
                  <a:schemeClr val="bg2"/>
                </a:solidFill>
                <a:latin typeface="Arial" charset="0"/>
              </a:defRPr>
            </a:lvl4pPr>
            <a:lvl5pPr marL="2057400" indent="-228600" eaLnBrk="0" hangingPunct="0">
              <a:defRPr b="1">
                <a:solidFill>
                  <a:schemeClr val="bg2"/>
                </a:solidFill>
                <a:latin typeface="Arial" charset="0"/>
              </a:defRPr>
            </a:lvl5pPr>
            <a:lvl6pPr marL="2514600" indent="-228600" eaLnBrk="0" fontAlgn="base" hangingPunct="0">
              <a:spcBef>
                <a:spcPct val="0"/>
              </a:spcBef>
              <a:spcAft>
                <a:spcPct val="0"/>
              </a:spcAft>
              <a:defRPr b="1">
                <a:solidFill>
                  <a:schemeClr val="bg2"/>
                </a:solidFill>
                <a:latin typeface="Arial" charset="0"/>
              </a:defRPr>
            </a:lvl6pPr>
            <a:lvl7pPr marL="2971800" indent="-228600" eaLnBrk="0" fontAlgn="base" hangingPunct="0">
              <a:spcBef>
                <a:spcPct val="0"/>
              </a:spcBef>
              <a:spcAft>
                <a:spcPct val="0"/>
              </a:spcAft>
              <a:defRPr b="1">
                <a:solidFill>
                  <a:schemeClr val="bg2"/>
                </a:solidFill>
                <a:latin typeface="Arial" charset="0"/>
              </a:defRPr>
            </a:lvl7pPr>
            <a:lvl8pPr marL="3429000" indent="-228600" eaLnBrk="0" fontAlgn="base" hangingPunct="0">
              <a:spcBef>
                <a:spcPct val="0"/>
              </a:spcBef>
              <a:spcAft>
                <a:spcPct val="0"/>
              </a:spcAft>
              <a:defRPr b="1">
                <a:solidFill>
                  <a:schemeClr val="bg2"/>
                </a:solidFill>
                <a:latin typeface="Arial" charset="0"/>
              </a:defRPr>
            </a:lvl8pPr>
            <a:lvl9pPr marL="3886200" indent="-228600" eaLnBrk="0" fontAlgn="base" hangingPunct="0">
              <a:spcBef>
                <a:spcPct val="0"/>
              </a:spcBef>
              <a:spcAft>
                <a:spcPct val="0"/>
              </a:spcAft>
              <a:defRPr b="1">
                <a:solidFill>
                  <a:schemeClr val="bg2"/>
                </a:solidFill>
                <a:latin typeface="Arial" charset="0"/>
              </a:defRPr>
            </a:lvl9pPr>
          </a:lstStyle>
          <a:p>
            <a:pPr fontAlgn="auto">
              <a:spcBef>
                <a:spcPts val="0"/>
              </a:spcBef>
              <a:spcAft>
                <a:spcPts val="0"/>
              </a:spcAft>
              <a:defRPr/>
            </a:pPr>
            <a:r>
              <a:rPr lang="zh-CN" altLang="en-US" dirty="0" smtClean="0">
                <a:solidFill>
                  <a:schemeClr val="tx1"/>
                </a:solidFill>
                <a:latin typeface="+mn-ea"/>
                <a:ea typeface="+mn-ea"/>
              </a:rPr>
              <a:t>具体工作</a:t>
            </a:r>
            <a:endParaRPr lang="en-US" altLang="ko-KR" dirty="0">
              <a:solidFill>
                <a:schemeClr val="tx1"/>
              </a:solidFill>
              <a:latin typeface="+mn-ea"/>
              <a:ea typeface="+mn-ea"/>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pPr>
              <a:defRPr/>
            </a:pPr>
            <a:r>
              <a:rPr lang="zh-CN" altLang="en-US" dirty="0" smtClean="0"/>
              <a:t>中文网页：</a:t>
            </a:r>
            <a:r>
              <a:rPr lang="en-US" altLang="zh-CN" dirty="0"/>
              <a:t>http://stuex.nju.edu.cn/</a:t>
            </a:r>
            <a:endParaRPr lang="zh-CN" altLang="en-US" dirty="0"/>
          </a:p>
        </p:txBody>
      </p:sp>
      <p:pic>
        <p:nvPicPr>
          <p:cNvPr id="44035" name="图片 4"/>
          <p:cNvPicPr>
            <a:picLocks noChangeAspect="1"/>
          </p:cNvPicPr>
          <p:nvPr/>
        </p:nvPicPr>
        <p:blipFill>
          <a:blip r:embed="rId2" cstate="print"/>
          <a:srcRect/>
          <a:stretch>
            <a:fillRect/>
          </a:stretch>
        </p:blipFill>
        <p:spPr bwMode="auto">
          <a:xfrm>
            <a:off x="53975" y="1484313"/>
            <a:ext cx="9036050" cy="426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400" dirty="0" smtClean="0"/>
              <a:t>六项基本工作</a:t>
            </a:r>
            <a:endParaRPr lang="zh-CN" altLang="en-US" sz="2400" dirty="0"/>
          </a:p>
        </p:txBody>
      </p:sp>
      <p:sp>
        <p:nvSpPr>
          <p:cNvPr id="3" name="内容占位符 2"/>
          <p:cNvSpPr>
            <a:spLocks noGrp="1"/>
          </p:cNvSpPr>
          <p:nvPr>
            <p:ph idx="1"/>
          </p:nvPr>
        </p:nvSpPr>
        <p:spPr/>
        <p:txBody>
          <a:bodyPr/>
          <a:lstStyle/>
          <a:p>
            <a:pPr>
              <a:buNone/>
            </a:pPr>
            <a:r>
              <a:rPr lang="en-US" altLang="zh-CN" sz="2000" dirty="0" smtClean="0"/>
              <a:t>1</a:t>
            </a:r>
            <a:r>
              <a:rPr lang="zh-CN" altLang="en-US" sz="2000" dirty="0" smtClean="0"/>
              <a:t>、加快留学事业发展，提供留学教育质量（优化留学服务管理，打造留学中国品牌等）；</a:t>
            </a:r>
            <a:endParaRPr lang="en-US" altLang="zh-CN" sz="2000" dirty="0" smtClean="0"/>
          </a:p>
          <a:p>
            <a:pPr>
              <a:buNone/>
            </a:pPr>
            <a:r>
              <a:rPr lang="en-US" altLang="zh-CN" sz="2000" dirty="0" smtClean="0"/>
              <a:t>2</a:t>
            </a:r>
            <a:r>
              <a:rPr lang="zh-CN" altLang="en-US" sz="2000" dirty="0" smtClean="0"/>
              <a:t>、完善体制机制，提升涉外办学水平（中外合作办学、境外办学、孔子学院）</a:t>
            </a:r>
            <a:endParaRPr lang="en-US" altLang="zh-CN" sz="2000" dirty="0" smtClean="0"/>
          </a:p>
          <a:p>
            <a:pPr>
              <a:buNone/>
            </a:pPr>
            <a:r>
              <a:rPr lang="en-US" altLang="zh-CN" sz="2000" dirty="0" smtClean="0"/>
              <a:t>3</a:t>
            </a:r>
            <a:r>
              <a:rPr lang="zh-CN" altLang="en-US" sz="2000" dirty="0" smtClean="0"/>
              <a:t>、加强高端引领，提升我国教育实力和创新能力（助推一流大学和一流学科建设，引进一流人才，高水平国际合作科研平台等）</a:t>
            </a:r>
            <a:endParaRPr lang="en-US" altLang="zh-CN" sz="2000" dirty="0" smtClean="0"/>
          </a:p>
          <a:p>
            <a:pPr>
              <a:buNone/>
            </a:pPr>
            <a:r>
              <a:rPr lang="en-US" altLang="zh-CN" sz="2000" dirty="0" smtClean="0"/>
              <a:t>4</a:t>
            </a:r>
            <a:r>
              <a:rPr lang="zh-CN" altLang="en-US" sz="2000" dirty="0" smtClean="0"/>
              <a:t>、丰富中外人文交流，促进民心相通，建机制，通语言，传理念</a:t>
            </a:r>
            <a:endParaRPr lang="en-US" altLang="zh-CN" sz="2000" dirty="0" smtClean="0"/>
          </a:p>
          <a:p>
            <a:pPr>
              <a:buNone/>
            </a:pPr>
            <a:r>
              <a:rPr lang="en-US" altLang="zh-CN" sz="2000" dirty="0" smtClean="0"/>
              <a:t>5</a:t>
            </a:r>
            <a:r>
              <a:rPr lang="zh-CN" altLang="en-US" sz="2000" dirty="0" smtClean="0"/>
              <a:t>、拓展发展机遇和空间，促进教育领域合作共赢</a:t>
            </a:r>
            <a:endParaRPr lang="en-US" altLang="zh-CN" sz="2000" dirty="0" smtClean="0"/>
          </a:p>
          <a:p>
            <a:pPr>
              <a:buNone/>
            </a:pPr>
            <a:r>
              <a:rPr lang="en-US" altLang="zh-CN" sz="2000" dirty="0" smtClean="0"/>
              <a:t>6</a:t>
            </a:r>
            <a:r>
              <a:rPr lang="zh-CN" altLang="en-US" sz="2000" dirty="0" smtClean="0"/>
              <a:t>、实施一带一路教育行动，促进沿线国家教育合作</a:t>
            </a:r>
            <a:endParaRPr lang="en-US" altLang="zh-CN" sz="2000" dirty="0" smtClean="0"/>
          </a:p>
          <a:p>
            <a:pPr>
              <a:buNone/>
            </a:pPr>
            <a:endParaRPr lang="zh-CN" altLang="en-US" sz="2000"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pPr>
              <a:defRPr/>
            </a:pPr>
            <a:r>
              <a:rPr lang="zh-CN" altLang="en-US" dirty="0" smtClean="0"/>
              <a:t>英文网页：</a:t>
            </a:r>
            <a:r>
              <a:rPr lang="en-US" altLang="zh-CN" dirty="0"/>
              <a:t>http://stuex.nju.edu.cn/en/</a:t>
            </a:r>
            <a:endParaRPr lang="zh-CN" altLang="en-US" dirty="0"/>
          </a:p>
        </p:txBody>
      </p:sp>
      <p:pic>
        <p:nvPicPr>
          <p:cNvPr id="45059" name="图片 4"/>
          <p:cNvPicPr>
            <a:picLocks noChangeAspect="1"/>
          </p:cNvPicPr>
          <p:nvPr/>
        </p:nvPicPr>
        <p:blipFill>
          <a:blip r:embed="rId2" cstate="print"/>
          <a:srcRect/>
          <a:stretch>
            <a:fillRect/>
          </a:stretch>
        </p:blipFill>
        <p:spPr bwMode="auto">
          <a:xfrm>
            <a:off x="0" y="1336675"/>
            <a:ext cx="9144000" cy="4184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图片 2"/>
          <p:cNvPicPr>
            <a:picLocks noChangeAspect="1" noChangeArrowheads="1"/>
          </p:cNvPicPr>
          <p:nvPr/>
        </p:nvPicPr>
        <p:blipFill>
          <a:blip r:embed="rId2" cstate="print"/>
          <a:srcRect/>
          <a:stretch>
            <a:fillRect/>
          </a:stretch>
        </p:blipFill>
        <p:spPr bwMode="auto">
          <a:xfrm>
            <a:off x="904875" y="1603375"/>
            <a:ext cx="4622800" cy="9655175"/>
          </a:xfrm>
          <a:prstGeom prst="rect">
            <a:avLst/>
          </a:prstGeom>
          <a:noFill/>
          <a:ln w="9525">
            <a:noFill/>
            <a:miter lim="800000"/>
            <a:headEnd/>
            <a:tailEnd/>
          </a:ln>
        </p:spPr>
      </p:pic>
      <p:pic>
        <p:nvPicPr>
          <p:cNvPr id="46083" name="图片 6" descr="杜厦图书馆.jpg"/>
          <p:cNvPicPr>
            <a:picLocks noChangeAspect="1" noChangeArrowheads="1"/>
          </p:cNvPicPr>
          <p:nvPr/>
        </p:nvPicPr>
        <p:blipFill>
          <a:blip r:embed="rId3" cstate="print"/>
          <a:srcRect/>
          <a:stretch>
            <a:fillRect/>
          </a:stretch>
        </p:blipFill>
        <p:spPr bwMode="auto">
          <a:xfrm>
            <a:off x="5773738" y="1609725"/>
            <a:ext cx="2971800" cy="4851400"/>
          </a:xfrm>
          <a:prstGeom prst="rect">
            <a:avLst/>
          </a:prstGeom>
          <a:noFill/>
          <a:ln w="9525">
            <a:noFill/>
            <a:miter lim="800000"/>
            <a:headEnd/>
            <a:tailEnd/>
          </a:ln>
        </p:spPr>
      </p:pic>
      <p:pic>
        <p:nvPicPr>
          <p:cNvPr id="46084" name="内容占位符 6" descr="099-1.jpg"/>
          <p:cNvPicPr>
            <a:picLocks noChangeAspect="1" noChangeArrowheads="1"/>
          </p:cNvPicPr>
          <p:nvPr/>
        </p:nvPicPr>
        <p:blipFill>
          <a:blip r:embed="rId4" cstate="print"/>
          <a:srcRect/>
          <a:stretch>
            <a:fillRect/>
          </a:stretch>
        </p:blipFill>
        <p:spPr bwMode="auto">
          <a:xfrm>
            <a:off x="5783263" y="4200525"/>
            <a:ext cx="2971800" cy="4546600"/>
          </a:xfrm>
          <a:prstGeom prst="rect">
            <a:avLst/>
          </a:prstGeom>
          <a:noFill/>
          <a:ln w="9525">
            <a:noFill/>
            <a:miter lim="800000"/>
            <a:headEnd/>
            <a:tailEnd/>
          </a:ln>
        </p:spPr>
      </p:pic>
      <p:sp>
        <p:nvSpPr>
          <p:cNvPr id="46085" name="文本框 12"/>
          <p:cNvSpPr txBox="1">
            <a:spLocks noChangeArrowheads="1"/>
          </p:cNvSpPr>
          <p:nvPr/>
        </p:nvSpPr>
        <p:spPr bwMode="auto">
          <a:xfrm>
            <a:off x="2771775" y="620713"/>
            <a:ext cx="3146425" cy="923925"/>
          </a:xfrm>
          <a:prstGeom prst="rect">
            <a:avLst/>
          </a:prstGeom>
          <a:noFill/>
          <a:ln w="9525">
            <a:noFill/>
            <a:miter lim="800000"/>
            <a:headEnd/>
            <a:tailEnd/>
          </a:ln>
        </p:spPr>
        <p:txBody>
          <a:bodyPr>
            <a:spAutoFit/>
          </a:bodyPr>
          <a:lstStyle/>
          <a:p>
            <a:pPr algn="ctr"/>
            <a:r>
              <a:rPr lang="zh-CN" altLang="en-US" sz="5400">
                <a:latin typeface="黑体" pitchFamily="49" charset="-122"/>
                <a:ea typeface="黑体" pitchFamily="49" charset="-122"/>
              </a:rPr>
              <a:t>谢   谢</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2400" dirty="0" smtClean="0"/>
              <a:t>我校的几项工作</a:t>
            </a:r>
            <a:endParaRPr lang="zh-CN" altLang="en-US" sz="2400" dirty="0"/>
          </a:p>
        </p:txBody>
      </p:sp>
      <p:sp>
        <p:nvSpPr>
          <p:cNvPr id="3" name="内容占位符 2"/>
          <p:cNvSpPr>
            <a:spLocks noGrp="1"/>
          </p:cNvSpPr>
          <p:nvPr>
            <p:ph idx="1"/>
          </p:nvPr>
        </p:nvSpPr>
        <p:spPr/>
        <p:txBody>
          <a:bodyPr/>
          <a:lstStyle/>
          <a:p>
            <a:r>
              <a:rPr lang="zh-CN" altLang="en-US" sz="2000" dirty="0" smtClean="0"/>
              <a:t>出国留学：教务处、研究生院、各个院系；</a:t>
            </a:r>
            <a:endParaRPr lang="en-US" altLang="zh-CN" sz="2000" dirty="0" smtClean="0"/>
          </a:p>
          <a:p>
            <a:r>
              <a:rPr lang="zh-CN" altLang="en-US" sz="2000" dirty="0" smtClean="0"/>
              <a:t>来华留学</a:t>
            </a:r>
            <a:r>
              <a:rPr lang="zh-CN" altLang="en-US" sz="2000" dirty="0" smtClean="0"/>
              <a:t>：海外教育学院、各个院系；</a:t>
            </a:r>
            <a:endParaRPr lang="en-US" altLang="zh-CN" sz="2000" dirty="0" smtClean="0"/>
          </a:p>
          <a:p>
            <a:r>
              <a:rPr lang="zh-CN" altLang="en-US" sz="2000" dirty="0" smtClean="0"/>
              <a:t>涉外办学</a:t>
            </a:r>
            <a:r>
              <a:rPr lang="zh-CN" altLang="en-US" sz="2000" dirty="0" smtClean="0"/>
              <a:t>：国际处、继续教育学院、孔子学院、各个院系；</a:t>
            </a:r>
            <a:endParaRPr lang="en-US" altLang="zh-CN" sz="2000" dirty="0" smtClean="0"/>
          </a:p>
          <a:p>
            <a:r>
              <a:rPr lang="zh-CN" altLang="en-US" sz="2000" dirty="0" smtClean="0"/>
              <a:t>高端</a:t>
            </a:r>
            <a:r>
              <a:rPr lang="zh-CN" altLang="en-US" sz="2000" dirty="0" smtClean="0"/>
              <a:t>引领，提升我国教育实力和创新能力：国际处、人事处、重点办、科技处、社科处、各个院系；</a:t>
            </a:r>
            <a:endParaRPr lang="en-US" altLang="zh-CN" sz="2000" dirty="0" smtClean="0"/>
          </a:p>
          <a:p>
            <a:r>
              <a:rPr lang="zh-CN" altLang="en-US" sz="2000" dirty="0" smtClean="0"/>
              <a:t>中外人文交流方面</a:t>
            </a:r>
            <a:r>
              <a:rPr lang="zh-CN" altLang="en-US" sz="2000" dirty="0" smtClean="0"/>
              <a:t>：社科处，各个院系；</a:t>
            </a:r>
            <a:endParaRPr lang="en-US" altLang="zh-CN" sz="2000" dirty="0" smtClean="0"/>
          </a:p>
          <a:p>
            <a:r>
              <a:rPr lang="zh-CN" altLang="en-US" sz="2000" dirty="0" smtClean="0"/>
              <a:t>参与全球教育治理和开展国际教育</a:t>
            </a:r>
            <a:r>
              <a:rPr lang="zh-CN" altLang="en-US" sz="2000" dirty="0" smtClean="0"/>
              <a:t>援助；</a:t>
            </a:r>
            <a:endParaRPr lang="en-US" altLang="zh-CN" sz="2000" dirty="0" smtClean="0"/>
          </a:p>
          <a:p>
            <a:r>
              <a:rPr lang="zh-CN" altLang="en-US" sz="2000" dirty="0" smtClean="0"/>
              <a:t>一带一路</a:t>
            </a:r>
            <a:r>
              <a:rPr lang="zh-CN" altLang="en-US" sz="2000" dirty="0" smtClean="0"/>
              <a:t>：非通用语种人才培养以及国别研究基地建设</a:t>
            </a:r>
            <a:endParaRPr lang="zh-CN" altLang="en-US" sz="20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gray">
          <a:xfrm>
            <a:off x="1331640" y="1374775"/>
            <a:ext cx="6480720" cy="2198241"/>
          </a:xfrm>
          <a:prstGeom prst="upArrow">
            <a:avLst>
              <a:gd name="adj1" fmla="val 56944"/>
              <a:gd name="adj2" fmla="val 45299"/>
            </a:avLst>
          </a:prstGeom>
          <a:gradFill rotWithShape="1">
            <a:gsLst>
              <a:gs pos="0">
                <a:srgbClr val="BDBFB9"/>
              </a:gs>
              <a:gs pos="100000">
                <a:srgbClr val="ECF0FE"/>
              </a:gs>
            </a:gsLst>
            <a:lin ang="5400000" scaled="1"/>
          </a:gradFill>
          <a:ln w="9525" algn="ctr">
            <a:noFill/>
            <a:miter lim="800000"/>
            <a:headEnd/>
            <a:tailEnd/>
          </a:ln>
        </p:spPr>
        <p:txBody>
          <a:bodyPr wrap="none" anchor="ctr"/>
          <a:lstStyle/>
          <a:p>
            <a:pPr algn="ctr" fontAlgn="auto">
              <a:spcBef>
                <a:spcPts val="0"/>
              </a:spcBef>
              <a:spcAft>
                <a:spcPts val="0"/>
              </a:spcAft>
              <a:defRPr/>
            </a:pPr>
            <a:r>
              <a:rPr lang="zh-CN" altLang="en-US" sz="2000" b="1" dirty="0">
                <a:solidFill>
                  <a:schemeClr val="accent1"/>
                </a:solidFill>
                <a:latin typeface="+mn-ea"/>
                <a:ea typeface="+mn-ea"/>
              </a:rPr>
              <a:t>目标：</a:t>
            </a:r>
            <a:r>
              <a:rPr lang="zh-CN" altLang="en-US" sz="2000" dirty="0">
                <a:solidFill>
                  <a:schemeClr val="accent1"/>
                </a:solidFill>
                <a:latin typeface="+mn-ea"/>
                <a:ea typeface="+mn-ea"/>
              </a:rPr>
              <a:t>创建世界一流大学</a:t>
            </a:r>
            <a:endParaRPr lang="en-US" altLang="zh-CN" sz="2000" dirty="0">
              <a:solidFill>
                <a:schemeClr val="accent1"/>
              </a:solidFill>
              <a:latin typeface="+mn-ea"/>
              <a:ea typeface="+mn-ea"/>
            </a:endParaRPr>
          </a:p>
          <a:p>
            <a:pPr algn="ctr" fontAlgn="auto">
              <a:spcBef>
                <a:spcPts val="0"/>
              </a:spcBef>
              <a:spcAft>
                <a:spcPts val="0"/>
              </a:spcAft>
              <a:defRPr/>
            </a:pPr>
            <a:r>
              <a:rPr lang="zh-CN" altLang="en-US" sz="2000" b="1" dirty="0">
                <a:solidFill>
                  <a:schemeClr val="accent1"/>
                </a:solidFill>
                <a:latin typeface="+mn-ea"/>
                <a:ea typeface="+mn-ea"/>
              </a:rPr>
              <a:t>原则：</a:t>
            </a:r>
            <a:r>
              <a:rPr lang="zh-CN" altLang="en-US" sz="2000" dirty="0">
                <a:solidFill>
                  <a:schemeClr val="accent1"/>
                </a:solidFill>
                <a:latin typeface="+mn-ea"/>
                <a:ea typeface="+mn-ea"/>
              </a:rPr>
              <a:t>有所为，有所不为</a:t>
            </a:r>
            <a:endParaRPr lang="en-US" altLang="zh-CN" sz="2000" dirty="0">
              <a:solidFill>
                <a:schemeClr val="accent1"/>
              </a:solidFill>
              <a:latin typeface="+mn-ea"/>
              <a:ea typeface="+mn-ea"/>
            </a:endParaRPr>
          </a:p>
          <a:p>
            <a:pPr algn="ctr" fontAlgn="auto">
              <a:spcBef>
                <a:spcPts val="0"/>
              </a:spcBef>
              <a:spcAft>
                <a:spcPts val="0"/>
              </a:spcAft>
              <a:defRPr/>
            </a:pPr>
            <a:r>
              <a:rPr lang="zh-CN" altLang="zh-CN" sz="2000" b="1" dirty="0">
                <a:solidFill>
                  <a:schemeClr val="accent1"/>
                </a:solidFill>
                <a:latin typeface="+mn-ea"/>
                <a:ea typeface="+mn-ea"/>
              </a:rPr>
              <a:t>中心任务</a:t>
            </a:r>
            <a:r>
              <a:rPr lang="en-US" altLang="zh-CN" sz="2000" b="1" dirty="0">
                <a:solidFill>
                  <a:schemeClr val="accent1"/>
                </a:solidFill>
                <a:latin typeface="+mn-ea"/>
                <a:ea typeface="+mn-ea"/>
              </a:rPr>
              <a:t>:</a:t>
            </a:r>
            <a:r>
              <a:rPr lang="zh-CN" altLang="zh-CN" sz="2000" b="1" dirty="0">
                <a:solidFill>
                  <a:schemeClr val="accent1"/>
                </a:solidFill>
                <a:latin typeface="+mn-lt"/>
                <a:ea typeface="+mn-ea"/>
              </a:rPr>
              <a:t>“</a:t>
            </a:r>
            <a:r>
              <a:rPr lang="zh-CN" altLang="zh-CN" sz="2000" dirty="0">
                <a:solidFill>
                  <a:schemeClr val="accent1"/>
                </a:solidFill>
                <a:latin typeface="+mn-lt"/>
                <a:ea typeface="+mn-ea"/>
              </a:rPr>
              <a:t>文理工医特色发展”</a:t>
            </a:r>
            <a:endParaRPr lang="en-US" altLang="zh-CN" sz="2000" dirty="0">
              <a:solidFill>
                <a:schemeClr val="accent1"/>
              </a:solidFill>
              <a:latin typeface="+mn-lt"/>
              <a:ea typeface="+mn-ea"/>
            </a:endParaRPr>
          </a:p>
          <a:p>
            <a:pPr fontAlgn="auto">
              <a:spcBef>
                <a:spcPts val="0"/>
              </a:spcBef>
              <a:spcAft>
                <a:spcPts val="0"/>
              </a:spcAft>
              <a:defRPr/>
            </a:pPr>
            <a:endParaRPr lang="zh-CN" altLang="en-US" dirty="0">
              <a:latin typeface="+mn-lt"/>
              <a:ea typeface="宋体" charset="-122"/>
            </a:endParaRPr>
          </a:p>
        </p:txBody>
      </p:sp>
      <p:sp>
        <p:nvSpPr>
          <p:cNvPr id="5" name="AutoShape 4"/>
          <p:cNvSpPr>
            <a:spLocks noChangeArrowheads="1"/>
          </p:cNvSpPr>
          <p:nvPr/>
        </p:nvSpPr>
        <p:spPr bwMode="gray">
          <a:xfrm>
            <a:off x="1676400" y="754063"/>
            <a:ext cx="5791200" cy="574675"/>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fontAlgn="auto">
              <a:spcBef>
                <a:spcPts val="0"/>
              </a:spcBef>
              <a:spcAft>
                <a:spcPts val="0"/>
              </a:spcAft>
              <a:defRPr/>
            </a:pPr>
            <a:r>
              <a:rPr lang="zh-CN" altLang="en-US" sz="2400" b="1" dirty="0">
                <a:solidFill>
                  <a:schemeClr val="bg1"/>
                </a:solidFill>
                <a:latin typeface="+mn-lt"/>
                <a:ea typeface="+mn-ea"/>
              </a:rPr>
              <a:t>国际化</a:t>
            </a:r>
            <a:r>
              <a:rPr lang="zh-CN" altLang="zh-CN" sz="2400" b="1" dirty="0">
                <a:solidFill>
                  <a:schemeClr val="bg1"/>
                </a:solidFill>
                <a:latin typeface="+mn-lt"/>
                <a:ea typeface="+mn-ea"/>
              </a:rPr>
              <a:t>战略与总体思路</a:t>
            </a:r>
            <a:endParaRPr lang="en-US" altLang="zh-CN" sz="2000" b="1" dirty="0">
              <a:solidFill>
                <a:schemeClr val="bg1"/>
              </a:solidFill>
            </a:endParaRPr>
          </a:p>
        </p:txBody>
      </p:sp>
      <p:sp>
        <p:nvSpPr>
          <p:cNvPr id="7" name="AutoShape 5"/>
          <p:cNvSpPr>
            <a:spLocks noChangeArrowheads="1"/>
          </p:cNvSpPr>
          <p:nvPr/>
        </p:nvSpPr>
        <p:spPr bwMode="auto">
          <a:xfrm>
            <a:off x="395536" y="3573016"/>
            <a:ext cx="8424862" cy="252888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endParaRPr lang="zh-CN" altLang="zh-CN">
              <a:ea typeface="宋体" charset="-122"/>
            </a:endParaRPr>
          </a:p>
        </p:txBody>
      </p:sp>
      <p:sp>
        <p:nvSpPr>
          <p:cNvPr id="9221" name="Text Box 6"/>
          <p:cNvSpPr txBox="1">
            <a:spLocks noChangeArrowheads="1"/>
          </p:cNvSpPr>
          <p:nvPr/>
        </p:nvSpPr>
        <p:spPr bwMode="auto">
          <a:xfrm>
            <a:off x="1619200" y="3717032"/>
            <a:ext cx="6553200" cy="2246769"/>
          </a:xfrm>
          <a:prstGeom prst="rect">
            <a:avLst/>
          </a:prstGeom>
          <a:noFill/>
          <a:ln w="9525">
            <a:noFill/>
            <a:miter lim="800000"/>
            <a:headEnd/>
            <a:tailEnd/>
          </a:ln>
        </p:spPr>
        <p:txBody>
          <a:bodyPr>
            <a:spAutoFit/>
          </a:bodyPr>
          <a:lstStyle/>
          <a:p>
            <a:r>
              <a:rPr lang="zh-CN" altLang="zh-CN" sz="2000" dirty="0">
                <a:latin typeface="Verdana" pitchFamily="34" charset="0"/>
                <a:ea typeface="微软雅黑" pitchFamily="34" charset="-122"/>
              </a:rPr>
              <a:t>国际化办学服务于高水平学科建设和科学研究</a:t>
            </a:r>
            <a:r>
              <a:rPr lang="zh-CN" altLang="zh-CN" sz="2000" dirty="0" smtClean="0">
                <a:latin typeface="Verdana" pitchFamily="34" charset="0"/>
                <a:ea typeface="微软雅黑" pitchFamily="34" charset="-122"/>
              </a:rPr>
              <a:t>，</a:t>
            </a:r>
            <a:endParaRPr lang="en-US" altLang="zh-CN" sz="2000" dirty="0" smtClean="0">
              <a:latin typeface="Verdana" pitchFamily="34" charset="0"/>
              <a:ea typeface="微软雅黑" pitchFamily="34" charset="-122"/>
            </a:endParaRPr>
          </a:p>
          <a:p>
            <a:r>
              <a:rPr lang="zh-CN" altLang="zh-CN" sz="2000" dirty="0" smtClean="0">
                <a:latin typeface="Verdana" pitchFamily="34" charset="0"/>
                <a:ea typeface="微软雅黑" pitchFamily="34" charset="-122"/>
              </a:rPr>
              <a:t>服务</a:t>
            </a:r>
            <a:r>
              <a:rPr lang="zh-CN" altLang="zh-CN" sz="2000" dirty="0">
                <a:latin typeface="Verdana" pitchFamily="34" charset="0"/>
                <a:ea typeface="微软雅黑" pitchFamily="34" charset="-122"/>
              </a:rPr>
              <a:t>于领军拔尖人才培养与国际先进水平课程建设</a:t>
            </a:r>
            <a:r>
              <a:rPr lang="zh-CN" altLang="zh-CN" sz="2000" dirty="0" smtClean="0">
                <a:latin typeface="Verdana" pitchFamily="34" charset="0"/>
                <a:ea typeface="微软雅黑" pitchFamily="34" charset="-122"/>
              </a:rPr>
              <a:t>，</a:t>
            </a:r>
            <a:endParaRPr lang="en-US" altLang="zh-CN" sz="2000" dirty="0" smtClean="0">
              <a:latin typeface="Verdana" pitchFamily="34" charset="0"/>
              <a:ea typeface="微软雅黑" pitchFamily="34" charset="-122"/>
            </a:endParaRPr>
          </a:p>
          <a:p>
            <a:r>
              <a:rPr lang="zh-CN" altLang="zh-CN" sz="2000" dirty="0" smtClean="0">
                <a:latin typeface="Verdana" pitchFamily="34" charset="0"/>
                <a:ea typeface="微软雅黑" pitchFamily="34" charset="-122"/>
              </a:rPr>
              <a:t>服务</a:t>
            </a:r>
            <a:r>
              <a:rPr lang="zh-CN" altLang="zh-CN" sz="2000" dirty="0">
                <a:latin typeface="Verdana" pitchFamily="34" charset="0"/>
                <a:ea typeface="微软雅黑" pitchFamily="34" charset="-122"/>
              </a:rPr>
              <a:t>于以优秀中青年骨干教师为主体的队伍建设</a:t>
            </a:r>
            <a:r>
              <a:rPr lang="zh-CN" altLang="zh-CN" sz="2000" dirty="0" smtClean="0">
                <a:latin typeface="Verdana" pitchFamily="34" charset="0"/>
                <a:ea typeface="微软雅黑" pitchFamily="34" charset="-122"/>
              </a:rPr>
              <a:t>，</a:t>
            </a:r>
            <a:endParaRPr lang="en-US" altLang="zh-CN" sz="2000" dirty="0" smtClean="0">
              <a:latin typeface="Verdana" pitchFamily="34" charset="0"/>
              <a:ea typeface="微软雅黑" pitchFamily="34" charset="-122"/>
            </a:endParaRPr>
          </a:p>
          <a:p>
            <a:r>
              <a:rPr lang="zh-CN" altLang="zh-CN" sz="2000" dirty="0" smtClean="0">
                <a:latin typeface="Verdana" pitchFamily="34" charset="0"/>
                <a:ea typeface="微软雅黑" pitchFamily="34" charset="-122"/>
              </a:rPr>
              <a:t>服务</a:t>
            </a:r>
            <a:r>
              <a:rPr lang="zh-CN" altLang="zh-CN" sz="2000" dirty="0">
                <a:latin typeface="Verdana" pitchFamily="34" charset="0"/>
                <a:ea typeface="微软雅黑" pitchFamily="34" charset="-122"/>
              </a:rPr>
              <a:t>于中国文化的传播与弘扬</a:t>
            </a:r>
            <a:r>
              <a:rPr lang="zh-CN" altLang="zh-CN" sz="2000" dirty="0" smtClean="0">
                <a:latin typeface="Verdana" pitchFamily="34" charset="0"/>
                <a:ea typeface="微软雅黑" pitchFamily="34" charset="-122"/>
              </a:rPr>
              <a:t>，</a:t>
            </a:r>
            <a:endParaRPr lang="en-US" altLang="zh-CN" sz="2000" dirty="0" smtClean="0">
              <a:latin typeface="Verdana" pitchFamily="34" charset="0"/>
              <a:ea typeface="微软雅黑" pitchFamily="34" charset="-122"/>
            </a:endParaRPr>
          </a:p>
          <a:p>
            <a:r>
              <a:rPr lang="zh-CN" altLang="zh-CN" sz="2000" dirty="0" smtClean="0">
                <a:latin typeface="Verdana" pitchFamily="34" charset="0"/>
                <a:ea typeface="微软雅黑" pitchFamily="34" charset="-122"/>
              </a:rPr>
              <a:t>增进</a:t>
            </a:r>
            <a:r>
              <a:rPr lang="zh-CN" altLang="zh-CN" sz="2000" dirty="0">
                <a:latin typeface="Verdana" pitchFamily="34" charset="0"/>
                <a:ea typeface="微软雅黑" pitchFamily="34" charset="-122"/>
              </a:rPr>
              <a:t>世界和谐，促进发展合作</a:t>
            </a:r>
            <a:r>
              <a:rPr lang="zh-CN" altLang="en-US" sz="2000" dirty="0" smtClean="0">
                <a:latin typeface="Verdana" pitchFamily="34" charset="0"/>
                <a:ea typeface="微软雅黑" pitchFamily="34" charset="-122"/>
              </a:rPr>
              <a:t>。</a:t>
            </a:r>
            <a:endParaRPr lang="en-US" altLang="zh-CN" sz="2000" dirty="0" smtClean="0">
              <a:latin typeface="Verdana" pitchFamily="34" charset="0"/>
              <a:ea typeface="微软雅黑" pitchFamily="34" charset="-122"/>
            </a:endParaRPr>
          </a:p>
          <a:p>
            <a:r>
              <a:rPr lang="zh-CN" altLang="zh-CN" sz="2000" dirty="0" smtClean="0">
                <a:latin typeface="Verdana" pitchFamily="34" charset="0"/>
                <a:ea typeface="微软雅黑" pitchFamily="34" charset="-122"/>
              </a:rPr>
              <a:t>积极</a:t>
            </a:r>
            <a:r>
              <a:rPr lang="zh-CN" altLang="zh-CN" sz="2000" dirty="0">
                <a:latin typeface="Verdana" pitchFamily="34" charset="0"/>
                <a:ea typeface="微软雅黑" pitchFamily="34" charset="-122"/>
              </a:rPr>
              <a:t>争取国际资源</a:t>
            </a:r>
            <a:r>
              <a:rPr lang="zh-CN" altLang="en-US" sz="2000" dirty="0">
                <a:latin typeface="Verdana" pitchFamily="34" charset="0"/>
                <a:ea typeface="微软雅黑" pitchFamily="34" charset="-122"/>
              </a:rPr>
              <a:t>，</a:t>
            </a:r>
            <a:r>
              <a:rPr lang="zh-CN" altLang="zh-CN" sz="2000" dirty="0">
                <a:latin typeface="Verdana" pitchFamily="34" charset="0"/>
                <a:ea typeface="微软雅黑" pitchFamily="34" charset="-122"/>
              </a:rPr>
              <a:t>推动高水平实质性国际合作</a:t>
            </a:r>
            <a:r>
              <a:rPr lang="zh-CN" altLang="zh-CN" sz="2000" dirty="0" smtClean="0">
                <a:latin typeface="Verdana" pitchFamily="34" charset="0"/>
                <a:ea typeface="微软雅黑" pitchFamily="34" charset="-122"/>
              </a:rPr>
              <a:t>，</a:t>
            </a:r>
            <a:endParaRPr lang="en-US" altLang="zh-CN" sz="2000" dirty="0" smtClean="0">
              <a:latin typeface="Verdana" pitchFamily="34" charset="0"/>
              <a:ea typeface="微软雅黑" pitchFamily="34" charset="-122"/>
            </a:endParaRPr>
          </a:p>
          <a:p>
            <a:r>
              <a:rPr lang="zh-CN" altLang="zh-CN" sz="2000" dirty="0" smtClean="0">
                <a:latin typeface="Verdana" pitchFamily="34" charset="0"/>
                <a:ea typeface="微软雅黑" pitchFamily="34" charset="-122"/>
              </a:rPr>
              <a:t>提升</a:t>
            </a:r>
            <a:r>
              <a:rPr lang="zh-CN" altLang="zh-CN" sz="2000" dirty="0">
                <a:latin typeface="Verdana" pitchFamily="34" charset="0"/>
                <a:ea typeface="微软雅黑" pitchFamily="34" charset="-122"/>
              </a:rPr>
              <a:t>学校的国际美誉度和学术影响力</a:t>
            </a:r>
            <a:r>
              <a:rPr lang="zh-CN" altLang="en-US" sz="2000" dirty="0">
                <a:latin typeface="Verdana" pitchFamily="34" charset="0"/>
                <a:ea typeface="微软雅黑" pitchFamily="34" charset="-122"/>
              </a:rPr>
              <a:t>。</a:t>
            </a:r>
            <a:endParaRPr lang="en-US" altLang="zh-CN" sz="2000" dirty="0">
              <a:latin typeface="Verdana" pitchFamily="34" charset="0"/>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779838" y="765175"/>
            <a:ext cx="2459037" cy="493713"/>
          </a:xfrm>
        </p:spPr>
        <p:txBody>
          <a:bodyPr>
            <a:noAutofit/>
          </a:bodyPr>
          <a:lstStyle/>
          <a:p>
            <a:pPr>
              <a:defRPr/>
            </a:pPr>
            <a:r>
              <a:rPr lang="zh-CN" altLang="en-US" sz="2400" dirty="0" smtClean="0"/>
              <a:t>工作思路</a:t>
            </a:r>
            <a:endParaRPr lang="zh-CN" altLang="en-US" sz="2400" dirty="0"/>
          </a:p>
        </p:txBody>
      </p:sp>
      <p:grpSp>
        <p:nvGrpSpPr>
          <p:cNvPr id="10243" name="Group 3"/>
          <p:cNvGrpSpPr>
            <a:grpSpLocks/>
          </p:cNvGrpSpPr>
          <p:nvPr/>
        </p:nvGrpSpPr>
        <p:grpSpPr bwMode="auto">
          <a:xfrm>
            <a:off x="179388" y="1844675"/>
            <a:ext cx="2170112" cy="4035425"/>
            <a:chOff x="720" y="1296"/>
            <a:chExt cx="1367" cy="2542"/>
          </a:xfrm>
        </p:grpSpPr>
        <p:sp>
          <p:nvSpPr>
            <p:cNvPr id="10288"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zh-CN" altLang="en-US">
                <a:latin typeface="Verdana" pitchFamily="34" charset="0"/>
              </a:endParaRPr>
            </a:p>
          </p:txBody>
        </p:sp>
        <p:sp>
          <p:nvSpPr>
            <p:cNvPr id="10289"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zh-CN" altLang="en-US">
                <a:latin typeface="Verdana" pitchFamily="34" charset="0"/>
              </a:endParaRPr>
            </a:p>
          </p:txBody>
        </p:sp>
        <p:sp>
          <p:nvSpPr>
            <p:cNvPr id="10290"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zh-CN" altLang="en-US">
                <a:latin typeface="Verdana" pitchFamily="34" charset="0"/>
              </a:endParaRPr>
            </a:p>
          </p:txBody>
        </p:sp>
        <p:sp>
          <p:nvSpPr>
            <p:cNvPr id="10291"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zh-CN" altLang="en-US">
                <a:latin typeface="Verdana" pitchFamily="34" charset="0"/>
              </a:endParaRPr>
            </a:p>
          </p:txBody>
        </p:sp>
        <p:sp>
          <p:nvSpPr>
            <p:cNvPr id="10292"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p:spPr>
          <p:txBody>
            <a:bodyPr wrap="none" anchor="ctr"/>
            <a:lstStyle/>
            <a:p>
              <a:endParaRPr lang="zh-CN" altLang="en-US">
                <a:latin typeface="Verdana" pitchFamily="34" charset="0"/>
              </a:endParaRPr>
            </a:p>
          </p:txBody>
        </p:sp>
        <p:sp>
          <p:nvSpPr>
            <p:cNvPr id="10293"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p:spPr>
          <p:txBody>
            <a:bodyPr wrap="none" anchor="ctr"/>
            <a:lstStyle/>
            <a:p>
              <a:endParaRPr lang="zh-CN" altLang="en-US">
                <a:latin typeface="Verdana" pitchFamily="34" charset="0"/>
              </a:endParaRPr>
            </a:p>
          </p:txBody>
        </p:sp>
        <p:grpSp>
          <p:nvGrpSpPr>
            <p:cNvPr id="10294" name="Group 10"/>
            <p:cNvGrpSpPr>
              <a:grpSpLocks/>
            </p:cNvGrpSpPr>
            <p:nvPr/>
          </p:nvGrpSpPr>
          <p:grpSpPr bwMode="auto">
            <a:xfrm>
              <a:off x="1189" y="1296"/>
              <a:ext cx="405" cy="405"/>
              <a:chOff x="1289" y="582"/>
              <a:chExt cx="668" cy="668"/>
            </a:xfrm>
          </p:grpSpPr>
          <p:sp>
            <p:nvSpPr>
              <p:cNvPr id="10297" name="Oval 11"/>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latin typeface="Verdana" pitchFamily="34" charset="0"/>
                </a:endParaRPr>
              </a:p>
            </p:txBody>
          </p:sp>
          <p:sp>
            <p:nvSpPr>
              <p:cNvPr id="10298"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299"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300"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301"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Verdana" pitchFamily="34" charset="0"/>
                </a:endParaRPr>
              </a:p>
            </p:txBody>
          </p:sp>
        </p:grpSp>
        <p:sp>
          <p:nvSpPr>
            <p:cNvPr id="10295" name="Text Box 16"/>
            <p:cNvSpPr txBox="1">
              <a:spLocks noChangeArrowheads="1"/>
            </p:cNvSpPr>
            <p:nvPr/>
          </p:nvSpPr>
          <p:spPr bwMode="gray">
            <a:xfrm>
              <a:off x="1276" y="1354"/>
              <a:ext cx="223" cy="288"/>
            </a:xfrm>
            <a:prstGeom prst="rect">
              <a:avLst/>
            </a:prstGeom>
            <a:noFill/>
            <a:ln w="9525" algn="ctr">
              <a:noFill/>
              <a:miter lim="800000"/>
              <a:headEnd/>
              <a:tailEnd/>
            </a:ln>
          </p:spPr>
          <p:txBody>
            <a:bodyPr wrap="none">
              <a:spAutoFit/>
            </a:bodyPr>
            <a:lstStyle/>
            <a:p>
              <a:pPr algn="ctr"/>
              <a:r>
                <a:rPr lang="en-US" altLang="zh-CN" sz="2400">
                  <a:solidFill>
                    <a:srgbClr val="000000"/>
                  </a:solidFill>
                  <a:latin typeface="Verdana" pitchFamily="34" charset="0"/>
                </a:rPr>
                <a:t>1</a:t>
              </a:r>
              <a:endParaRPr lang="en-US" altLang="zh-CN">
                <a:latin typeface="Verdana" pitchFamily="34" charset="0"/>
              </a:endParaRPr>
            </a:p>
          </p:txBody>
        </p:sp>
        <p:sp>
          <p:nvSpPr>
            <p:cNvPr id="10296" name="Text Box 17"/>
            <p:cNvSpPr txBox="1">
              <a:spLocks noChangeArrowheads="1"/>
            </p:cNvSpPr>
            <p:nvPr/>
          </p:nvSpPr>
          <p:spPr bwMode="gray">
            <a:xfrm>
              <a:off x="768" y="1776"/>
              <a:ext cx="1296" cy="1280"/>
            </a:xfrm>
            <a:prstGeom prst="rect">
              <a:avLst/>
            </a:prstGeom>
            <a:noFill/>
            <a:ln w="9525" algn="ctr">
              <a:noFill/>
              <a:miter lim="800000"/>
              <a:headEnd/>
              <a:tailEnd/>
            </a:ln>
          </p:spPr>
          <p:txBody>
            <a:bodyPr>
              <a:spAutoFit/>
            </a:bodyPr>
            <a:lstStyle/>
            <a:p>
              <a:r>
                <a:rPr lang="zh-CN" altLang="en-US">
                  <a:latin typeface="Verdana" pitchFamily="34" charset="0"/>
                  <a:ea typeface="微软雅黑" pitchFamily="34" charset="-122"/>
                </a:rPr>
                <a:t>以建设国际战略伙伴关系为抓手，构建分层级、全方位的新型国际合作交流体系，加强与世界一流大学的实质性高水平合作。</a:t>
              </a:r>
            </a:p>
          </p:txBody>
        </p:sp>
      </p:grpSp>
      <p:grpSp>
        <p:nvGrpSpPr>
          <p:cNvPr id="10244" name="Group 18"/>
          <p:cNvGrpSpPr>
            <a:grpSpLocks/>
          </p:cNvGrpSpPr>
          <p:nvPr/>
        </p:nvGrpSpPr>
        <p:grpSpPr bwMode="auto">
          <a:xfrm>
            <a:off x="2411413" y="1844675"/>
            <a:ext cx="2166937" cy="4035425"/>
            <a:chOff x="2208" y="1296"/>
            <a:chExt cx="1365" cy="2542"/>
          </a:xfrm>
        </p:grpSpPr>
        <p:sp>
          <p:nvSpPr>
            <p:cNvPr id="10275"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latin typeface="Verdana" pitchFamily="34" charset="0"/>
              </a:endParaRPr>
            </a:p>
          </p:txBody>
        </p:sp>
        <p:sp>
          <p:nvSpPr>
            <p:cNvPr id="10276"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p:spPr>
          <p:txBody>
            <a:bodyPr wrap="none" anchor="ctr"/>
            <a:lstStyle/>
            <a:p>
              <a:endParaRPr lang="zh-CN" altLang="en-US">
                <a:latin typeface="Verdana" pitchFamily="34" charset="0"/>
              </a:endParaRPr>
            </a:p>
          </p:txBody>
        </p:sp>
        <p:sp>
          <p:nvSpPr>
            <p:cNvPr id="10277"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latin typeface="Verdana" pitchFamily="34" charset="0"/>
              </a:endParaRPr>
            </a:p>
          </p:txBody>
        </p:sp>
        <p:sp>
          <p:nvSpPr>
            <p:cNvPr id="10278"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latin typeface="Verdana" pitchFamily="34" charset="0"/>
              </a:endParaRPr>
            </a:p>
          </p:txBody>
        </p:sp>
        <p:sp>
          <p:nvSpPr>
            <p:cNvPr id="10279" name="Oval 23"/>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zh-CN" altLang="en-US">
                <a:latin typeface="Verdana" pitchFamily="34" charset="0"/>
              </a:endParaRPr>
            </a:p>
          </p:txBody>
        </p:sp>
        <p:sp>
          <p:nvSpPr>
            <p:cNvPr id="10280"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281"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282"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283"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284" name="Text Box 28"/>
            <p:cNvSpPr txBox="1">
              <a:spLocks noChangeArrowheads="1"/>
            </p:cNvSpPr>
            <p:nvPr/>
          </p:nvSpPr>
          <p:spPr bwMode="gray">
            <a:xfrm>
              <a:off x="2764" y="1354"/>
              <a:ext cx="223" cy="288"/>
            </a:xfrm>
            <a:prstGeom prst="rect">
              <a:avLst/>
            </a:prstGeom>
            <a:noFill/>
            <a:ln w="9525" algn="ctr">
              <a:noFill/>
              <a:miter lim="800000"/>
              <a:headEnd/>
              <a:tailEnd/>
            </a:ln>
          </p:spPr>
          <p:txBody>
            <a:bodyPr wrap="none">
              <a:spAutoFit/>
            </a:bodyPr>
            <a:lstStyle/>
            <a:p>
              <a:pPr algn="ctr"/>
              <a:r>
                <a:rPr lang="en-US" altLang="zh-CN" sz="2400">
                  <a:solidFill>
                    <a:srgbClr val="000000"/>
                  </a:solidFill>
                  <a:latin typeface="Verdana" pitchFamily="34" charset="0"/>
                </a:rPr>
                <a:t>2</a:t>
              </a:r>
              <a:endParaRPr lang="en-US" altLang="zh-CN">
                <a:latin typeface="Verdana" pitchFamily="34" charset="0"/>
              </a:endParaRPr>
            </a:p>
          </p:txBody>
        </p:sp>
        <p:sp>
          <p:nvSpPr>
            <p:cNvPr id="10285" name="Text Box 29"/>
            <p:cNvSpPr txBox="1">
              <a:spLocks noChangeArrowheads="1"/>
            </p:cNvSpPr>
            <p:nvPr/>
          </p:nvSpPr>
          <p:spPr bwMode="gray">
            <a:xfrm>
              <a:off x="2256" y="1776"/>
              <a:ext cx="1296" cy="931"/>
            </a:xfrm>
            <a:prstGeom prst="rect">
              <a:avLst/>
            </a:prstGeom>
            <a:noFill/>
            <a:ln w="9525" algn="ctr">
              <a:noFill/>
              <a:miter lim="800000"/>
              <a:headEnd/>
              <a:tailEnd/>
            </a:ln>
          </p:spPr>
          <p:txBody>
            <a:bodyPr>
              <a:spAutoFit/>
            </a:bodyPr>
            <a:lstStyle/>
            <a:p>
              <a:r>
                <a:rPr lang="zh-CN" altLang="en-US">
                  <a:latin typeface="Verdana" pitchFamily="34" charset="0"/>
                  <a:ea typeface="微软雅黑" pitchFamily="34" charset="-122"/>
                </a:rPr>
                <a:t>以国际化示范学院建设为契机，持续推进学校国际化师资队伍、科研平台建设。</a:t>
              </a:r>
              <a:endParaRPr lang="en-US" altLang="zh-CN" sz="2400">
                <a:latin typeface="Verdana" pitchFamily="34" charset="0"/>
              </a:endParaRPr>
            </a:p>
          </p:txBody>
        </p:sp>
        <p:sp>
          <p:nvSpPr>
            <p:cNvPr id="10286"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w="9525">
              <a:noFill/>
              <a:round/>
              <a:headEnd/>
              <a:tailEnd/>
            </a:ln>
          </p:spPr>
          <p:txBody>
            <a:bodyPr wrap="none" anchor="ctr"/>
            <a:lstStyle/>
            <a:p>
              <a:endParaRPr lang="zh-CN" altLang="en-US">
                <a:latin typeface="Verdana" pitchFamily="34" charset="0"/>
              </a:endParaRPr>
            </a:p>
          </p:txBody>
        </p:sp>
        <p:sp>
          <p:nvSpPr>
            <p:cNvPr id="10287"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w="9525">
              <a:noFill/>
              <a:round/>
              <a:headEnd/>
              <a:tailEnd/>
            </a:ln>
          </p:spPr>
          <p:txBody>
            <a:bodyPr wrap="none" anchor="ctr"/>
            <a:lstStyle/>
            <a:p>
              <a:endParaRPr lang="zh-CN" altLang="en-US">
                <a:latin typeface="Verdana" pitchFamily="34" charset="0"/>
              </a:endParaRPr>
            </a:p>
          </p:txBody>
        </p:sp>
      </p:grpSp>
      <p:grpSp>
        <p:nvGrpSpPr>
          <p:cNvPr id="10245" name="Group 32"/>
          <p:cNvGrpSpPr>
            <a:grpSpLocks/>
          </p:cNvGrpSpPr>
          <p:nvPr/>
        </p:nvGrpSpPr>
        <p:grpSpPr bwMode="auto">
          <a:xfrm>
            <a:off x="4643438" y="1844675"/>
            <a:ext cx="2170112" cy="4035425"/>
            <a:chOff x="3692" y="1296"/>
            <a:chExt cx="1367" cy="2542"/>
          </a:xfrm>
        </p:grpSpPr>
        <p:sp>
          <p:nvSpPr>
            <p:cNvPr id="10261"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zh-CN" altLang="en-US">
                <a:latin typeface="Verdana" pitchFamily="34" charset="0"/>
              </a:endParaRPr>
            </a:p>
          </p:txBody>
        </p:sp>
        <p:sp>
          <p:nvSpPr>
            <p:cNvPr id="10262"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p:spPr>
          <p:txBody>
            <a:bodyPr wrap="none" anchor="ctr"/>
            <a:lstStyle/>
            <a:p>
              <a:endParaRPr lang="zh-CN" altLang="en-US">
                <a:latin typeface="Verdana" pitchFamily="34" charset="0"/>
              </a:endParaRPr>
            </a:p>
          </p:txBody>
        </p:sp>
        <p:sp>
          <p:nvSpPr>
            <p:cNvPr id="10263"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endParaRPr lang="zh-CN" altLang="en-US">
                <a:latin typeface="Verdana" pitchFamily="34" charset="0"/>
              </a:endParaRPr>
            </a:p>
          </p:txBody>
        </p:sp>
        <p:sp>
          <p:nvSpPr>
            <p:cNvPr id="10264" name="AutoShape 36"/>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endParaRPr lang="zh-CN" altLang="en-US">
                <a:latin typeface="Verdana" pitchFamily="34" charset="0"/>
              </a:endParaRPr>
            </a:p>
          </p:txBody>
        </p:sp>
        <p:grpSp>
          <p:nvGrpSpPr>
            <p:cNvPr id="10265" name="Group 37"/>
            <p:cNvGrpSpPr>
              <a:grpSpLocks/>
            </p:cNvGrpSpPr>
            <p:nvPr/>
          </p:nvGrpSpPr>
          <p:grpSpPr bwMode="auto">
            <a:xfrm>
              <a:off x="4165" y="1296"/>
              <a:ext cx="405" cy="405"/>
              <a:chOff x="1289" y="582"/>
              <a:chExt cx="668" cy="668"/>
            </a:xfrm>
          </p:grpSpPr>
          <p:sp>
            <p:nvSpPr>
              <p:cNvPr id="10270" name="Oval 38"/>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latin typeface="Verdana" pitchFamily="34" charset="0"/>
                </a:endParaRPr>
              </a:p>
            </p:txBody>
          </p:sp>
          <p:sp>
            <p:nvSpPr>
              <p:cNvPr id="10271"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272"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273"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274"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Verdana" pitchFamily="34" charset="0"/>
                </a:endParaRPr>
              </a:p>
            </p:txBody>
          </p:sp>
        </p:grpSp>
        <p:sp>
          <p:nvSpPr>
            <p:cNvPr id="10266" name="Text Box 43"/>
            <p:cNvSpPr txBox="1">
              <a:spLocks noChangeArrowheads="1"/>
            </p:cNvSpPr>
            <p:nvPr/>
          </p:nvSpPr>
          <p:spPr bwMode="gray">
            <a:xfrm>
              <a:off x="4252" y="1354"/>
              <a:ext cx="223" cy="288"/>
            </a:xfrm>
            <a:prstGeom prst="rect">
              <a:avLst/>
            </a:prstGeom>
            <a:noFill/>
            <a:ln w="9525" algn="ctr">
              <a:noFill/>
              <a:miter lim="800000"/>
              <a:headEnd/>
              <a:tailEnd/>
            </a:ln>
          </p:spPr>
          <p:txBody>
            <a:bodyPr wrap="none">
              <a:spAutoFit/>
            </a:bodyPr>
            <a:lstStyle/>
            <a:p>
              <a:pPr algn="ctr"/>
              <a:r>
                <a:rPr lang="en-US" altLang="zh-CN" sz="2400">
                  <a:solidFill>
                    <a:srgbClr val="000000"/>
                  </a:solidFill>
                  <a:latin typeface="Verdana" pitchFamily="34" charset="0"/>
                </a:rPr>
                <a:t>3</a:t>
              </a:r>
              <a:endParaRPr lang="en-US" altLang="zh-CN">
                <a:latin typeface="Verdana" pitchFamily="34" charset="0"/>
              </a:endParaRPr>
            </a:p>
          </p:txBody>
        </p:sp>
        <p:sp>
          <p:nvSpPr>
            <p:cNvPr id="10267" name="Text Box 44"/>
            <p:cNvSpPr txBox="1">
              <a:spLocks noChangeArrowheads="1"/>
            </p:cNvSpPr>
            <p:nvPr/>
          </p:nvSpPr>
          <p:spPr bwMode="gray">
            <a:xfrm>
              <a:off x="3744" y="1776"/>
              <a:ext cx="1296" cy="931"/>
            </a:xfrm>
            <a:prstGeom prst="rect">
              <a:avLst/>
            </a:prstGeom>
            <a:noFill/>
            <a:ln w="9525" algn="ctr">
              <a:noFill/>
              <a:miter lim="800000"/>
              <a:headEnd/>
              <a:tailEnd/>
            </a:ln>
          </p:spPr>
          <p:txBody>
            <a:bodyPr>
              <a:spAutoFit/>
            </a:bodyPr>
            <a:lstStyle/>
            <a:p>
              <a:r>
                <a:rPr lang="zh-CN" altLang="en-US">
                  <a:latin typeface="Verdana" pitchFamily="34" charset="0"/>
                  <a:ea typeface="微软雅黑" pitchFamily="34" charset="-122"/>
                </a:rPr>
                <a:t>以国际化课程建设和学生国际交流基金启动为重点路径，全力推动学生的国际双向流动。</a:t>
              </a:r>
            </a:p>
          </p:txBody>
        </p:sp>
        <p:sp>
          <p:nvSpPr>
            <p:cNvPr id="10268"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w="9525">
              <a:noFill/>
              <a:round/>
              <a:headEnd/>
              <a:tailEnd/>
            </a:ln>
          </p:spPr>
          <p:txBody>
            <a:bodyPr wrap="none" anchor="ctr"/>
            <a:lstStyle/>
            <a:p>
              <a:endParaRPr lang="zh-CN" altLang="en-US">
                <a:latin typeface="Verdana" pitchFamily="34" charset="0"/>
              </a:endParaRPr>
            </a:p>
          </p:txBody>
        </p:sp>
        <p:sp>
          <p:nvSpPr>
            <p:cNvPr id="10269"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w="9525">
              <a:noFill/>
              <a:round/>
              <a:headEnd/>
              <a:tailEnd/>
            </a:ln>
          </p:spPr>
          <p:txBody>
            <a:bodyPr wrap="none" anchor="ctr"/>
            <a:lstStyle/>
            <a:p>
              <a:endParaRPr lang="zh-CN" altLang="en-US">
                <a:latin typeface="Verdana" pitchFamily="34" charset="0"/>
              </a:endParaRPr>
            </a:p>
          </p:txBody>
        </p:sp>
      </p:grpSp>
      <p:grpSp>
        <p:nvGrpSpPr>
          <p:cNvPr id="10246" name="Group 32"/>
          <p:cNvGrpSpPr>
            <a:grpSpLocks/>
          </p:cNvGrpSpPr>
          <p:nvPr/>
        </p:nvGrpSpPr>
        <p:grpSpPr bwMode="auto">
          <a:xfrm>
            <a:off x="6865938" y="1844675"/>
            <a:ext cx="2170112" cy="4035425"/>
            <a:chOff x="3692" y="1296"/>
            <a:chExt cx="1367" cy="2542"/>
          </a:xfrm>
        </p:grpSpPr>
        <p:sp>
          <p:nvSpPr>
            <p:cNvPr id="10247"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zh-CN" altLang="en-US">
                <a:latin typeface="Verdana" pitchFamily="34" charset="0"/>
              </a:endParaRPr>
            </a:p>
          </p:txBody>
        </p:sp>
        <p:sp>
          <p:nvSpPr>
            <p:cNvPr id="10248" name="AutoShape 34"/>
            <p:cNvSpPr>
              <a:spLocks noChangeArrowheads="1"/>
            </p:cNvSpPr>
            <p:nvPr/>
          </p:nvSpPr>
          <p:spPr bwMode="gray">
            <a:xfrm>
              <a:off x="3717" y="1495"/>
              <a:ext cx="1322" cy="1766"/>
            </a:xfrm>
            <a:prstGeom prst="roundRect">
              <a:avLst>
                <a:gd name="adj" fmla="val 16667"/>
              </a:avLst>
            </a:prstGeom>
            <a:solidFill>
              <a:srgbClr val="D89476"/>
            </a:solidFill>
            <a:ln w="9525">
              <a:noFill/>
              <a:round/>
              <a:headEnd/>
              <a:tailEnd/>
            </a:ln>
          </p:spPr>
          <p:txBody>
            <a:bodyPr wrap="none" anchor="ctr"/>
            <a:lstStyle/>
            <a:p>
              <a:endParaRPr lang="zh-CN" altLang="en-US">
                <a:latin typeface="Verdana" pitchFamily="34" charset="0"/>
              </a:endParaRPr>
            </a:p>
          </p:txBody>
        </p:sp>
        <p:sp>
          <p:nvSpPr>
            <p:cNvPr id="10249" name="AutoShape 35"/>
            <p:cNvSpPr>
              <a:spLocks noChangeArrowheads="1"/>
            </p:cNvSpPr>
            <p:nvPr/>
          </p:nvSpPr>
          <p:spPr bwMode="gray">
            <a:xfrm>
              <a:off x="3728" y="2795"/>
              <a:ext cx="1304" cy="447"/>
            </a:xfrm>
            <a:prstGeom prst="roundRect">
              <a:avLst>
                <a:gd name="adj" fmla="val 50000"/>
              </a:avLst>
            </a:prstGeom>
            <a:solidFill>
              <a:srgbClr val="D89476"/>
            </a:solidFill>
            <a:ln w="9525">
              <a:noFill/>
              <a:round/>
              <a:headEnd/>
              <a:tailEnd/>
            </a:ln>
          </p:spPr>
          <p:txBody>
            <a:bodyPr wrap="none" anchor="ctr"/>
            <a:lstStyle/>
            <a:p>
              <a:endParaRPr lang="zh-CN" altLang="en-US">
                <a:latin typeface="Verdana" pitchFamily="34" charset="0"/>
              </a:endParaRPr>
            </a:p>
          </p:txBody>
        </p:sp>
        <p:sp>
          <p:nvSpPr>
            <p:cNvPr id="10250" name="AutoShape 36"/>
            <p:cNvSpPr>
              <a:spLocks noChangeArrowheads="1"/>
            </p:cNvSpPr>
            <p:nvPr/>
          </p:nvSpPr>
          <p:spPr bwMode="gray">
            <a:xfrm>
              <a:off x="3728" y="1509"/>
              <a:ext cx="1304" cy="446"/>
            </a:xfrm>
            <a:prstGeom prst="roundRect">
              <a:avLst>
                <a:gd name="adj" fmla="val 50000"/>
              </a:avLst>
            </a:prstGeom>
            <a:solidFill>
              <a:srgbClr val="D89476"/>
            </a:solidFill>
            <a:ln w="9525">
              <a:noFill/>
              <a:round/>
              <a:headEnd/>
              <a:tailEnd/>
            </a:ln>
          </p:spPr>
          <p:txBody>
            <a:bodyPr wrap="none" anchor="ctr"/>
            <a:lstStyle/>
            <a:p>
              <a:endParaRPr lang="zh-CN" altLang="en-US">
                <a:latin typeface="Verdana" pitchFamily="34" charset="0"/>
              </a:endParaRPr>
            </a:p>
          </p:txBody>
        </p:sp>
        <p:grpSp>
          <p:nvGrpSpPr>
            <p:cNvPr id="10251" name="Group 37"/>
            <p:cNvGrpSpPr>
              <a:grpSpLocks/>
            </p:cNvGrpSpPr>
            <p:nvPr/>
          </p:nvGrpSpPr>
          <p:grpSpPr bwMode="auto">
            <a:xfrm>
              <a:off x="4165" y="1296"/>
              <a:ext cx="405" cy="405"/>
              <a:chOff x="1289" y="582"/>
              <a:chExt cx="668" cy="668"/>
            </a:xfrm>
          </p:grpSpPr>
          <p:sp>
            <p:nvSpPr>
              <p:cNvPr id="10256" name="Oval 38"/>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latin typeface="Verdana" pitchFamily="34" charset="0"/>
                </a:endParaRPr>
              </a:p>
            </p:txBody>
          </p:sp>
          <p:sp>
            <p:nvSpPr>
              <p:cNvPr id="10257"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258"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259"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Verdana" pitchFamily="34" charset="0"/>
                </a:endParaRPr>
              </a:p>
            </p:txBody>
          </p:sp>
          <p:sp>
            <p:nvSpPr>
              <p:cNvPr id="10260"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Verdana" pitchFamily="34" charset="0"/>
                </a:endParaRPr>
              </a:p>
            </p:txBody>
          </p:sp>
        </p:grpSp>
        <p:sp>
          <p:nvSpPr>
            <p:cNvPr id="10252" name="Text Box 43"/>
            <p:cNvSpPr txBox="1">
              <a:spLocks noChangeArrowheads="1"/>
            </p:cNvSpPr>
            <p:nvPr/>
          </p:nvSpPr>
          <p:spPr bwMode="gray">
            <a:xfrm>
              <a:off x="4259" y="1354"/>
              <a:ext cx="209" cy="233"/>
            </a:xfrm>
            <a:prstGeom prst="rect">
              <a:avLst/>
            </a:prstGeom>
            <a:noFill/>
            <a:ln w="9525" algn="ctr">
              <a:noFill/>
              <a:miter lim="800000"/>
              <a:headEnd/>
              <a:tailEnd/>
            </a:ln>
          </p:spPr>
          <p:txBody>
            <a:bodyPr wrap="none">
              <a:spAutoFit/>
            </a:bodyPr>
            <a:lstStyle/>
            <a:p>
              <a:pPr algn="ctr"/>
              <a:r>
                <a:rPr lang="en-US" altLang="zh-CN">
                  <a:latin typeface="Verdana" pitchFamily="34" charset="0"/>
                </a:rPr>
                <a:t>4</a:t>
              </a:r>
            </a:p>
          </p:txBody>
        </p:sp>
        <p:sp>
          <p:nvSpPr>
            <p:cNvPr id="10253" name="Text Box 44"/>
            <p:cNvSpPr txBox="1">
              <a:spLocks noChangeArrowheads="1"/>
            </p:cNvSpPr>
            <p:nvPr/>
          </p:nvSpPr>
          <p:spPr bwMode="gray">
            <a:xfrm>
              <a:off x="3744" y="1776"/>
              <a:ext cx="1296" cy="931"/>
            </a:xfrm>
            <a:prstGeom prst="rect">
              <a:avLst/>
            </a:prstGeom>
            <a:noFill/>
            <a:ln w="9525" algn="ctr">
              <a:noFill/>
              <a:miter lim="800000"/>
              <a:headEnd/>
              <a:tailEnd/>
            </a:ln>
          </p:spPr>
          <p:txBody>
            <a:bodyPr>
              <a:spAutoFit/>
            </a:bodyPr>
            <a:lstStyle/>
            <a:p>
              <a:r>
                <a:rPr lang="zh-CN" altLang="en-US">
                  <a:latin typeface="Verdana" pitchFamily="34" charset="0"/>
                  <a:ea typeface="微软雅黑" pitchFamily="34" charset="-122"/>
                </a:rPr>
                <a:t>建章立制，进一步完善对外交流合作制度化和规范化管理，提升服务质量。</a:t>
              </a:r>
            </a:p>
          </p:txBody>
        </p:sp>
        <p:sp>
          <p:nvSpPr>
            <p:cNvPr id="10254"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w="9525">
              <a:noFill/>
              <a:round/>
              <a:headEnd/>
              <a:tailEnd/>
            </a:ln>
          </p:spPr>
          <p:txBody>
            <a:bodyPr wrap="none" anchor="ctr"/>
            <a:lstStyle/>
            <a:p>
              <a:endParaRPr lang="zh-CN" altLang="en-US">
                <a:latin typeface="Verdana" pitchFamily="34" charset="0"/>
              </a:endParaRPr>
            </a:p>
          </p:txBody>
        </p:sp>
        <p:sp>
          <p:nvSpPr>
            <p:cNvPr id="10255"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w="9525">
              <a:noFill/>
              <a:round/>
              <a:headEnd/>
              <a:tailEnd/>
            </a:ln>
          </p:spPr>
          <p:txBody>
            <a:bodyPr wrap="none" anchor="ctr"/>
            <a:lstStyle/>
            <a:p>
              <a:endParaRPr lang="zh-CN" altLang="en-US">
                <a:latin typeface="Verdana" pitchFamily="34" charset="0"/>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6"/>
          <p:cNvPicPr>
            <a:picLocks noChangeAspect="1"/>
          </p:cNvPicPr>
          <p:nvPr/>
        </p:nvPicPr>
        <p:blipFill>
          <a:blip r:embed="rId2" cstate="print"/>
          <a:srcRect/>
          <a:stretch>
            <a:fillRect/>
          </a:stretch>
        </p:blipFill>
        <p:spPr bwMode="auto">
          <a:xfrm>
            <a:off x="31750" y="620713"/>
            <a:ext cx="9097963" cy="5881687"/>
          </a:xfrm>
          <a:prstGeom prst="rect">
            <a:avLst/>
          </a:prstGeom>
          <a:noFill/>
          <a:ln w="9525">
            <a:noFill/>
            <a:miter lim="800000"/>
            <a:headEnd/>
            <a:tailEnd/>
          </a:ln>
        </p:spPr>
      </p:pic>
      <p:sp>
        <p:nvSpPr>
          <p:cNvPr id="4" name="圆角矩形 3"/>
          <p:cNvSpPr/>
          <p:nvPr/>
        </p:nvSpPr>
        <p:spPr>
          <a:xfrm>
            <a:off x="1691680" y="1563638"/>
            <a:ext cx="432048" cy="432048"/>
          </a:xfrm>
          <a:prstGeom prst="roundRect">
            <a:avLst/>
          </a:prstGeom>
          <a:gradFill flip="none" rotWithShape="1">
            <a:gsLst>
              <a:gs pos="4000">
                <a:schemeClr val="tx2">
                  <a:lumMod val="60000"/>
                  <a:lumOff val="40000"/>
                </a:schemeClr>
              </a:gs>
              <a:gs pos="58000">
                <a:srgbClr val="214F87"/>
              </a:gs>
            </a:gsLst>
            <a:lin ang="5400000" scaled="1"/>
            <a:tileRect/>
          </a:gra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a typeface="Adobe Myungjo Std M" pitchFamily="18" charset="-128"/>
              </a:rPr>
              <a:t>1</a:t>
            </a:r>
            <a:endParaRPr lang="zh-CN"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a typeface="Adobe Myungjo Std M" pitchFamily="18" charset="-128"/>
            </a:endParaRPr>
          </a:p>
        </p:txBody>
      </p:sp>
      <p:sp>
        <p:nvSpPr>
          <p:cNvPr id="5" name="圆角矩形 4"/>
          <p:cNvSpPr/>
          <p:nvPr/>
        </p:nvSpPr>
        <p:spPr>
          <a:xfrm>
            <a:off x="2228850" y="1563688"/>
            <a:ext cx="5511800" cy="431800"/>
          </a:xfrm>
          <a:prstGeom prst="roundRect">
            <a:avLst>
              <a:gd name="adj" fmla="val 6215"/>
            </a:avLst>
          </a:prstGeom>
          <a:gradFill flip="none" rotWithShape="1">
            <a:gsLst>
              <a:gs pos="80000">
                <a:schemeClr val="bg1">
                  <a:lumMod val="97000"/>
                </a:schemeClr>
              </a:gs>
              <a:gs pos="15000">
                <a:schemeClr val="bg1">
                  <a:lumMod val="90000"/>
                  <a:lumOff val="10000"/>
                </a:schemeClr>
              </a:gs>
            </a:gsLst>
            <a:lin ang="5400000" scaled="1"/>
            <a:tileRect/>
          </a:gradFill>
          <a:ln w="3175">
            <a:solidFill>
              <a:schemeClr val="bg1">
                <a:lumMod val="75000"/>
                <a:alpha val="35000"/>
              </a:schemeClr>
            </a:solidFill>
          </a:ln>
          <a:effectLst>
            <a:outerShdw blurRad="50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chemeClr val="tx1"/>
                </a:solidFill>
              </a:rPr>
              <a:t>启动</a:t>
            </a:r>
            <a:r>
              <a:rPr lang="en-US" altLang="zh-CN" dirty="0">
                <a:solidFill>
                  <a:schemeClr val="tx1"/>
                </a:solidFill>
              </a:rPr>
              <a:t>SPIC</a:t>
            </a:r>
            <a:r>
              <a:rPr lang="zh-CN" altLang="en-US" dirty="0">
                <a:solidFill>
                  <a:schemeClr val="tx1"/>
                </a:solidFill>
              </a:rPr>
              <a:t>项目，做好重点交流与合作</a:t>
            </a:r>
          </a:p>
        </p:txBody>
      </p:sp>
      <p:sp>
        <p:nvSpPr>
          <p:cNvPr id="6" name="圆角矩形 5"/>
          <p:cNvSpPr/>
          <p:nvPr/>
        </p:nvSpPr>
        <p:spPr>
          <a:xfrm>
            <a:off x="1691680" y="2139702"/>
            <a:ext cx="432048" cy="432048"/>
          </a:xfrm>
          <a:prstGeom prst="roundRect">
            <a:avLst/>
          </a:prstGeom>
          <a:gradFill flip="none" rotWithShape="1">
            <a:gsLst>
              <a:gs pos="4000">
                <a:schemeClr val="tx2">
                  <a:lumMod val="60000"/>
                  <a:lumOff val="40000"/>
                </a:schemeClr>
              </a:gs>
              <a:gs pos="58000">
                <a:srgbClr val="214F87"/>
              </a:gs>
            </a:gsLst>
            <a:lin ang="5400000" scaled="1"/>
            <a:tileRect/>
          </a:gra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a typeface="Adobe Myungjo Std M" pitchFamily="18" charset="-128"/>
              </a:rPr>
              <a:t>2</a:t>
            </a:r>
            <a:endParaRPr lang="zh-CN"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a typeface="Adobe Myungjo Std M" pitchFamily="18" charset="-128"/>
            </a:endParaRPr>
          </a:p>
        </p:txBody>
      </p:sp>
      <p:sp>
        <p:nvSpPr>
          <p:cNvPr id="7" name="圆角矩形 6"/>
          <p:cNvSpPr/>
          <p:nvPr/>
        </p:nvSpPr>
        <p:spPr>
          <a:xfrm>
            <a:off x="2228850" y="2139950"/>
            <a:ext cx="5511800" cy="431800"/>
          </a:xfrm>
          <a:prstGeom prst="roundRect">
            <a:avLst>
              <a:gd name="adj" fmla="val 6215"/>
            </a:avLst>
          </a:prstGeom>
          <a:gradFill flip="none" rotWithShape="1">
            <a:gsLst>
              <a:gs pos="80000">
                <a:schemeClr val="bg1">
                  <a:lumMod val="97000"/>
                </a:schemeClr>
              </a:gs>
              <a:gs pos="15000">
                <a:schemeClr val="bg1">
                  <a:lumMod val="90000"/>
                  <a:lumOff val="10000"/>
                </a:schemeClr>
              </a:gs>
            </a:gsLst>
            <a:lin ang="5400000" scaled="1"/>
            <a:tileRect/>
          </a:gradFill>
          <a:ln w="3175">
            <a:solidFill>
              <a:schemeClr val="bg1">
                <a:lumMod val="75000"/>
                <a:alpha val="35000"/>
              </a:schemeClr>
            </a:solidFill>
          </a:ln>
          <a:effectLst>
            <a:outerShdw blurRad="50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chemeClr val="tx1"/>
                </a:solidFill>
              </a:rPr>
              <a:t>加强引智工作，推进国际化示范学院建设</a:t>
            </a:r>
          </a:p>
        </p:txBody>
      </p:sp>
      <p:sp>
        <p:nvSpPr>
          <p:cNvPr id="8" name="圆角矩形 7"/>
          <p:cNvSpPr/>
          <p:nvPr/>
        </p:nvSpPr>
        <p:spPr>
          <a:xfrm>
            <a:off x="1691680" y="2715766"/>
            <a:ext cx="432048" cy="432048"/>
          </a:xfrm>
          <a:prstGeom prst="roundRect">
            <a:avLst/>
          </a:prstGeom>
          <a:gradFill flip="none" rotWithShape="1">
            <a:gsLst>
              <a:gs pos="4000">
                <a:schemeClr val="tx2">
                  <a:lumMod val="60000"/>
                  <a:lumOff val="40000"/>
                </a:schemeClr>
              </a:gs>
              <a:gs pos="58000">
                <a:srgbClr val="214F87"/>
              </a:gs>
            </a:gsLst>
            <a:lin ang="5400000" scaled="1"/>
            <a:tileRect/>
          </a:gra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a typeface="Adobe Myungjo Std M" pitchFamily="18" charset="-128"/>
              </a:rPr>
              <a:t>3</a:t>
            </a:r>
            <a:endParaRPr lang="zh-CN"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a typeface="Adobe Myungjo Std M" pitchFamily="18" charset="-128"/>
            </a:endParaRPr>
          </a:p>
        </p:txBody>
      </p:sp>
      <p:sp>
        <p:nvSpPr>
          <p:cNvPr id="9" name="圆角矩形 8"/>
          <p:cNvSpPr/>
          <p:nvPr/>
        </p:nvSpPr>
        <p:spPr>
          <a:xfrm>
            <a:off x="2228850" y="2716213"/>
            <a:ext cx="5511800" cy="431800"/>
          </a:xfrm>
          <a:prstGeom prst="roundRect">
            <a:avLst>
              <a:gd name="adj" fmla="val 6215"/>
            </a:avLst>
          </a:prstGeom>
          <a:gradFill flip="none" rotWithShape="1">
            <a:gsLst>
              <a:gs pos="80000">
                <a:schemeClr val="bg1">
                  <a:lumMod val="97000"/>
                </a:schemeClr>
              </a:gs>
              <a:gs pos="15000">
                <a:schemeClr val="bg1">
                  <a:lumMod val="90000"/>
                  <a:lumOff val="10000"/>
                </a:schemeClr>
              </a:gs>
            </a:gsLst>
            <a:lin ang="5400000" scaled="1"/>
            <a:tileRect/>
          </a:gradFill>
          <a:ln w="3175">
            <a:solidFill>
              <a:schemeClr val="bg1">
                <a:lumMod val="75000"/>
                <a:alpha val="35000"/>
              </a:schemeClr>
            </a:solidFill>
          </a:ln>
          <a:effectLst>
            <a:outerShdw blurRad="50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chemeClr val="tx1"/>
                </a:solidFill>
              </a:rPr>
              <a:t>推进国际化课程建设，扩大学生交流规模</a:t>
            </a:r>
          </a:p>
        </p:txBody>
      </p:sp>
      <p:sp>
        <p:nvSpPr>
          <p:cNvPr id="10" name="圆角矩形 9"/>
          <p:cNvSpPr/>
          <p:nvPr/>
        </p:nvSpPr>
        <p:spPr>
          <a:xfrm>
            <a:off x="1691680" y="3291830"/>
            <a:ext cx="432048" cy="432048"/>
          </a:xfrm>
          <a:prstGeom prst="roundRect">
            <a:avLst/>
          </a:prstGeom>
          <a:gradFill flip="none" rotWithShape="1">
            <a:gsLst>
              <a:gs pos="4000">
                <a:schemeClr val="tx2">
                  <a:lumMod val="60000"/>
                  <a:lumOff val="40000"/>
                </a:schemeClr>
              </a:gs>
              <a:gs pos="58000">
                <a:srgbClr val="214F87"/>
              </a:gs>
            </a:gsLst>
            <a:lin ang="5400000" scaled="1"/>
            <a:tileRect/>
          </a:gra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a typeface="Adobe Myungjo Std M" pitchFamily="18" charset="-128"/>
              </a:rPr>
              <a:t>4</a:t>
            </a:r>
            <a:endParaRPr lang="zh-CN"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a typeface="Adobe Myungjo Std M" pitchFamily="18" charset="-128"/>
            </a:endParaRPr>
          </a:p>
        </p:txBody>
      </p:sp>
      <p:sp>
        <p:nvSpPr>
          <p:cNvPr id="11" name="圆角矩形 10"/>
          <p:cNvSpPr/>
          <p:nvPr/>
        </p:nvSpPr>
        <p:spPr>
          <a:xfrm>
            <a:off x="2228850" y="3292475"/>
            <a:ext cx="5511800" cy="431800"/>
          </a:xfrm>
          <a:prstGeom prst="roundRect">
            <a:avLst>
              <a:gd name="adj" fmla="val 6215"/>
            </a:avLst>
          </a:prstGeom>
          <a:gradFill flip="none" rotWithShape="1">
            <a:gsLst>
              <a:gs pos="80000">
                <a:schemeClr val="bg1">
                  <a:lumMod val="97000"/>
                </a:schemeClr>
              </a:gs>
              <a:gs pos="15000">
                <a:schemeClr val="bg1">
                  <a:lumMod val="90000"/>
                  <a:lumOff val="10000"/>
                </a:schemeClr>
              </a:gs>
            </a:gsLst>
            <a:lin ang="5400000" scaled="1"/>
            <a:tileRect/>
          </a:gradFill>
          <a:ln w="3175">
            <a:solidFill>
              <a:schemeClr val="bg1">
                <a:lumMod val="75000"/>
                <a:alpha val="35000"/>
              </a:schemeClr>
            </a:solidFill>
          </a:ln>
          <a:effectLst>
            <a:outerShdw blurRad="50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chemeClr val="tx1"/>
                </a:solidFill>
              </a:rPr>
              <a:t>拓展国际合作办学项目，推进国际化办学水平</a:t>
            </a:r>
          </a:p>
        </p:txBody>
      </p:sp>
      <p:sp>
        <p:nvSpPr>
          <p:cNvPr id="12" name="圆角矩形 11"/>
          <p:cNvSpPr/>
          <p:nvPr/>
        </p:nvSpPr>
        <p:spPr>
          <a:xfrm>
            <a:off x="1691680" y="3867894"/>
            <a:ext cx="432048" cy="432048"/>
          </a:xfrm>
          <a:prstGeom prst="roundRect">
            <a:avLst/>
          </a:prstGeom>
          <a:gradFill flip="none" rotWithShape="1">
            <a:gsLst>
              <a:gs pos="4000">
                <a:schemeClr val="tx2">
                  <a:lumMod val="60000"/>
                  <a:lumOff val="40000"/>
                </a:schemeClr>
              </a:gs>
              <a:gs pos="58000">
                <a:srgbClr val="214F87"/>
              </a:gs>
            </a:gsLst>
            <a:lin ang="5400000" scaled="1"/>
            <a:tileRect/>
          </a:gra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a typeface="Adobe Myungjo Std M" pitchFamily="18" charset="-128"/>
              </a:rPr>
              <a:t>5</a:t>
            </a:r>
            <a:endParaRPr lang="zh-CN"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a typeface="Adobe Myungjo Std M" pitchFamily="18" charset="-128"/>
            </a:endParaRPr>
          </a:p>
        </p:txBody>
      </p:sp>
      <p:sp>
        <p:nvSpPr>
          <p:cNvPr id="13" name="圆角矩形 12"/>
          <p:cNvSpPr/>
          <p:nvPr/>
        </p:nvSpPr>
        <p:spPr>
          <a:xfrm>
            <a:off x="2228850" y="3867150"/>
            <a:ext cx="5511800" cy="433388"/>
          </a:xfrm>
          <a:prstGeom prst="roundRect">
            <a:avLst>
              <a:gd name="adj" fmla="val 6215"/>
            </a:avLst>
          </a:prstGeom>
          <a:gradFill flip="none" rotWithShape="1">
            <a:gsLst>
              <a:gs pos="80000">
                <a:schemeClr val="bg1">
                  <a:lumMod val="97000"/>
                </a:schemeClr>
              </a:gs>
              <a:gs pos="15000">
                <a:schemeClr val="bg1">
                  <a:lumMod val="90000"/>
                  <a:lumOff val="10000"/>
                </a:schemeClr>
              </a:gs>
            </a:gsLst>
            <a:lin ang="5400000" scaled="1"/>
            <a:tileRect/>
          </a:gradFill>
          <a:ln w="3175">
            <a:solidFill>
              <a:schemeClr val="bg1">
                <a:lumMod val="75000"/>
                <a:alpha val="35000"/>
              </a:schemeClr>
            </a:solidFill>
          </a:ln>
          <a:effectLst>
            <a:outerShdw blurRad="50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chemeClr val="tx1"/>
                </a:solidFill>
              </a:rPr>
              <a:t>规范出入境事务管理、提高服务质量</a:t>
            </a:r>
          </a:p>
        </p:txBody>
      </p:sp>
      <p:sp>
        <p:nvSpPr>
          <p:cNvPr id="16" name="TextBox 15"/>
          <p:cNvSpPr txBox="1"/>
          <p:nvPr/>
        </p:nvSpPr>
        <p:spPr>
          <a:xfrm>
            <a:off x="3563938" y="692150"/>
            <a:ext cx="2160587" cy="584775"/>
          </a:xfrm>
          <a:prstGeom prst="rect">
            <a:avLst/>
          </a:prstGeom>
          <a:noFill/>
        </p:spPr>
        <p:txBody>
          <a:bodyPr>
            <a:spAutoFit/>
          </a:bodyPr>
          <a:lstStyle/>
          <a:p>
            <a:pPr algn="ctr" fontAlgn="auto">
              <a:spcBef>
                <a:spcPts val="0"/>
              </a:spcBef>
              <a:spcAft>
                <a:spcPts val="0"/>
              </a:spcAft>
              <a:defRPr/>
            </a:pPr>
            <a:r>
              <a:rPr lang="zh-CN" altLang="en-US" sz="3200" b="1" dirty="0" smtClean="0">
                <a:solidFill>
                  <a:schemeClr val="bg2">
                    <a:lumMod val="25000"/>
                  </a:schemeClr>
                </a:solidFill>
                <a:latin typeface="+mn-ea"/>
                <a:ea typeface="+mn-ea"/>
              </a:rPr>
              <a:t>实践举措</a:t>
            </a:r>
            <a:endParaRPr lang="zh-CN" altLang="en-US" sz="3200" b="1" dirty="0">
              <a:solidFill>
                <a:schemeClr val="bg2">
                  <a:lumMod val="25000"/>
                </a:schemeClr>
              </a:solidFill>
              <a:latin typeface="田氏颜体大字库" pitchFamily="34" charset="2"/>
              <a:ea typeface="田氏颜体大字库" pitchFamily="34" charset="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1"/>
          <p:cNvSpPr txBox="1">
            <a:spLocks noChangeArrowheads="1"/>
          </p:cNvSpPr>
          <p:nvPr/>
        </p:nvSpPr>
        <p:spPr bwMode="auto">
          <a:xfrm>
            <a:off x="3419475" y="2276475"/>
            <a:ext cx="5475288" cy="862013"/>
          </a:xfrm>
          <a:prstGeom prst="rect">
            <a:avLst/>
          </a:prstGeom>
          <a:noFill/>
          <a:ln w="9525">
            <a:noFill/>
            <a:miter lim="800000"/>
            <a:headEnd/>
            <a:tailEnd/>
          </a:ln>
        </p:spPr>
        <p:txBody>
          <a:bodyPr>
            <a:spAutoFit/>
          </a:bodyPr>
          <a:lstStyle/>
          <a:p>
            <a:r>
              <a:rPr lang="zh-CN" altLang="zh-CN" sz="1600">
                <a:latin typeface="Verdana" pitchFamily="34" charset="0"/>
                <a:ea typeface="微软雅黑" pitchFamily="34" charset="-122"/>
              </a:rPr>
              <a:t>积极策划重要校级团组出访，深化与重要高校的合作关系，建设国际战略合作伙伴关系网络，积极争取社会资源支持我校办学事业</a:t>
            </a:r>
            <a:endParaRPr lang="zh-CN" altLang="en-US">
              <a:latin typeface="Verdana" pitchFamily="34" charset="0"/>
              <a:ea typeface="微软雅黑" pitchFamily="34" charset="-122"/>
            </a:endParaRPr>
          </a:p>
        </p:txBody>
      </p:sp>
      <p:cxnSp>
        <p:nvCxnSpPr>
          <p:cNvPr id="6" name="直接连接符 5"/>
          <p:cNvCxnSpPr/>
          <p:nvPr/>
        </p:nvCxnSpPr>
        <p:spPr>
          <a:xfrm>
            <a:off x="207214" y="1073150"/>
            <a:ext cx="8757274" cy="0"/>
          </a:xfrm>
          <a:prstGeom prst="line">
            <a:avLst/>
          </a:prstGeom>
          <a:ln>
            <a:gradFill flip="none" rotWithShape="1">
              <a:gsLst>
                <a:gs pos="0">
                  <a:schemeClr val="accent1">
                    <a:tint val="66000"/>
                    <a:satMod val="160000"/>
                    <a:alpha val="0"/>
                  </a:schemeClr>
                </a:gs>
                <a:gs pos="50000">
                  <a:schemeClr val="bg2">
                    <a:lumMod val="25000"/>
                  </a:schemeClr>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2292" name="Group 15"/>
          <p:cNvGrpSpPr>
            <a:grpSpLocks/>
          </p:cNvGrpSpPr>
          <p:nvPr/>
        </p:nvGrpSpPr>
        <p:grpSpPr bwMode="auto">
          <a:xfrm>
            <a:off x="2268538" y="3284538"/>
            <a:ext cx="935037" cy="920750"/>
            <a:chOff x="2924" y="2115"/>
            <a:chExt cx="614" cy="702"/>
          </a:xfrm>
        </p:grpSpPr>
        <p:sp>
          <p:nvSpPr>
            <p:cNvPr id="8" name="Oval 16"/>
            <p:cNvSpPr>
              <a:spLocks noChangeArrowheads="1"/>
            </p:cNvSpPr>
            <p:nvPr/>
          </p:nvSpPr>
          <p:spPr bwMode="auto">
            <a:xfrm>
              <a:off x="2924" y="2612"/>
              <a:ext cx="590" cy="205"/>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lt"/>
                <a:ea typeface="+mn-ea"/>
              </a:endParaRPr>
            </a:p>
          </p:txBody>
        </p:sp>
        <p:grpSp>
          <p:nvGrpSpPr>
            <p:cNvPr id="12336" name="Group 17"/>
            <p:cNvGrpSpPr>
              <a:grpSpLocks/>
            </p:cNvGrpSpPr>
            <p:nvPr/>
          </p:nvGrpSpPr>
          <p:grpSpPr bwMode="auto">
            <a:xfrm>
              <a:off x="2925" y="2115"/>
              <a:ext cx="613" cy="613"/>
              <a:chOff x="1157" y="1798"/>
              <a:chExt cx="613" cy="613"/>
            </a:xfrm>
          </p:grpSpPr>
          <p:grpSp>
            <p:nvGrpSpPr>
              <p:cNvPr id="12337" name="Group 18"/>
              <p:cNvGrpSpPr>
                <a:grpSpLocks/>
              </p:cNvGrpSpPr>
              <p:nvPr/>
            </p:nvGrpSpPr>
            <p:grpSpPr bwMode="auto">
              <a:xfrm>
                <a:off x="1157" y="1798"/>
                <a:ext cx="613" cy="613"/>
                <a:chOff x="2335" y="1140"/>
                <a:chExt cx="1089" cy="1089"/>
              </a:xfrm>
            </p:grpSpPr>
            <p:sp>
              <p:nvSpPr>
                <p:cNvPr id="12339" name="Oval 19"/>
                <p:cNvSpPr>
                  <a:spLocks noChangeArrowheads="1"/>
                </p:cNvSpPr>
                <p:nvPr/>
              </p:nvSpPr>
              <p:spPr bwMode="auto">
                <a:xfrm>
                  <a:off x="2335" y="1140"/>
                  <a:ext cx="1089" cy="1089"/>
                </a:xfrm>
                <a:prstGeom prst="ellipse">
                  <a:avLst/>
                </a:prstGeom>
                <a:gradFill rotWithShape="1">
                  <a:gsLst>
                    <a:gs pos="0">
                      <a:srgbClr val="D60000"/>
                    </a:gs>
                    <a:gs pos="100000">
                      <a:srgbClr val="A20000"/>
                    </a:gs>
                  </a:gsLst>
                  <a:lin ang="5400000" scaled="1"/>
                </a:gradFill>
                <a:ln w="9525">
                  <a:noFill/>
                  <a:round/>
                  <a:headEnd/>
                  <a:tailEnd/>
                </a:ln>
              </p:spPr>
              <p:txBody>
                <a:bodyPr wrap="none" anchor="ctr"/>
                <a:lstStyle/>
                <a:p>
                  <a:endParaRPr lang="zh-CN" altLang="en-US">
                    <a:latin typeface="Verdana" pitchFamily="34" charset="0"/>
                    <a:ea typeface="微软雅黑" pitchFamily="34" charset="-122"/>
                  </a:endParaRPr>
                </a:p>
              </p:txBody>
            </p:sp>
            <p:grpSp>
              <p:nvGrpSpPr>
                <p:cNvPr id="12340" name="Group 20"/>
                <p:cNvGrpSpPr>
                  <a:grpSpLocks/>
                </p:cNvGrpSpPr>
                <p:nvPr/>
              </p:nvGrpSpPr>
              <p:grpSpPr bwMode="auto">
                <a:xfrm>
                  <a:off x="2426" y="1169"/>
                  <a:ext cx="908" cy="296"/>
                  <a:chOff x="1431" y="1843"/>
                  <a:chExt cx="907" cy="295"/>
                </a:xfrm>
              </p:grpSpPr>
              <p:sp>
                <p:nvSpPr>
                  <p:cNvPr id="14" name="Freeform 21"/>
                  <p:cNvSpPr>
                    <a:spLocks/>
                  </p:cNvSpPr>
                  <p:nvPr/>
                </p:nvSpPr>
                <p:spPr bwMode="auto">
                  <a:xfrm>
                    <a:off x="1431" y="1842"/>
                    <a:ext cx="906"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lt"/>
                      <a:ea typeface="+mn-ea"/>
                    </a:endParaRPr>
                  </a:p>
                </p:txBody>
              </p:sp>
              <p:sp>
                <p:nvSpPr>
                  <p:cNvPr id="12342" name="Oval 2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Verdana" pitchFamily="34" charset="0"/>
                      <a:ea typeface="微软雅黑" pitchFamily="34" charset="-122"/>
                    </a:endParaRPr>
                  </a:p>
                </p:txBody>
              </p:sp>
            </p:grpSp>
          </p:grpSp>
          <p:sp>
            <p:nvSpPr>
              <p:cNvPr id="12338" name="Text Box 23"/>
              <p:cNvSpPr txBox="1">
                <a:spLocks noChangeArrowheads="1"/>
              </p:cNvSpPr>
              <p:nvPr/>
            </p:nvSpPr>
            <p:spPr bwMode="auto">
              <a:xfrm>
                <a:off x="1349" y="1970"/>
                <a:ext cx="224" cy="252"/>
              </a:xfrm>
              <a:prstGeom prst="rect">
                <a:avLst/>
              </a:prstGeom>
              <a:noFill/>
              <a:ln w="9525">
                <a:noFill/>
                <a:miter lim="800000"/>
                <a:headEnd/>
                <a:tailEnd/>
              </a:ln>
            </p:spPr>
            <p:txBody>
              <a:bodyPr wrap="none">
                <a:spAutoFit/>
              </a:bodyPr>
              <a:lstStyle/>
              <a:p>
                <a:pPr algn="ctr"/>
                <a:r>
                  <a:rPr lang="en-US" altLang="zh-CN" sz="2000" b="1">
                    <a:solidFill>
                      <a:schemeClr val="bg1"/>
                    </a:solidFill>
                    <a:latin typeface="Arial Black" pitchFamily="34" charset="0"/>
                    <a:ea typeface="微软雅黑" pitchFamily="34" charset="-122"/>
                  </a:rPr>
                  <a:t>3</a:t>
                </a:r>
                <a:endParaRPr lang="en-US" altLang="ko-KR" sz="2000" b="1">
                  <a:solidFill>
                    <a:schemeClr val="bg1"/>
                  </a:solidFill>
                  <a:latin typeface="Arial Black" pitchFamily="34" charset="0"/>
                  <a:ea typeface="Gulim" pitchFamily="34" charset="-127"/>
                </a:endParaRPr>
              </a:p>
            </p:txBody>
          </p:sp>
        </p:grpSp>
      </p:grpSp>
      <p:sp>
        <p:nvSpPr>
          <p:cNvPr id="16" name="Oval 34"/>
          <p:cNvSpPr>
            <a:spLocks noChangeArrowheads="1"/>
          </p:cNvSpPr>
          <p:nvPr/>
        </p:nvSpPr>
        <p:spPr bwMode="auto">
          <a:xfrm>
            <a:off x="2112963" y="2020888"/>
            <a:ext cx="936625" cy="323850"/>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lt"/>
              <a:ea typeface="+mn-ea"/>
            </a:endParaRPr>
          </a:p>
        </p:txBody>
      </p:sp>
      <p:grpSp>
        <p:nvGrpSpPr>
          <p:cNvPr id="12294" name="Group 35"/>
          <p:cNvGrpSpPr>
            <a:grpSpLocks/>
          </p:cNvGrpSpPr>
          <p:nvPr/>
        </p:nvGrpSpPr>
        <p:grpSpPr bwMode="auto">
          <a:xfrm>
            <a:off x="2128838" y="1352550"/>
            <a:ext cx="858837" cy="876300"/>
            <a:chOff x="1157" y="1798"/>
            <a:chExt cx="613" cy="613"/>
          </a:xfrm>
        </p:grpSpPr>
        <p:grpSp>
          <p:nvGrpSpPr>
            <p:cNvPr id="12329" name="Group 36"/>
            <p:cNvGrpSpPr>
              <a:grpSpLocks/>
            </p:cNvGrpSpPr>
            <p:nvPr/>
          </p:nvGrpSpPr>
          <p:grpSpPr bwMode="auto">
            <a:xfrm>
              <a:off x="1157" y="1798"/>
              <a:ext cx="613" cy="613"/>
              <a:chOff x="2335" y="1139"/>
              <a:chExt cx="1089" cy="1089"/>
            </a:xfrm>
          </p:grpSpPr>
          <p:sp>
            <p:nvSpPr>
              <p:cNvPr id="12331" name="Oval 37"/>
              <p:cNvSpPr>
                <a:spLocks noChangeArrowheads="1"/>
              </p:cNvSpPr>
              <p:nvPr/>
            </p:nvSpPr>
            <p:spPr bwMode="auto">
              <a:xfrm>
                <a:off x="2335" y="1139"/>
                <a:ext cx="1089" cy="1089"/>
              </a:xfrm>
              <a:prstGeom prst="ellipse">
                <a:avLst/>
              </a:prstGeom>
              <a:gradFill rotWithShape="1">
                <a:gsLst>
                  <a:gs pos="0">
                    <a:srgbClr val="0070C0"/>
                  </a:gs>
                  <a:gs pos="100000">
                    <a:srgbClr val="002060"/>
                  </a:gs>
                </a:gsLst>
                <a:lin ang="5400000" scaled="1"/>
              </a:gradFill>
              <a:ln w="9525">
                <a:noFill/>
                <a:round/>
                <a:headEnd/>
                <a:tailEnd/>
              </a:ln>
            </p:spPr>
            <p:txBody>
              <a:bodyPr wrap="none" anchor="ctr"/>
              <a:lstStyle/>
              <a:p>
                <a:endParaRPr lang="zh-CN" altLang="en-US">
                  <a:latin typeface="Verdana" pitchFamily="34" charset="0"/>
                  <a:ea typeface="微软雅黑" pitchFamily="34" charset="-122"/>
                </a:endParaRPr>
              </a:p>
            </p:txBody>
          </p:sp>
          <p:grpSp>
            <p:nvGrpSpPr>
              <p:cNvPr id="12332" name="Group 38"/>
              <p:cNvGrpSpPr>
                <a:grpSpLocks/>
              </p:cNvGrpSpPr>
              <p:nvPr/>
            </p:nvGrpSpPr>
            <p:grpSpPr bwMode="auto">
              <a:xfrm>
                <a:off x="2426" y="1169"/>
                <a:ext cx="908" cy="296"/>
                <a:chOff x="1431" y="1843"/>
                <a:chExt cx="907" cy="295"/>
              </a:xfrm>
            </p:grpSpPr>
            <p:sp>
              <p:nvSpPr>
                <p:cNvPr id="22" name="Freeform 39"/>
                <p:cNvSpPr>
                  <a:spLocks/>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lt"/>
                    <a:ea typeface="+mn-ea"/>
                  </a:endParaRPr>
                </a:p>
              </p:txBody>
            </p:sp>
            <p:sp>
              <p:nvSpPr>
                <p:cNvPr id="12334" name="Oval 40"/>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Verdana" pitchFamily="34" charset="0"/>
                    <a:ea typeface="微软雅黑" pitchFamily="34" charset="-122"/>
                  </a:endParaRPr>
                </a:p>
              </p:txBody>
            </p:sp>
          </p:grpSp>
        </p:grpSp>
        <p:sp>
          <p:nvSpPr>
            <p:cNvPr id="19" name="Text Box 41"/>
            <p:cNvSpPr txBox="1">
              <a:spLocks noChangeArrowheads="1"/>
            </p:cNvSpPr>
            <p:nvPr/>
          </p:nvSpPr>
          <p:spPr bwMode="auto">
            <a:xfrm>
              <a:off x="1352" y="1970"/>
              <a:ext cx="216" cy="25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fontAlgn="auto">
                <a:spcBef>
                  <a:spcPts val="0"/>
                </a:spcBef>
                <a:spcAft>
                  <a:spcPts val="0"/>
                </a:spcAft>
                <a:defRPr/>
              </a:pPr>
              <a:r>
                <a:rPr lang="en-US" altLang="zh-CN" sz="2000" b="1" dirty="0">
                  <a:solidFill>
                    <a:schemeClr val="bg1"/>
                  </a:solidFill>
                  <a:latin typeface="+mn-ea"/>
                  <a:ea typeface="+mn-ea"/>
                </a:rPr>
                <a:t>1</a:t>
              </a:r>
              <a:endParaRPr lang="en-US" altLang="ko-KR" sz="2000" b="1" dirty="0">
                <a:solidFill>
                  <a:schemeClr val="bg1"/>
                </a:solidFill>
                <a:latin typeface="+mn-ea"/>
                <a:ea typeface="+mn-ea"/>
              </a:endParaRPr>
            </a:p>
          </p:txBody>
        </p:sp>
      </p:grpSp>
      <p:grpSp>
        <p:nvGrpSpPr>
          <p:cNvPr id="12295" name="Group 42"/>
          <p:cNvGrpSpPr>
            <a:grpSpLocks/>
          </p:cNvGrpSpPr>
          <p:nvPr/>
        </p:nvGrpSpPr>
        <p:grpSpPr bwMode="auto">
          <a:xfrm>
            <a:off x="2516188" y="2284413"/>
            <a:ext cx="831850" cy="928687"/>
            <a:chOff x="2924" y="2115"/>
            <a:chExt cx="614" cy="702"/>
          </a:xfrm>
        </p:grpSpPr>
        <p:sp>
          <p:nvSpPr>
            <p:cNvPr id="25" name="Oval 43"/>
            <p:cNvSpPr>
              <a:spLocks noChangeArrowheads="1"/>
            </p:cNvSpPr>
            <p:nvPr/>
          </p:nvSpPr>
          <p:spPr bwMode="auto">
            <a:xfrm>
              <a:off x="2924" y="2613"/>
              <a:ext cx="591" cy="204"/>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lt"/>
                <a:ea typeface="+mn-ea"/>
              </a:endParaRPr>
            </a:p>
          </p:txBody>
        </p:sp>
        <p:grpSp>
          <p:nvGrpSpPr>
            <p:cNvPr id="12322" name="Group 44"/>
            <p:cNvGrpSpPr>
              <a:grpSpLocks/>
            </p:cNvGrpSpPr>
            <p:nvPr/>
          </p:nvGrpSpPr>
          <p:grpSpPr bwMode="auto">
            <a:xfrm>
              <a:off x="2925" y="2115"/>
              <a:ext cx="613" cy="613"/>
              <a:chOff x="1157" y="1798"/>
              <a:chExt cx="613" cy="613"/>
            </a:xfrm>
          </p:grpSpPr>
          <p:grpSp>
            <p:nvGrpSpPr>
              <p:cNvPr id="12323" name="Group 45"/>
              <p:cNvGrpSpPr>
                <a:grpSpLocks/>
              </p:cNvGrpSpPr>
              <p:nvPr/>
            </p:nvGrpSpPr>
            <p:grpSpPr bwMode="auto">
              <a:xfrm>
                <a:off x="1157" y="1798"/>
                <a:ext cx="613" cy="613"/>
                <a:chOff x="2335" y="1139"/>
                <a:chExt cx="1089" cy="1089"/>
              </a:xfrm>
            </p:grpSpPr>
            <p:sp>
              <p:nvSpPr>
                <p:cNvPr id="12325" name="Oval 46"/>
                <p:cNvSpPr>
                  <a:spLocks noChangeArrowheads="1"/>
                </p:cNvSpPr>
                <p:nvPr/>
              </p:nvSpPr>
              <p:spPr bwMode="auto">
                <a:xfrm>
                  <a:off x="2335" y="1139"/>
                  <a:ext cx="1089" cy="1089"/>
                </a:xfrm>
                <a:prstGeom prst="ellipse">
                  <a:avLst/>
                </a:prstGeom>
                <a:solidFill>
                  <a:srgbClr val="9E9E9E"/>
                </a:solidFill>
                <a:ln w="9525">
                  <a:noFill/>
                  <a:round/>
                  <a:headEnd/>
                  <a:tailEnd/>
                </a:ln>
              </p:spPr>
              <p:txBody>
                <a:bodyPr wrap="none" anchor="ctr"/>
                <a:lstStyle/>
                <a:p>
                  <a:endParaRPr lang="zh-CN" altLang="en-US">
                    <a:latin typeface="Verdana" pitchFamily="34" charset="0"/>
                    <a:ea typeface="微软雅黑" pitchFamily="34" charset="-122"/>
                  </a:endParaRPr>
                </a:p>
              </p:txBody>
            </p:sp>
            <p:grpSp>
              <p:nvGrpSpPr>
                <p:cNvPr id="12326" name="Group 47"/>
                <p:cNvGrpSpPr>
                  <a:grpSpLocks/>
                </p:cNvGrpSpPr>
                <p:nvPr/>
              </p:nvGrpSpPr>
              <p:grpSpPr bwMode="auto">
                <a:xfrm>
                  <a:off x="2426" y="1169"/>
                  <a:ext cx="908" cy="296"/>
                  <a:chOff x="1431" y="1843"/>
                  <a:chExt cx="907" cy="295"/>
                </a:xfrm>
              </p:grpSpPr>
              <p:sp>
                <p:nvSpPr>
                  <p:cNvPr id="31" name="Freeform 48"/>
                  <p:cNvSpPr>
                    <a:spLocks/>
                  </p:cNvSpPr>
                  <p:nvPr/>
                </p:nvSpPr>
                <p:spPr bwMode="auto">
                  <a:xfrm>
                    <a:off x="1432"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lt"/>
                      <a:ea typeface="+mn-ea"/>
                    </a:endParaRPr>
                  </a:p>
                </p:txBody>
              </p:sp>
              <p:sp>
                <p:nvSpPr>
                  <p:cNvPr id="12328" name="Oval 49"/>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Verdana" pitchFamily="34" charset="0"/>
                      <a:ea typeface="微软雅黑" pitchFamily="34" charset="-122"/>
                    </a:endParaRPr>
                  </a:p>
                </p:txBody>
              </p:sp>
            </p:grpSp>
          </p:grpSp>
          <p:sp>
            <p:nvSpPr>
              <p:cNvPr id="12324" name="Text Box 50"/>
              <p:cNvSpPr txBox="1">
                <a:spLocks noChangeArrowheads="1"/>
              </p:cNvSpPr>
              <p:nvPr/>
            </p:nvSpPr>
            <p:spPr bwMode="auto">
              <a:xfrm>
                <a:off x="1349" y="1970"/>
                <a:ext cx="224" cy="252"/>
              </a:xfrm>
              <a:prstGeom prst="rect">
                <a:avLst/>
              </a:prstGeom>
              <a:noFill/>
              <a:ln w="9525">
                <a:noFill/>
                <a:miter lim="800000"/>
                <a:headEnd/>
                <a:tailEnd/>
              </a:ln>
            </p:spPr>
            <p:txBody>
              <a:bodyPr wrap="none">
                <a:spAutoFit/>
              </a:bodyPr>
              <a:lstStyle/>
              <a:p>
                <a:pPr algn="ctr"/>
                <a:r>
                  <a:rPr lang="en-US" altLang="zh-CN" sz="2000" b="1">
                    <a:solidFill>
                      <a:schemeClr val="bg1"/>
                    </a:solidFill>
                    <a:latin typeface="Arial Black" pitchFamily="34" charset="0"/>
                    <a:ea typeface="微软雅黑" pitchFamily="34" charset="-122"/>
                  </a:rPr>
                  <a:t>2</a:t>
                </a:r>
                <a:endParaRPr lang="en-US" altLang="ko-KR" sz="2000" b="1">
                  <a:solidFill>
                    <a:schemeClr val="bg1"/>
                  </a:solidFill>
                  <a:latin typeface="Arial Black" pitchFamily="34" charset="0"/>
                  <a:ea typeface="Gulim" pitchFamily="34" charset="-127"/>
                </a:endParaRPr>
              </a:p>
            </p:txBody>
          </p:sp>
        </p:grpSp>
      </p:grpSp>
      <p:cxnSp>
        <p:nvCxnSpPr>
          <p:cNvPr id="33" name="直接箭头连接符 32"/>
          <p:cNvCxnSpPr/>
          <p:nvPr/>
        </p:nvCxnSpPr>
        <p:spPr>
          <a:xfrm flipH="1">
            <a:off x="1403648" y="1796076"/>
            <a:ext cx="787814" cy="384175"/>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flipV="1">
            <a:off x="1619672" y="2702574"/>
            <a:ext cx="963134" cy="1"/>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flipV="1">
            <a:off x="1503218" y="3166654"/>
            <a:ext cx="800470" cy="410142"/>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3528" y="2276872"/>
            <a:ext cx="1258003" cy="1200329"/>
          </a:xfrm>
          <a:prstGeom prst="rect">
            <a:avLst/>
          </a:prstGeom>
          <a:noFill/>
        </p:spPr>
        <p:txBody>
          <a:bodyPr>
            <a:spAutoFit/>
          </a:bodyPr>
          <a:lstStyle/>
          <a:p>
            <a:pPr fontAlgn="auto">
              <a:spcBef>
                <a:spcPts val="0"/>
              </a:spcBef>
              <a:spcAft>
                <a:spcPts val="0"/>
              </a:spcAft>
              <a:defRPr/>
            </a:pPr>
            <a:r>
              <a:rPr lang="zh-CN" altLang="en-US" sz="3600" b="1" spc="50" dirty="0">
                <a:ln w="11430">
                  <a:solidFill>
                    <a:schemeClr val="bg1"/>
                  </a:solidFill>
                </a:ln>
                <a:gradFill>
                  <a:gsLst>
                    <a:gs pos="50000">
                      <a:srgbClr val="007DDA"/>
                    </a:gs>
                    <a:gs pos="51000">
                      <a:srgbClr val="002060"/>
                    </a:gs>
                  </a:gsLst>
                  <a:lin ang="5400000"/>
                </a:gradFill>
                <a:effectLst>
                  <a:outerShdw blurRad="76200" dist="50800" dir="5400000" algn="tl" rotWithShape="0">
                    <a:srgbClr val="000000">
                      <a:alpha val="65000"/>
                    </a:srgbClr>
                  </a:outerShdw>
                </a:effectLst>
                <a:latin typeface="+mj-ea"/>
                <a:ea typeface="+mj-ea"/>
                <a:cs typeface="经典繁仿黑" pitchFamily="49" charset="-122"/>
              </a:rPr>
              <a:t>重点工作</a:t>
            </a:r>
          </a:p>
        </p:txBody>
      </p:sp>
      <p:cxnSp>
        <p:nvCxnSpPr>
          <p:cNvPr id="37" name="直接箭头连接符 36"/>
          <p:cNvCxnSpPr/>
          <p:nvPr/>
        </p:nvCxnSpPr>
        <p:spPr>
          <a:xfrm>
            <a:off x="3170238" y="2028825"/>
            <a:ext cx="43545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3490913" y="3130550"/>
            <a:ext cx="441166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3170238" y="3935413"/>
            <a:ext cx="43545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303" name="TextBox 39"/>
          <p:cNvSpPr txBox="1">
            <a:spLocks noChangeArrowheads="1"/>
          </p:cNvSpPr>
          <p:nvPr/>
        </p:nvSpPr>
        <p:spPr bwMode="auto">
          <a:xfrm>
            <a:off x="3287713" y="1447800"/>
            <a:ext cx="5387975" cy="584200"/>
          </a:xfrm>
          <a:prstGeom prst="rect">
            <a:avLst/>
          </a:prstGeom>
          <a:noFill/>
          <a:ln w="9525">
            <a:noFill/>
            <a:miter lim="800000"/>
            <a:headEnd/>
            <a:tailEnd/>
          </a:ln>
        </p:spPr>
        <p:txBody>
          <a:bodyPr>
            <a:spAutoFit/>
          </a:bodyPr>
          <a:lstStyle/>
          <a:p>
            <a:r>
              <a:rPr lang="zh-CN" altLang="zh-CN" sz="1600">
                <a:latin typeface="Verdana" pitchFamily="34" charset="0"/>
                <a:ea typeface="微软雅黑" pitchFamily="34" charset="-122"/>
              </a:rPr>
              <a:t>进一步拓展与境外</a:t>
            </a:r>
            <a:r>
              <a:rPr lang="zh-CN" altLang="en-US" sz="1600">
                <a:latin typeface="Verdana" pitchFamily="34" charset="0"/>
                <a:ea typeface="微软雅黑" pitchFamily="34" charset="-122"/>
              </a:rPr>
              <a:t>（包括港澳台地区）</a:t>
            </a:r>
            <a:r>
              <a:rPr lang="zh-CN" altLang="zh-CN" sz="1600">
                <a:latin typeface="Verdana" pitchFamily="34" charset="0"/>
                <a:ea typeface="微软雅黑" pitchFamily="34" charset="-122"/>
              </a:rPr>
              <a:t>重点院校的交流工作， 推动国际联合实验室等实质性合作项目的开展</a:t>
            </a:r>
            <a:endParaRPr lang="zh-CN" altLang="en-US">
              <a:latin typeface="Verdana" pitchFamily="34" charset="0"/>
              <a:ea typeface="微软雅黑" pitchFamily="34" charset="-122"/>
            </a:endParaRPr>
          </a:p>
        </p:txBody>
      </p:sp>
      <p:sp>
        <p:nvSpPr>
          <p:cNvPr id="12304" name="TextBox 43"/>
          <p:cNvSpPr txBox="1">
            <a:spLocks noChangeArrowheads="1"/>
          </p:cNvSpPr>
          <p:nvPr/>
        </p:nvSpPr>
        <p:spPr bwMode="auto">
          <a:xfrm>
            <a:off x="3287713" y="3344863"/>
            <a:ext cx="4740275" cy="584200"/>
          </a:xfrm>
          <a:prstGeom prst="rect">
            <a:avLst/>
          </a:prstGeom>
          <a:noFill/>
          <a:ln w="9525">
            <a:noFill/>
            <a:miter lim="800000"/>
            <a:headEnd/>
            <a:tailEnd/>
          </a:ln>
        </p:spPr>
        <p:txBody>
          <a:bodyPr>
            <a:spAutoFit/>
          </a:bodyPr>
          <a:lstStyle/>
          <a:p>
            <a:r>
              <a:rPr lang="zh-CN" altLang="zh-CN" sz="1600">
                <a:latin typeface="Verdana" pitchFamily="34" charset="0"/>
                <a:ea typeface="微软雅黑" pitchFamily="34" charset="-122"/>
              </a:rPr>
              <a:t>积极策划和实施重大涉外活动，不断提升学校美誉度和影响力</a:t>
            </a:r>
            <a:endParaRPr lang="zh-CN" altLang="en-US">
              <a:latin typeface="Verdana" pitchFamily="34" charset="0"/>
              <a:ea typeface="微软雅黑" pitchFamily="34" charset="-122"/>
            </a:endParaRPr>
          </a:p>
        </p:txBody>
      </p:sp>
      <p:sp>
        <p:nvSpPr>
          <p:cNvPr id="46" name="空心弧 45"/>
          <p:cNvSpPr/>
          <p:nvPr/>
        </p:nvSpPr>
        <p:spPr>
          <a:xfrm rot="5400000">
            <a:off x="-2396331" y="699294"/>
            <a:ext cx="4430712" cy="4432300"/>
          </a:xfrm>
          <a:prstGeom prst="blockArc">
            <a:avLst>
              <a:gd name="adj1" fmla="val 10800000"/>
              <a:gd name="adj2" fmla="val 676337"/>
              <a:gd name="adj3" fmla="val 4038"/>
            </a:avLst>
          </a:prstGeom>
          <a:gradFill flip="none" rotWithShape="1">
            <a:gsLst>
              <a:gs pos="10000">
                <a:schemeClr val="accent1">
                  <a:tint val="66000"/>
                  <a:satMod val="160000"/>
                  <a:alpha val="0"/>
                </a:schemeClr>
              </a:gs>
              <a:gs pos="50000">
                <a:schemeClr val="bg2">
                  <a:lumMod val="25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7" name="空心弧 46"/>
          <p:cNvSpPr/>
          <p:nvPr/>
        </p:nvSpPr>
        <p:spPr>
          <a:xfrm rot="5400000">
            <a:off x="-2071687" y="881062"/>
            <a:ext cx="4432300" cy="4092575"/>
          </a:xfrm>
          <a:prstGeom prst="blockArc">
            <a:avLst>
              <a:gd name="adj1" fmla="val 11733845"/>
              <a:gd name="adj2" fmla="val 19970620"/>
              <a:gd name="adj3" fmla="val 2805"/>
            </a:avLst>
          </a:prstGeom>
          <a:gradFill flip="none" rotWithShape="1">
            <a:gsLst>
              <a:gs pos="10000">
                <a:schemeClr val="accent1">
                  <a:tint val="66000"/>
                  <a:satMod val="160000"/>
                  <a:alpha val="0"/>
                </a:schemeClr>
              </a:gs>
              <a:gs pos="50000">
                <a:schemeClr val="bg2">
                  <a:lumMod val="50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8" name="空心弧 47"/>
          <p:cNvSpPr/>
          <p:nvPr/>
        </p:nvSpPr>
        <p:spPr>
          <a:xfrm rot="5400000">
            <a:off x="-1831975" y="1006475"/>
            <a:ext cx="4432300" cy="3889376"/>
          </a:xfrm>
          <a:prstGeom prst="blockArc">
            <a:avLst>
              <a:gd name="adj1" fmla="val 11733845"/>
              <a:gd name="adj2" fmla="val 19830496"/>
              <a:gd name="adj3" fmla="val 2018"/>
            </a:avLst>
          </a:prstGeom>
          <a:gradFill flip="none" rotWithShape="1">
            <a:gsLst>
              <a:gs pos="10000">
                <a:schemeClr val="accent1">
                  <a:tint val="66000"/>
                  <a:satMod val="160000"/>
                  <a:alpha val="0"/>
                </a:schemeClr>
              </a:gs>
              <a:gs pos="50000">
                <a:schemeClr val="bg2">
                  <a:lumMod val="75000"/>
                </a:schemeClr>
              </a:gs>
              <a:gs pos="87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nvGrpSpPr>
          <p:cNvPr id="12308" name="Group 15"/>
          <p:cNvGrpSpPr>
            <a:grpSpLocks/>
          </p:cNvGrpSpPr>
          <p:nvPr/>
        </p:nvGrpSpPr>
        <p:grpSpPr bwMode="auto">
          <a:xfrm>
            <a:off x="1835150" y="4149725"/>
            <a:ext cx="936625" cy="919163"/>
            <a:chOff x="2924" y="2115"/>
            <a:chExt cx="614" cy="702"/>
          </a:xfrm>
        </p:grpSpPr>
        <p:sp>
          <p:nvSpPr>
            <p:cNvPr id="51" name="Oval 16"/>
            <p:cNvSpPr>
              <a:spLocks noChangeArrowheads="1"/>
            </p:cNvSpPr>
            <p:nvPr/>
          </p:nvSpPr>
          <p:spPr bwMode="auto">
            <a:xfrm>
              <a:off x="2924" y="2613"/>
              <a:ext cx="590" cy="204"/>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lt"/>
                <a:ea typeface="+mn-ea"/>
              </a:endParaRPr>
            </a:p>
          </p:txBody>
        </p:sp>
        <p:grpSp>
          <p:nvGrpSpPr>
            <p:cNvPr id="12314" name="Group 17"/>
            <p:cNvGrpSpPr>
              <a:grpSpLocks/>
            </p:cNvGrpSpPr>
            <p:nvPr/>
          </p:nvGrpSpPr>
          <p:grpSpPr bwMode="auto">
            <a:xfrm>
              <a:off x="2925" y="2115"/>
              <a:ext cx="613" cy="613"/>
              <a:chOff x="1157" y="1798"/>
              <a:chExt cx="613" cy="613"/>
            </a:xfrm>
          </p:grpSpPr>
          <p:grpSp>
            <p:nvGrpSpPr>
              <p:cNvPr id="12315" name="Group 18"/>
              <p:cNvGrpSpPr>
                <a:grpSpLocks/>
              </p:cNvGrpSpPr>
              <p:nvPr/>
            </p:nvGrpSpPr>
            <p:grpSpPr bwMode="auto">
              <a:xfrm>
                <a:off x="1157" y="1798"/>
                <a:ext cx="613" cy="613"/>
                <a:chOff x="2335" y="1140"/>
                <a:chExt cx="1089" cy="1089"/>
              </a:xfrm>
            </p:grpSpPr>
            <p:sp>
              <p:nvSpPr>
                <p:cNvPr id="55" name="Oval 19"/>
                <p:cNvSpPr>
                  <a:spLocks noChangeArrowheads="1"/>
                </p:cNvSpPr>
                <p:nvPr/>
              </p:nvSpPr>
              <p:spPr bwMode="auto">
                <a:xfrm>
                  <a:off x="2335" y="1140"/>
                  <a:ext cx="1089" cy="1090"/>
                </a:xfrm>
                <a:prstGeom prst="ellipse">
                  <a:avLst/>
                </a:prstGeom>
                <a:solidFill>
                  <a:schemeClr val="accent6">
                    <a:lumMod val="60000"/>
                    <a:lumOff val="40000"/>
                  </a:scheme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lt"/>
                    <a:ea typeface="+mn-ea"/>
                  </a:endParaRPr>
                </a:p>
              </p:txBody>
            </p:sp>
            <p:grpSp>
              <p:nvGrpSpPr>
                <p:cNvPr id="12318" name="Group 20"/>
                <p:cNvGrpSpPr>
                  <a:grpSpLocks/>
                </p:cNvGrpSpPr>
                <p:nvPr/>
              </p:nvGrpSpPr>
              <p:grpSpPr bwMode="auto">
                <a:xfrm>
                  <a:off x="2426" y="1169"/>
                  <a:ext cx="908" cy="296"/>
                  <a:chOff x="1431" y="1843"/>
                  <a:chExt cx="907" cy="295"/>
                </a:xfrm>
              </p:grpSpPr>
              <p:sp>
                <p:nvSpPr>
                  <p:cNvPr id="57" name="Freeform 21"/>
                  <p:cNvSpPr>
                    <a:spLocks/>
                  </p:cNvSpPr>
                  <p:nvPr/>
                </p:nvSpPr>
                <p:spPr bwMode="auto">
                  <a:xfrm>
                    <a:off x="1431" y="1842"/>
                    <a:ext cx="907"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zh-CN" altLang="en-US">
                      <a:latin typeface="+mn-lt"/>
                      <a:ea typeface="+mn-ea"/>
                    </a:endParaRPr>
                  </a:p>
                </p:txBody>
              </p:sp>
              <p:sp>
                <p:nvSpPr>
                  <p:cNvPr id="12320" name="Oval 2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a:latin typeface="Verdana" pitchFamily="34" charset="0"/>
                      <a:ea typeface="微软雅黑" pitchFamily="34" charset="-122"/>
                    </a:endParaRPr>
                  </a:p>
                </p:txBody>
              </p:sp>
            </p:grpSp>
          </p:grpSp>
          <p:sp>
            <p:nvSpPr>
              <p:cNvPr id="12316" name="Text Box 23"/>
              <p:cNvSpPr txBox="1">
                <a:spLocks noChangeArrowheads="1"/>
              </p:cNvSpPr>
              <p:nvPr/>
            </p:nvSpPr>
            <p:spPr bwMode="auto">
              <a:xfrm>
                <a:off x="1344" y="1970"/>
                <a:ext cx="234" cy="305"/>
              </a:xfrm>
              <a:prstGeom prst="rect">
                <a:avLst/>
              </a:prstGeom>
              <a:noFill/>
              <a:ln w="9525">
                <a:noFill/>
                <a:miter lim="800000"/>
                <a:headEnd/>
                <a:tailEnd/>
              </a:ln>
            </p:spPr>
            <p:txBody>
              <a:bodyPr wrap="none">
                <a:spAutoFit/>
              </a:bodyPr>
              <a:lstStyle/>
              <a:p>
                <a:pPr algn="ctr"/>
                <a:r>
                  <a:rPr lang="en-US" altLang="zh-CN" sz="2000" b="1">
                    <a:solidFill>
                      <a:schemeClr val="bg1"/>
                    </a:solidFill>
                    <a:latin typeface="Arial Black" pitchFamily="34" charset="0"/>
                    <a:ea typeface="微软雅黑" pitchFamily="34" charset="-122"/>
                  </a:rPr>
                  <a:t>4</a:t>
                </a:r>
                <a:endParaRPr lang="en-US" altLang="ko-KR" sz="2000" b="1">
                  <a:solidFill>
                    <a:schemeClr val="bg1"/>
                  </a:solidFill>
                  <a:latin typeface="Arial Black" pitchFamily="34" charset="0"/>
                  <a:ea typeface="Gulim" pitchFamily="34" charset="-127"/>
                </a:endParaRPr>
              </a:p>
            </p:txBody>
          </p:sp>
        </p:grpSp>
      </p:grpSp>
      <p:cxnSp>
        <p:nvCxnSpPr>
          <p:cNvPr id="59" name="直接箭头连接符 58"/>
          <p:cNvCxnSpPr/>
          <p:nvPr/>
        </p:nvCxnSpPr>
        <p:spPr>
          <a:xfrm flipH="1" flipV="1">
            <a:off x="1403648" y="3645024"/>
            <a:ext cx="656648" cy="602796"/>
          </a:xfrm>
          <a:prstGeom prst="straightConnector1">
            <a:avLst/>
          </a:prstGeom>
          <a:ln w="25400">
            <a:gradFill flip="none" rotWithShape="1">
              <a:gsLst>
                <a:gs pos="0">
                  <a:schemeClr val="tx2"/>
                </a:gs>
                <a:gs pos="93000">
                  <a:schemeClr val="accent1">
                    <a:tint val="23500"/>
                    <a:satMod val="160000"/>
                    <a:alpha val="0"/>
                    <a:lumMod val="62000"/>
                    <a:lumOff val="38000"/>
                  </a:schemeClr>
                </a:gs>
              </a:gsLst>
              <a:lin ang="108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2844800" y="4892675"/>
            <a:ext cx="4354513"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311" name="TextBox 61"/>
          <p:cNvSpPr txBox="1">
            <a:spLocks noChangeArrowheads="1"/>
          </p:cNvSpPr>
          <p:nvPr/>
        </p:nvSpPr>
        <p:spPr bwMode="auto">
          <a:xfrm>
            <a:off x="2962275" y="4287838"/>
            <a:ext cx="4740275" cy="585787"/>
          </a:xfrm>
          <a:prstGeom prst="rect">
            <a:avLst/>
          </a:prstGeom>
          <a:noFill/>
          <a:ln w="9525">
            <a:noFill/>
            <a:miter lim="800000"/>
            <a:headEnd/>
            <a:tailEnd/>
          </a:ln>
        </p:spPr>
        <p:txBody>
          <a:bodyPr>
            <a:spAutoFit/>
          </a:bodyPr>
          <a:lstStyle/>
          <a:p>
            <a:r>
              <a:rPr lang="zh-CN" altLang="zh-CN" sz="1600">
                <a:latin typeface="Verdana" pitchFamily="34" charset="0"/>
                <a:ea typeface="微软雅黑" pitchFamily="34" charset="-122"/>
              </a:rPr>
              <a:t>积极参加国际大学组织活动，加强与各大学组织成员间的合作与交流</a:t>
            </a:r>
            <a:endParaRPr lang="zh-CN" altLang="en-US">
              <a:latin typeface="Verdana" pitchFamily="34" charset="0"/>
              <a:ea typeface="微软雅黑" pitchFamily="34" charset="-122"/>
            </a:endParaRPr>
          </a:p>
        </p:txBody>
      </p:sp>
      <p:sp>
        <p:nvSpPr>
          <p:cNvPr id="63" name="矩形 62"/>
          <p:cNvSpPr/>
          <p:nvPr/>
        </p:nvSpPr>
        <p:spPr>
          <a:xfrm>
            <a:off x="2217738" y="692150"/>
            <a:ext cx="4965700" cy="369888"/>
          </a:xfrm>
          <a:prstGeom prst="rect">
            <a:avLst/>
          </a:prstGeom>
        </p:spPr>
        <p:txBody>
          <a:bodyPr wrap="none">
            <a:spAutoFit/>
          </a:bodyPr>
          <a:lstStyle/>
          <a:p>
            <a:pPr algn="ctr" fontAlgn="auto">
              <a:spcBef>
                <a:spcPts val="0"/>
              </a:spcBef>
              <a:spcAft>
                <a:spcPts val="0"/>
              </a:spcAft>
              <a:defRPr/>
            </a:pPr>
            <a:r>
              <a:rPr lang="zh-CN" altLang="en-US" b="1" dirty="0">
                <a:latin typeface="+mn-ea"/>
                <a:ea typeface="+mn-ea"/>
              </a:rPr>
              <a:t>一、启动</a:t>
            </a:r>
            <a:r>
              <a:rPr lang="en-US" altLang="zh-CN" b="1" dirty="0">
                <a:latin typeface="+mn-ea"/>
                <a:ea typeface="+mn-ea"/>
              </a:rPr>
              <a:t>SPIC</a:t>
            </a:r>
            <a:r>
              <a:rPr lang="zh-CN" altLang="en-US" b="1" dirty="0">
                <a:latin typeface="+mn-ea"/>
                <a:ea typeface="+mn-ea"/>
              </a:rPr>
              <a:t>项目，做好重点交流与合作活动</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新时期教育对外开放工作会议研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5565</TotalTime>
  <Words>3284</Words>
  <Application>Microsoft Office PowerPoint</Application>
  <PresentationFormat>全屏显示(4:3)</PresentationFormat>
  <Paragraphs>437</Paragraphs>
  <Slides>41</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43" baseType="lpstr">
      <vt:lpstr>新时期教育对外开放工作会议研讨</vt:lpstr>
      <vt:lpstr>Microsoft Office Excel 97-2003 工作表</vt:lpstr>
      <vt:lpstr>《关于做好新时期教育对外开放工作 的若干意见》工作思路与实践举措</vt:lpstr>
      <vt:lpstr>中办发[2016]10号文</vt:lpstr>
      <vt:lpstr>对外开放的六项工作目标</vt:lpstr>
      <vt:lpstr>六项基本工作</vt:lpstr>
      <vt:lpstr>我校的几项工作</vt:lpstr>
      <vt:lpstr>幻灯片 6</vt:lpstr>
      <vt:lpstr>工作思路</vt:lpstr>
      <vt:lpstr>幻灯片 8</vt:lpstr>
      <vt:lpstr>幻灯片 9</vt:lpstr>
      <vt:lpstr>幻灯片 10</vt:lpstr>
      <vt:lpstr>幻灯片 11</vt:lpstr>
      <vt:lpstr>幻灯片 12</vt:lpstr>
      <vt:lpstr>幻灯片 13</vt:lpstr>
      <vt:lpstr>部分院系国际合作网络</vt:lpstr>
      <vt:lpstr>幻灯片 15</vt:lpstr>
      <vt:lpstr>部分国外著名大学与南大院系合作关系图 </vt:lpstr>
      <vt:lpstr>幻灯片 17</vt:lpstr>
      <vt:lpstr>2015年度长短期外国专家基本数据：共1443人次</vt:lpstr>
      <vt:lpstr>幻灯片 19</vt:lpstr>
      <vt:lpstr>幻灯片 20</vt:lpstr>
      <vt:lpstr>幻灯片 21</vt:lpstr>
      <vt:lpstr>幻灯片 22</vt:lpstr>
      <vt:lpstr>幻灯片 23</vt:lpstr>
      <vt:lpstr>校（院系）级国际化课程群建设项目</vt:lpstr>
      <vt:lpstr>省级英文精品课程：资助额度为每门课10万元</vt:lpstr>
      <vt:lpstr>第一批国际化课程群建设情况</vt:lpstr>
      <vt:lpstr>第二批国际化课程群建设情况</vt:lpstr>
      <vt:lpstr>学生交流项目</vt:lpstr>
      <vt:lpstr>幻灯片 29</vt:lpstr>
      <vt:lpstr>幻灯片 30</vt:lpstr>
      <vt:lpstr>来华交换生现状</vt:lpstr>
      <vt:lpstr>幻灯片 32</vt:lpstr>
      <vt:lpstr>幻灯片 33</vt:lpstr>
      <vt:lpstr>合作办学机构及项目</vt:lpstr>
      <vt:lpstr>幻灯片 35</vt:lpstr>
      <vt:lpstr>部分硕士（博士）双学位项目</vt:lpstr>
      <vt:lpstr>幻灯片 37</vt:lpstr>
      <vt:lpstr>幻灯片 38</vt:lpstr>
      <vt:lpstr>中文网页：http://stuex.nju.edu.cn/</vt:lpstr>
      <vt:lpstr>英文网页：http://stuex.nju.edu.cn/en/</vt:lpstr>
      <vt:lpstr>幻灯片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国际化课程建设项目工作汇报</dc:title>
  <dc:creator>沈艳</dc:creator>
  <cp:lastModifiedBy>南京大学</cp:lastModifiedBy>
  <cp:revision>465</cp:revision>
  <dcterms:created xsi:type="dcterms:W3CDTF">2015-03-31T03:07:27Z</dcterms:created>
  <dcterms:modified xsi:type="dcterms:W3CDTF">2016-07-29T13:42:28Z</dcterms:modified>
</cp:coreProperties>
</file>